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93" r:id="rId2"/>
    <p:sldId id="265" r:id="rId3"/>
    <p:sldId id="256" r:id="rId4"/>
    <p:sldId id="291" r:id="rId5"/>
    <p:sldId id="257" r:id="rId6"/>
    <p:sldId id="259" r:id="rId7"/>
    <p:sldId id="260" r:id="rId8"/>
    <p:sldId id="261" r:id="rId9"/>
    <p:sldId id="262" r:id="rId10"/>
    <p:sldId id="264" r:id="rId11"/>
    <p:sldId id="288" r:id="rId12"/>
    <p:sldId id="267" r:id="rId13"/>
    <p:sldId id="285" r:id="rId14"/>
    <p:sldId id="268" r:id="rId15"/>
    <p:sldId id="283" r:id="rId16"/>
    <p:sldId id="270" r:id="rId17"/>
    <p:sldId id="269" r:id="rId18"/>
    <p:sldId id="271" r:id="rId19"/>
    <p:sldId id="272" r:id="rId20"/>
    <p:sldId id="273" r:id="rId21"/>
    <p:sldId id="274" r:id="rId22"/>
    <p:sldId id="275" r:id="rId23"/>
    <p:sldId id="276" r:id="rId24"/>
    <p:sldId id="278" r:id="rId25"/>
    <p:sldId id="279" r:id="rId26"/>
    <p:sldId id="280" r:id="rId27"/>
    <p:sldId id="284" r:id="rId28"/>
    <p:sldId id="282" r:id="rId29"/>
    <p:sldId id="286" r:id="rId30"/>
    <p:sldId id="287" r:id="rId31"/>
    <p:sldId id="289" r:id="rId3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04" y="-4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1C28C-08FA-4F77-B71F-23FF1BBC58AE}" type="datetimeFigureOut">
              <a:rPr kumimoji="1" lang="ja-JP" altLang="en-US" smtClean="0"/>
              <a:t>2015/12/29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CF2C28-EF86-4612-996A-91987C5A795C}" type="slidenum">
              <a:rPr kumimoji="1" lang="ja-JP" altLang="en-US" smtClean="0"/>
              <a:t>‹#›</a:t>
            </a:fld>
            <a:endParaRPr kumimoji="1" lang="ja-JP" altLang="en-US"/>
          </a:p>
        </p:txBody>
      </p:sp>
    </p:spTree>
    <p:extLst>
      <p:ext uri="{BB962C8B-B14F-4D97-AF65-F5344CB8AC3E}">
        <p14:creationId xmlns:p14="http://schemas.microsoft.com/office/powerpoint/2010/main" val="11886832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7CF2C28-EF86-4612-996A-91987C5A795C}" type="slidenum">
              <a:rPr kumimoji="1" lang="ja-JP" altLang="en-US" smtClean="0"/>
              <a:t>2</a:t>
            </a:fld>
            <a:endParaRPr kumimoji="1" lang="ja-JP" altLang="en-US"/>
          </a:p>
        </p:txBody>
      </p:sp>
    </p:spTree>
    <p:extLst>
      <p:ext uri="{BB962C8B-B14F-4D97-AF65-F5344CB8AC3E}">
        <p14:creationId xmlns:p14="http://schemas.microsoft.com/office/powerpoint/2010/main" val="212244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3725275933"/>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295386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261332821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334960061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3142227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23040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107249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2619879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1947958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265908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4B9053-C39E-4414-A102-9BC6D24B49D8}" type="datetimeFigureOut">
              <a:rPr kumimoji="1" lang="ja-JP" altLang="en-US" smtClean="0"/>
              <a:t>2015/12/29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0D955D-984A-46E5-859F-C6E34FADA84A}" type="slidenum">
              <a:rPr kumimoji="1" lang="ja-JP" altLang="en-US" smtClean="0"/>
              <a:t>‹#›</a:t>
            </a:fld>
            <a:endParaRPr kumimoji="1" lang="ja-JP" altLang="en-US"/>
          </a:p>
        </p:txBody>
      </p:sp>
    </p:spTree>
    <p:extLst>
      <p:ext uri="{BB962C8B-B14F-4D97-AF65-F5344CB8AC3E}">
        <p14:creationId xmlns:p14="http://schemas.microsoft.com/office/powerpoint/2010/main" val="30402258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9053-C39E-4414-A102-9BC6D24B49D8}" type="datetimeFigureOut">
              <a:rPr kumimoji="1" lang="ja-JP" altLang="en-US" smtClean="0"/>
              <a:t>2015/12/29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D955D-984A-46E5-859F-C6E34FADA84A}" type="slidenum">
              <a:rPr kumimoji="1" lang="ja-JP" altLang="en-US" smtClean="0"/>
              <a:t>‹#›</a:t>
            </a:fld>
            <a:endParaRPr kumimoji="1" lang="ja-JP" altLang="en-US"/>
          </a:p>
        </p:txBody>
      </p:sp>
      <p:sp>
        <p:nvSpPr>
          <p:cNvPr id="7" name="テキスト ボックス 6"/>
          <p:cNvSpPr txBox="1"/>
          <p:nvPr userDrawn="1"/>
        </p:nvSpPr>
        <p:spPr>
          <a:xfrm>
            <a:off x="6115050" y="6390"/>
            <a:ext cx="3028950" cy="64633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dirty="0" smtClean="0"/>
              <a:t>RCJJ</a:t>
            </a:r>
            <a:r>
              <a:rPr kumimoji="1" lang="en-US" altLang="ja-JP" baseline="0" dirty="0" smtClean="0"/>
              <a:t>  </a:t>
            </a:r>
            <a:r>
              <a:rPr kumimoji="1" lang="ja-JP" altLang="en-US" sz="1400" baseline="0" dirty="0" smtClean="0"/>
              <a:t>審判講習会資料</a:t>
            </a:r>
            <a:endParaRPr kumimoji="1" lang="en-US" altLang="ja-JP" sz="1400" dirty="0" smtClean="0"/>
          </a:p>
          <a:p>
            <a:pPr algn="r"/>
            <a:r>
              <a:rPr kumimoji="1" lang="en-US" altLang="ja-JP" dirty="0" smtClean="0"/>
              <a:t>Rescue Line 2015</a:t>
            </a:r>
          </a:p>
        </p:txBody>
      </p:sp>
    </p:spTree>
    <p:extLst>
      <p:ext uri="{BB962C8B-B14F-4D97-AF65-F5344CB8AC3E}">
        <p14:creationId xmlns:p14="http://schemas.microsoft.com/office/powerpoint/2010/main" val="2682586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business-icon.com/01-work/019-work.html" TargetMode="External"/><Relationship Id="rId4" Type="http://schemas.openxmlformats.org/officeDocument/2006/relationships/image" Target="../media/image6.png"/><Relationship Id="rId5" Type="http://schemas.openxmlformats.org/officeDocument/2006/relationships/hyperlink" Target="http://business-icon.com/04-computer/080-computer.html" TargetMode="External"/><Relationship Id="rId6" Type="http://schemas.openxmlformats.org/officeDocument/2006/relationships/image" Target="../media/image7.png"/><Relationship Id="rId7" Type="http://schemas.openxmlformats.org/officeDocument/2006/relationships/hyperlink" Target="http://business-icon.com/03-sales/053-sales.html" TargetMode="External"/><Relationship Id="rId8"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p:nvPr/>
        </p:nvPicPr>
        <p:blipFill>
          <a:blip r:embed="rId2" cstate="print">
            <a:extLst>
              <a:ext uri="{28A0092B-C50C-407E-A947-70E740481C1C}">
                <a14:useLocalDpi xmlns:a14="http://schemas.microsoft.com/office/drawing/2010/main" val="0"/>
              </a:ext>
            </a:extLst>
          </a:blip>
          <a:stretch>
            <a:fillRect/>
          </a:stretch>
        </p:blipFill>
        <p:spPr>
          <a:xfrm>
            <a:off x="1259632" y="764704"/>
            <a:ext cx="1009620" cy="537809"/>
          </a:xfrm>
          <a:prstGeom prst="rect">
            <a:avLst/>
          </a:prstGeom>
        </p:spPr>
      </p:pic>
      <p:sp>
        <p:nvSpPr>
          <p:cNvPr id="5" name="Rectangle 2"/>
          <p:cNvSpPr>
            <a:spLocks noChangeArrowheads="1"/>
          </p:cNvSpPr>
          <p:nvPr/>
        </p:nvSpPr>
        <p:spPr bwMode="auto">
          <a:xfrm>
            <a:off x="1259632" y="1305845"/>
            <a:ext cx="6624736"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資料番号</a:t>
            </a: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　</a:t>
            </a: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2015-03 </a:t>
            </a:r>
            <a:endParaRPr kumimoji="0" lang="en-US" altLang="ja-JP"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作成日</a:t>
            </a: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　</a:t>
            </a: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2015-12-21</a:t>
            </a:r>
            <a:endParaRPr kumimoji="0" lang="en-US" altLang="ja-JP"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資料名称</a:t>
            </a: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endParaRPr kumimoji="0" lang="en-US" altLang="ja-JP"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レスキューライン</a:t>
            </a: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審判講習会資料</a:t>
            </a:r>
            <a:endParaRPr kumimoji="0" lang="ja-JP" altLang="en-US"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資料の紹介</a:t>
            </a: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endParaRPr kumimoji="0" lang="en-US" altLang="ja-JP"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本資料は、（一社）ロボカップジュニア・ジャパンが、大会における審判の育成と判定の均一を目標として、ブロック、技術委員会などで利用して頂くために用意したものです。以下のライセンスの項目に従って、活用して下さい。</a:t>
            </a:r>
            <a:endParaRPr kumimoji="0" lang="ja-JP" altLang="en-US"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又、より良い資料にしていく為に、関連の技術委員、ブロックにおかれては、内容についてご意見をロボカップジュニア・ジャパン事務局までお願いします。</a:t>
            </a:r>
            <a:endParaRPr kumimoji="0" lang="ja-JP" altLang="en-US"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ライセンス</a:t>
            </a: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endParaRPr kumimoji="0" lang="en-US" altLang="ja-JP"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本資料はクリエイティブ・コモンズ・表示</a:t>
            </a: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継承</a:t>
            </a: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4.0 </a:t>
            </a:r>
            <a:r>
              <a:rPr kumimoji="0" lang="ja-JP" altLang="en-US"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国際・ライセンスで提供されています。詳しくは、</a:t>
            </a:r>
            <a:endParaRPr kumimoji="0" lang="ja-JP" altLang="en-US"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http://creativecommons.org/licenses/by-sa/4.0/deed.ja</a:t>
            </a:r>
            <a:endParaRPr kumimoji="0" lang="en-US" altLang="ja-JP"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r>
              <a:rPr kumimoji="0" lang="ja-JP"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を参照して下さい。</a:t>
            </a:r>
            <a:endParaRPr kumimoji="0" lang="ja-JP" altLang="ja-JP"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endPar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endParaRPr>
          </a:p>
          <a:p>
            <a:pPr eaLnBrk="0" fontAlgn="base" hangingPunct="0">
              <a:spcBef>
                <a:spcPct val="0"/>
              </a:spcBef>
              <a:spcAft>
                <a:spcPct val="0"/>
              </a:spcAft>
            </a:pPr>
            <a:endParaRPr kumimoji="0" lang="en-US" altLang="ja-JP" sz="14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endParaRPr>
          </a:p>
          <a:p>
            <a:pPr eaLnBrk="0" fontAlgn="base" hangingPunct="0">
              <a:spcBef>
                <a:spcPct val="0"/>
              </a:spcBef>
              <a:spcAft>
                <a:spcPct val="0"/>
              </a:spcAft>
            </a:pPr>
            <a:endPar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endParaRPr>
          </a:p>
          <a:p>
            <a:pPr eaLnBrk="0" fontAlgn="base" hangingPunct="0">
              <a:spcBef>
                <a:spcPct val="0"/>
              </a:spcBef>
              <a:spcAft>
                <a:spcPct val="0"/>
              </a:spcAft>
            </a:pPr>
            <a:endParaRPr kumimoji="0" lang="en-US" altLang="ja-JP" sz="14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endParaRPr>
          </a:p>
          <a:p>
            <a:pPr algn="r" eaLnBrk="0" fontAlgn="base" hangingPunct="0">
              <a:spcBef>
                <a:spcPct val="0"/>
              </a:spcBef>
              <a:spcAft>
                <a:spcPct val="0"/>
              </a:spcAft>
            </a:pPr>
            <a:r>
              <a:rPr kumimoji="0" lang="ja-JP"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一般社団法人 ロボカッジュニア・ジャパン</a:t>
            </a:r>
            <a:endParaRPr kumimoji="0" lang="ja-JP" altLang="ja-JP" sz="1400" dirty="0" smtClean="0">
              <a:solidFill>
                <a:prstClr val="black"/>
              </a:solidFill>
              <a:latin typeface="ＭＳ 明朝" panose="02020609040205080304" pitchFamily="17" charset="-128"/>
              <a:ea typeface="ＭＳ 明朝" panose="02020609040205080304" pitchFamily="17" charset="-128"/>
            </a:endParaRPr>
          </a:p>
          <a:p>
            <a:pPr algn="r" eaLnBrk="0" fontAlgn="base" hangingPunct="0">
              <a:spcBef>
                <a:spcPct val="0"/>
              </a:spcBef>
              <a:spcAft>
                <a:spcPct val="0"/>
              </a:spcAft>
            </a:pPr>
            <a:r>
              <a:rPr kumimoji="0" lang="en-US" altLang="ja-JP" sz="14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http://www.robocupjunior.jp/</a:t>
            </a:r>
            <a:endParaRPr kumimoji="0" lang="en-US" altLang="ja-JP" sz="1400" dirty="0" smtClean="0">
              <a:solidFill>
                <a:prstClr val="black"/>
              </a:solidFill>
              <a:latin typeface="ＭＳ 明朝" panose="02020609040205080304" pitchFamily="17" charset="-128"/>
              <a:ea typeface="ＭＳ 明朝" panose="02020609040205080304" pitchFamily="17" charset="-128"/>
            </a:endParaRPr>
          </a:p>
          <a:p>
            <a:pPr eaLnBrk="0" fontAlgn="base" hangingPunct="0">
              <a:spcBef>
                <a:spcPct val="0"/>
              </a:spcBef>
              <a:spcAft>
                <a:spcPct val="0"/>
              </a:spcAft>
            </a:pPr>
            <a:endParaRPr kumimoji="0" lang="en-US" altLang="ja-JP" sz="1400" dirty="0" smtClean="0">
              <a:solidFill>
                <a:prstClr val="black"/>
              </a:solidFill>
              <a:latin typeface="ＭＳ 明朝" panose="02020609040205080304" pitchFamily="17" charset="-128"/>
              <a:ea typeface="ＭＳ 明朝" panose="02020609040205080304" pitchFamily="17" charset="-128"/>
            </a:endParaRPr>
          </a:p>
        </p:txBody>
      </p:sp>
      <p:pic>
        <p:nvPicPr>
          <p:cNvPr id="2049" name="図 1" descr="y-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508425"/>
            <a:ext cx="2108057" cy="728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3432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14" name="Text Box 178"/>
          <p:cNvSpPr txBox="1">
            <a:spLocks noChangeArrowheads="1"/>
          </p:cNvSpPr>
          <p:nvPr/>
        </p:nvSpPr>
        <p:spPr bwMode="auto">
          <a:xfrm>
            <a:off x="23813" y="44450"/>
            <a:ext cx="6040436"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smtClean="0">
                <a:latin typeface="Arial Black" pitchFamily="34" charset="0"/>
              </a:rPr>
              <a:t>Robot</a:t>
            </a:r>
            <a:r>
              <a:rPr lang="ja-JP" altLang="en-US" sz="1600" b="0" dirty="0" smtClean="0">
                <a:latin typeface="Arial Black" pitchFamily="34" charset="0"/>
              </a:rPr>
              <a:t>　ロボット</a:t>
            </a:r>
            <a:endParaRPr lang="en-US" altLang="ja-JP" sz="1600" b="0" dirty="0" smtClean="0">
              <a:latin typeface="Arial Black" pitchFamily="34" charset="0"/>
            </a:endParaRPr>
          </a:p>
          <a:p>
            <a:endParaRPr lang="en-US" altLang="ja-JP" sz="1400" dirty="0" smtClean="0">
              <a:latin typeface="+mn-ea"/>
            </a:endParaRPr>
          </a:p>
          <a:p>
            <a:r>
              <a:rPr lang="ja-JP" altLang="en-US" sz="1400" dirty="0" smtClean="0">
                <a:latin typeface="+mn-ea"/>
              </a:rPr>
              <a:t>ロボットの大きさ制限は具体的には無いが、ゲートをくぐれる大きさであること。</a:t>
            </a:r>
            <a:endParaRPr lang="en-US" altLang="ja-JP" sz="1400" dirty="0" smtClean="0">
              <a:latin typeface="+mn-ea"/>
            </a:endParaRPr>
          </a:p>
          <a:p>
            <a:r>
              <a:rPr lang="ja-JP" altLang="en-US" sz="1400" dirty="0" smtClean="0">
                <a:latin typeface="+mn-ea"/>
              </a:rPr>
              <a:t>レスキュー国際</a:t>
            </a:r>
            <a:r>
              <a:rPr lang="en-US" altLang="ja-JP" sz="1400" dirty="0" smtClean="0">
                <a:latin typeface="+mn-ea"/>
              </a:rPr>
              <a:t>TC</a:t>
            </a:r>
            <a:r>
              <a:rPr lang="ja-JP" altLang="en-US" sz="1400" dirty="0" smtClean="0">
                <a:latin typeface="+mn-ea"/>
              </a:rPr>
              <a:t>が選定するスマートセンサーを搭載していないこと。</a:t>
            </a:r>
            <a:endParaRPr lang="en-US" altLang="ja-JP" sz="1400" dirty="0" smtClean="0">
              <a:latin typeface="+mn-ea"/>
            </a:endParaRPr>
          </a:p>
        </p:txBody>
      </p:sp>
      <p:pic>
        <p:nvPicPr>
          <p:cNvPr id="11" name="図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5901" y="3038936"/>
            <a:ext cx="1256928" cy="1256928"/>
          </a:xfrm>
          <a:prstGeom prst="rect">
            <a:avLst/>
          </a:prstGeom>
        </p:spPr>
      </p:pic>
      <p:grpSp>
        <p:nvGrpSpPr>
          <p:cNvPr id="58" name="Group 26"/>
          <p:cNvGrpSpPr>
            <a:grpSpLocks/>
          </p:cNvGrpSpPr>
          <p:nvPr/>
        </p:nvGrpSpPr>
        <p:grpSpPr bwMode="auto">
          <a:xfrm>
            <a:off x="6448850" y="5532205"/>
            <a:ext cx="719137" cy="792163"/>
            <a:chOff x="4196" y="1162"/>
            <a:chExt cx="453" cy="499"/>
          </a:xfrm>
        </p:grpSpPr>
        <p:sp>
          <p:nvSpPr>
            <p:cNvPr id="59" name="Line 2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5" name="Line 2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9" name="Freeform 62"/>
          <p:cNvSpPr>
            <a:spLocks/>
          </p:cNvSpPr>
          <p:nvPr/>
        </p:nvSpPr>
        <p:spPr bwMode="auto">
          <a:xfrm>
            <a:off x="3087337" y="5435797"/>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Freeform 62"/>
          <p:cNvSpPr>
            <a:spLocks/>
          </p:cNvSpPr>
          <p:nvPr/>
        </p:nvSpPr>
        <p:spPr bwMode="auto">
          <a:xfrm>
            <a:off x="603455" y="5454362"/>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テキスト ボックス 11"/>
          <p:cNvSpPr txBox="1"/>
          <p:nvPr/>
        </p:nvSpPr>
        <p:spPr>
          <a:xfrm>
            <a:off x="6895012" y="5843126"/>
            <a:ext cx="2016899" cy="461665"/>
          </a:xfrm>
          <a:prstGeom prst="rect">
            <a:avLst/>
          </a:prstGeom>
          <a:noFill/>
        </p:spPr>
        <p:txBody>
          <a:bodyPr wrap="none" rtlCol="0">
            <a:spAutoFit/>
          </a:bodyPr>
          <a:lstStyle/>
          <a:p>
            <a:r>
              <a:rPr kumimoji="1" lang="ja-JP" altLang="en-US" sz="2400" b="1" dirty="0" smtClean="0"/>
              <a:t>その他の通信</a:t>
            </a:r>
            <a:endParaRPr kumimoji="1" lang="ja-JP" altLang="en-US" sz="2400" b="1" dirty="0"/>
          </a:p>
        </p:txBody>
      </p:sp>
      <p:grpSp>
        <p:nvGrpSpPr>
          <p:cNvPr id="81" name="Group 26"/>
          <p:cNvGrpSpPr>
            <a:grpSpLocks/>
          </p:cNvGrpSpPr>
          <p:nvPr/>
        </p:nvGrpSpPr>
        <p:grpSpPr bwMode="auto">
          <a:xfrm>
            <a:off x="6175228" y="2867225"/>
            <a:ext cx="719137" cy="792163"/>
            <a:chOff x="4196" y="1162"/>
            <a:chExt cx="453" cy="499"/>
          </a:xfrm>
        </p:grpSpPr>
        <p:sp>
          <p:nvSpPr>
            <p:cNvPr id="83" name="Line 2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9" name="Line 2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 name="テキスト ボックス 13"/>
          <p:cNvSpPr txBox="1"/>
          <p:nvPr/>
        </p:nvSpPr>
        <p:spPr>
          <a:xfrm>
            <a:off x="3495556" y="5757990"/>
            <a:ext cx="1364476" cy="461665"/>
          </a:xfrm>
          <a:prstGeom prst="rect">
            <a:avLst/>
          </a:prstGeom>
          <a:noFill/>
        </p:spPr>
        <p:txBody>
          <a:bodyPr wrap="none" rtlCol="0">
            <a:spAutoFit/>
          </a:bodyPr>
          <a:lstStyle/>
          <a:p>
            <a:r>
              <a:rPr kumimoji="1" lang="en-US" altLang="ja-JP" sz="2400" dirty="0" smtClean="0">
                <a:latin typeface="Arial Black" panose="020B0A04020102020204" pitchFamily="34" charset="0"/>
              </a:rPr>
              <a:t>ZigBee</a:t>
            </a:r>
            <a:endParaRPr kumimoji="1" lang="ja-JP" altLang="en-US" sz="2400" dirty="0">
              <a:latin typeface="Arial Black" panose="020B0A04020102020204" pitchFamily="34" charset="0"/>
            </a:endParaRPr>
          </a:p>
        </p:txBody>
      </p:sp>
      <p:sp>
        <p:nvSpPr>
          <p:cNvPr id="91" name="テキスト ボックス 90"/>
          <p:cNvSpPr txBox="1"/>
          <p:nvPr/>
        </p:nvSpPr>
        <p:spPr>
          <a:xfrm>
            <a:off x="978636" y="5843126"/>
            <a:ext cx="1824538" cy="830997"/>
          </a:xfrm>
          <a:prstGeom prst="rect">
            <a:avLst/>
          </a:prstGeom>
          <a:noFill/>
        </p:spPr>
        <p:txBody>
          <a:bodyPr wrap="none" rtlCol="0">
            <a:spAutoFit/>
          </a:bodyPr>
          <a:lstStyle/>
          <a:p>
            <a:r>
              <a:rPr kumimoji="1" lang="en-US" altLang="ja-JP" sz="2400" dirty="0" smtClean="0">
                <a:latin typeface="Arial Black" panose="020B0A04020102020204" pitchFamily="34" charset="0"/>
              </a:rPr>
              <a:t>Bluetooth</a:t>
            </a:r>
          </a:p>
          <a:p>
            <a:r>
              <a:rPr kumimoji="1" lang="en-US" altLang="ja-JP" sz="2400" dirty="0" smtClean="0"/>
              <a:t>Class2 class3</a:t>
            </a:r>
            <a:endParaRPr kumimoji="1" lang="ja-JP" altLang="en-US" sz="2400" dirty="0"/>
          </a:p>
        </p:txBody>
      </p:sp>
      <p:sp>
        <p:nvSpPr>
          <p:cNvPr id="92" name="テキスト ボックス 91"/>
          <p:cNvSpPr txBox="1"/>
          <p:nvPr/>
        </p:nvSpPr>
        <p:spPr>
          <a:xfrm>
            <a:off x="6393892" y="4126141"/>
            <a:ext cx="1021433" cy="461665"/>
          </a:xfrm>
          <a:prstGeom prst="rect">
            <a:avLst/>
          </a:prstGeom>
          <a:noFill/>
        </p:spPr>
        <p:txBody>
          <a:bodyPr wrap="none" rtlCol="0">
            <a:spAutoFit/>
          </a:bodyPr>
          <a:lstStyle/>
          <a:p>
            <a:r>
              <a:rPr kumimoji="1" lang="en-US" altLang="ja-JP" sz="2400" dirty="0" smtClean="0">
                <a:latin typeface="Arial Black" panose="020B0A04020102020204" pitchFamily="34" charset="0"/>
              </a:rPr>
              <a:t>laser</a:t>
            </a:r>
            <a:endParaRPr kumimoji="1" lang="ja-JP" altLang="en-US" sz="2400" dirty="0">
              <a:latin typeface="Arial Black" panose="020B0A04020102020204" pitchFamily="34" charset="0"/>
            </a:endParaRPr>
          </a:p>
        </p:txBody>
      </p:sp>
      <p:sp>
        <p:nvSpPr>
          <p:cNvPr id="15" name="テキスト ボックス 14"/>
          <p:cNvSpPr txBox="1"/>
          <p:nvPr/>
        </p:nvSpPr>
        <p:spPr>
          <a:xfrm>
            <a:off x="23813" y="4986723"/>
            <a:ext cx="4596130" cy="307777"/>
          </a:xfrm>
          <a:prstGeom prst="rect">
            <a:avLst/>
          </a:prstGeom>
          <a:noFill/>
        </p:spPr>
        <p:txBody>
          <a:bodyPr wrap="none" rtlCol="0">
            <a:spAutoFit/>
          </a:bodyPr>
          <a:lstStyle/>
          <a:p>
            <a:r>
              <a:rPr kumimoji="1" lang="ja-JP" altLang="en-US" sz="1400" dirty="0" smtClean="0">
                <a:latin typeface="+mn-ea"/>
              </a:rPr>
              <a:t>使用可能な通信は </a:t>
            </a:r>
            <a:r>
              <a:rPr kumimoji="1" lang="en-US" altLang="ja-JP" sz="1400" dirty="0" smtClean="0">
                <a:latin typeface="+mn-ea"/>
              </a:rPr>
              <a:t>Bluetooth class2 class3 </a:t>
            </a:r>
            <a:r>
              <a:rPr lang="ja-JP" altLang="en-US" sz="1400" dirty="0" smtClean="0">
                <a:latin typeface="+mn-ea"/>
              </a:rPr>
              <a:t>または </a:t>
            </a:r>
            <a:r>
              <a:rPr lang="en-US" altLang="ja-JP" sz="1400" dirty="0" err="1" smtClean="0">
                <a:latin typeface="+mn-ea"/>
              </a:rPr>
              <a:t>Zigbee</a:t>
            </a:r>
            <a:r>
              <a:rPr lang="en-US" altLang="ja-JP" sz="1400" dirty="0" smtClean="0">
                <a:latin typeface="+mn-ea"/>
              </a:rPr>
              <a:t> </a:t>
            </a:r>
            <a:endParaRPr kumimoji="1" lang="ja-JP" altLang="en-US" sz="1400" dirty="0">
              <a:latin typeface="+mn-ea"/>
            </a:endParaRPr>
          </a:p>
        </p:txBody>
      </p:sp>
      <p:grpSp>
        <p:nvGrpSpPr>
          <p:cNvPr id="21" name="グループ化 20"/>
          <p:cNvGrpSpPr/>
          <p:nvPr/>
        </p:nvGrpSpPr>
        <p:grpSpPr>
          <a:xfrm>
            <a:off x="1028815" y="2307025"/>
            <a:ext cx="3641358" cy="1732819"/>
            <a:chOff x="179512" y="1977943"/>
            <a:chExt cx="3641358" cy="1732819"/>
          </a:xfrm>
        </p:grpSpPr>
        <p:grpSp>
          <p:nvGrpSpPr>
            <p:cNvPr id="48" name="グループ化 47"/>
            <p:cNvGrpSpPr/>
            <p:nvPr/>
          </p:nvGrpSpPr>
          <p:grpSpPr>
            <a:xfrm>
              <a:off x="348772" y="2949555"/>
              <a:ext cx="1548172" cy="761207"/>
              <a:chOff x="1547664" y="4149080"/>
              <a:chExt cx="3096344" cy="1522413"/>
            </a:xfrm>
          </p:grpSpPr>
          <p:sp>
            <p:nvSpPr>
              <p:cNvPr id="49" name="正方形/長方形 48"/>
              <p:cNvSpPr/>
              <p:nvPr/>
            </p:nvSpPr>
            <p:spPr>
              <a:xfrm>
                <a:off x="1547664" y="4149080"/>
                <a:ext cx="3096344" cy="108012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1681435" y="4581128"/>
                <a:ext cx="1090365" cy="1090365"/>
              </a:xfrm>
              <a:prstGeom prst="ellipse">
                <a:avLst/>
              </a:prstGeom>
              <a:gradFill>
                <a:gsLst>
                  <a:gs pos="0">
                    <a:schemeClr val="tx1">
                      <a:lumMod val="95000"/>
                      <a:lumOff val="5000"/>
                    </a:schemeClr>
                  </a:gs>
                  <a:gs pos="50000">
                    <a:schemeClr val="tx1">
                      <a:lumMod val="75000"/>
                      <a:lumOff val="25000"/>
                    </a:schemeClr>
                  </a:gs>
                  <a:gs pos="100000">
                    <a:schemeClr val="tx1"/>
                  </a:gs>
                </a:gsLst>
                <a:path path="circle">
                  <a:fillToRect l="50000" t="50000" r="50000" b="50000"/>
                </a:path>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1975917" y="4865365"/>
                <a:ext cx="507851" cy="507851"/>
              </a:xfrm>
              <a:prstGeom prst="ellipse">
                <a:avLst/>
              </a:prstGeom>
              <a:solidFill>
                <a:srgbClr val="FFFF00"/>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3439897" y="4581128"/>
                <a:ext cx="1090365" cy="1090365"/>
              </a:xfrm>
              <a:prstGeom prst="ellipse">
                <a:avLst/>
              </a:prstGeom>
              <a:gradFill>
                <a:gsLst>
                  <a:gs pos="0">
                    <a:schemeClr val="tx1">
                      <a:lumMod val="95000"/>
                      <a:lumOff val="5000"/>
                    </a:schemeClr>
                  </a:gs>
                  <a:gs pos="50000">
                    <a:schemeClr val="tx1">
                      <a:lumMod val="75000"/>
                      <a:lumOff val="25000"/>
                    </a:schemeClr>
                  </a:gs>
                  <a:gs pos="100000">
                    <a:schemeClr val="tx1"/>
                  </a:gs>
                </a:gsLst>
                <a:path path="circle">
                  <a:fillToRect l="50000" t="50000" r="50000" b="50000"/>
                </a:path>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3734379" y="4865365"/>
                <a:ext cx="507851" cy="507851"/>
              </a:xfrm>
              <a:prstGeom prst="ellipse">
                <a:avLst/>
              </a:prstGeom>
              <a:solidFill>
                <a:srgbClr val="FFFF00"/>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7" name="直線コネクタ 16"/>
            <p:cNvCxnSpPr/>
            <p:nvPr/>
          </p:nvCxnSpPr>
          <p:spPr>
            <a:xfrm>
              <a:off x="179512" y="3710762"/>
              <a:ext cx="26236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2321878" y="2420888"/>
              <a:ext cx="0" cy="1289874"/>
            </a:xfrm>
            <a:prstGeom prst="straightConnector1">
              <a:avLst/>
            </a:prstGeom>
            <a:ln>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378749" y="2841543"/>
              <a:ext cx="1442121" cy="523220"/>
            </a:xfrm>
            <a:prstGeom prst="rect">
              <a:avLst/>
            </a:prstGeom>
            <a:noFill/>
          </p:spPr>
          <p:txBody>
            <a:bodyPr wrap="square" rtlCol="0">
              <a:spAutoFit/>
            </a:bodyPr>
            <a:lstStyle/>
            <a:p>
              <a:r>
                <a:rPr lang="ja-JP" altLang="en-US" sz="1400" dirty="0" smtClean="0">
                  <a:latin typeface="+mn-ea"/>
                </a:rPr>
                <a:t>ゲートをくぐれる大きさであること</a:t>
              </a:r>
              <a:endParaRPr kumimoji="1" lang="ja-JP" altLang="en-US" sz="1400" dirty="0">
                <a:latin typeface="+mn-ea"/>
              </a:endParaRPr>
            </a:p>
          </p:txBody>
        </p:sp>
        <p:sp>
          <p:nvSpPr>
            <p:cNvPr id="93" name="Freeform 62"/>
            <p:cNvSpPr>
              <a:spLocks/>
            </p:cNvSpPr>
            <p:nvPr/>
          </p:nvSpPr>
          <p:spPr bwMode="auto">
            <a:xfrm>
              <a:off x="603455" y="1977943"/>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8" name="テキスト ボックス 27"/>
          <p:cNvSpPr txBox="1"/>
          <p:nvPr/>
        </p:nvSpPr>
        <p:spPr>
          <a:xfrm>
            <a:off x="5562858" y="2160286"/>
            <a:ext cx="1760418" cy="307777"/>
          </a:xfrm>
          <a:prstGeom prst="rect">
            <a:avLst/>
          </a:prstGeom>
          <a:noFill/>
        </p:spPr>
        <p:txBody>
          <a:bodyPr wrap="none" rtlCol="0">
            <a:spAutoFit/>
          </a:bodyPr>
          <a:lstStyle/>
          <a:p>
            <a:r>
              <a:rPr lang="ja-JP" altLang="en-US" sz="1400" dirty="0">
                <a:latin typeface="+mn-ea"/>
              </a:rPr>
              <a:t>レーザーは使用禁止</a:t>
            </a:r>
            <a:endParaRPr kumimoji="1" lang="ja-JP" altLang="en-US" sz="1400" dirty="0">
              <a:latin typeface="+mn-ea"/>
            </a:endParaRPr>
          </a:p>
        </p:txBody>
      </p:sp>
      <p:sp>
        <p:nvSpPr>
          <p:cNvPr id="2" name="円柱 1"/>
          <p:cNvSpPr/>
          <p:nvPr/>
        </p:nvSpPr>
        <p:spPr>
          <a:xfrm rot="14862908">
            <a:off x="8332241" y="2767328"/>
            <a:ext cx="216024" cy="888929"/>
          </a:xfrm>
          <a:prstGeom prst="can">
            <a:avLst/>
          </a:prstGeom>
          <a:gradFill flip="none" rotWithShape="1">
            <a:gsLst>
              <a:gs pos="0">
                <a:schemeClr val="bg1">
                  <a:lumMod val="50000"/>
                </a:schemeClr>
              </a:gs>
              <a:gs pos="53000">
                <a:schemeClr val="bg1">
                  <a:lumMod val="85000"/>
                </a:schemeClr>
              </a:gs>
              <a:gs pos="100000">
                <a:schemeClr val="bg1">
                  <a:lumMod val="50000"/>
                </a:schemeClr>
              </a:gs>
              <a:gs pos="100000">
                <a:schemeClr val="bg1">
                  <a:lumMod val="50000"/>
                </a:schemeClr>
              </a:gs>
            </a:gsLst>
            <a:lin ang="0" scaled="0"/>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6907011" y="3366704"/>
            <a:ext cx="1144868" cy="476361"/>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38024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正方形/長方形 66"/>
          <p:cNvSpPr/>
          <p:nvPr/>
        </p:nvSpPr>
        <p:spPr>
          <a:xfrm rot="5400000">
            <a:off x="895224" y="3660250"/>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471613" y="4055153"/>
            <a:ext cx="116797" cy="116797"/>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7054330" y="4709697"/>
            <a:ext cx="1548172" cy="761207"/>
            <a:chOff x="1547664" y="4149080"/>
            <a:chExt cx="3096344" cy="1522413"/>
          </a:xfrm>
        </p:grpSpPr>
        <p:sp>
          <p:nvSpPr>
            <p:cNvPr id="9" name="正方形/長方形 8"/>
            <p:cNvSpPr/>
            <p:nvPr/>
          </p:nvSpPr>
          <p:spPr>
            <a:xfrm>
              <a:off x="1547664" y="4149080"/>
              <a:ext cx="3096344" cy="108012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1681435" y="4581128"/>
              <a:ext cx="1090365" cy="1090365"/>
            </a:xfrm>
            <a:prstGeom prst="ellipse">
              <a:avLst/>
            </a:prstGeom>
            <a:gradFill>
              <a:gsLst>
                <a:gs pos="0">
                  <a:schemeClr val="tx1">
                    <a:lumMod val="95000"/>
                    <a:lumOff val="5000"/>
                  </a:schemeClr>
                </a:gs>
                <a:gs pos="50000">
                  <a:schemeClr val="tx1">
                    <a:lumMod val="75000"/>
                    <a:lumOff val="25000"/>
                  </a:schemeClr>
                </a:gs>
                <a:gs pos="100000">
                  <a:schemeClr val="tx1"/>
                </a:gs>
              </a:gsLst>
              <a:path path="circle">
                <a:fillToRect l="50000" t="50000" r="50000" b="50000"/>
              </a:path>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1975917" y="4865365"/>
              <a:ext cx="507851" cy="507851"/>
            </a:xfrm>
            <a:prstGeom prst="ellipse">
              <a:avLst/>
            </a:prstGeom>
            <a:solidFill>
              <a:srgbClr val="FFFF00"/>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3439897" y="4581128"/>
              <a:ext cx="1090365" cy="1090365"/>
            </a:xfrm>
            <a:prstGeom prst="ellipse">
              <a:avLst/>
            </a:prstGeom>
            <a:gradFill>
              <a:gsLst>
                <a:gs pos="0">
                  <a:schemeClr val="tx1">
                    <a:lumMod val="95000"/>
                    <a:lumOff val="5000"/>
                  </a:schemeClr>
                </a:gs>
                <a:gs pos="50000">
                  <a:schemeClr val="tx1">
                    <a:lumMod val="75000"/>
                    <a:lumOff val="25000"/>
                  </a:schemeClr>
                </a:gs>
                <a:gs pos="100000">
                  <a:schemeClr val="tx1"/>
                </a:gs>
              </a:gsLst>
              <a:path path="circle">
                <a:fillToRect l="50000" t="50000" r="50000" b="50000"/>
              </a:path>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3734379" y="4865365"/>
              <a:ext cx="507851" cy="507851"/>
            </a:xfrm>
            <a:prstGeom prst="ellipse">
              <a:avLst/>
            </a:prstGeom>
            <a:solidFill>
              <a:srgbClr val="FFFF00"/>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メモ 13"/>
          <p:cNvSpPr/>
          <p:nvPr/>
        </p:nvSpPr>
        <p:spPr>
          <a:xfrm>
            <a:off x="5019925" y="1937981"/>
            <a:ext cx="1728191" cy="4161087"/>
          </a:xfrm>
          <a:prstGeom prst="foldedCorne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chemeClr val="tx1"/>
              </a:solidFill>
            </a:endParaRPr>
          </a:p>
          <a:p>
            <a:r>
              <a:rPr lang="en-US" altLang="ja-JP" dirty="0" smtClean="0">
                <a:solidFill>
                  <a:schemeClr val="tx1"/>
                </a:solidFill>
              </a:rPr>
              <a:t>(in the Program)</a:t>
            </a:r>
          </a:p>
          <a:p>
            <a:endParaRPr lang="en-US" altLang="ja-JP" dirty="0">
              <a:solidFill>
                <a:schemeClr val="tx1"/>
              </a:solidFill>
            </a:endParaRPr>
          </a:p>
          <a:p>
            <a:r>
              <a:rPr kumimoji="1" lang="en-US" altLang="ja-JP" dirty="0" smtClean="0">
                <a:solidFill>
                  <a:schemeClr val="tx1"/>
                </a:solidFill>
              </a:rPr>
              <a:t>Start Position is</a:t>
            </a:r>
          </a:p>
          <a:p>
            <a:r>
              <a:rPr lang="en-US" altLang="ja-JP" dirty="0" smtClean="0">
                <a:solidFill>
                  <a:schemeClr val="tx1"/>
                </a:solidFill>
              </a:rPr>
              <a:t>X=1,Y=1</a:t>
            </a:r>
          </a:p>
          <a:p>
            <a:endParaRPr lang="en-US" altLang="ja-JP" dirty="0">
              <a:solidFill>
                <a:schemeClr val="tx1"/>
              </a:solidFill>
            </a:endParaRPr>
          </a:p>
          <a:p>
            <a:r>
              <a:rPr lang="en-US" altLang="ja-JP" dirty="0" smtClean="0">
                <a:solidFill>
                  <a:schemeClr val="tx1"/>
                </a:solidFill>
              </a:rPr>
              <a:t>Go Straight</a:t>
            </a:r>
          </a:p>
          <a:p>
            <a:r>
              <a:rPr lang="en-US" altLang="ja-JP" dirty="0">
                <a:solidFill>
                  <a:schemeClr val="tx1"/>
                </a:solidFill>
              </a:rPr>
              <a:t>Go Straight</a:t>
            </a:r>
          </a:p>
          <a:p>
            <a:r>
              <a:rPr lang="en-US" altLang="ja-JP" dirty="0" smtClean="0">
                <a:solidFill>
                  <a:schemeClr val="tx1"/>
                </a:solidFill>
              </a:rPr>
              <a:t>Turn Left</a:t>
            </a:r>
          </a:p>
          <a:p>
            <a:r>
              <a:rPr lang="en-US" altLang="ja-JP" dirty="0">
                <a:solidFill>
                  <a:schemeClr val="tx1"/>
                </a:solidFill>
              </a:rPr>
              <a:t>Go Straight</a:t>
            </a:r>
          </a:p>
          <a:p>
            <a:r>
              <a:rPr lang="en-US" altLang="ja-JP" dirty="0" smtClean="0">
                <a:solidFill>
                  <a:schemeClr val="tx1"/>
                </a:solidFill>
              </a:rPr>
              <a:t>Turn Left</a:t>
            </a:r>
          </a:p>
          <a:p>
            <a:r>
              <a:rPr lang="en-US" altLang="ja-JP" dirty="0">
                <a:solidFill>
                  <a:schemeClr val="tx1"/>
                </a:solidFill>
              </a:rPr>
              <a:t>Go Straight</a:t>
            </a:r>
          </a:p>
          <a:p>
            <a:r>
              <a:rPr lang="en-US" altLang="ja-JP" dirty="0" smtClean="0">
                <a:solidFill>
                  <a:schemeClr val="tx1"/>
                </a:solidFill>
              </a:rPr>
              <a:t>Turn right</a:t>
            </a:r>
          </a:p>
          <a:p>
            <a:r>
              <a:rPr lang="ja-JP" altLang="en-US" dirty="0" smtClean="0">
                <a:solidFill>
                  <a:schemeClr val="tx1"/>
                </a:solidFill>
              </a:rPr>
              <a:t>・</a:t>
            </a:r>
            <a:endParaRPr lang="en-US" altLang="ja-JP" dirty="0" smtClean="0">
              <a:solidFill>
                <a:schemeClr val="tx1"/>
              </a:solidFill>
            </a:endParaRPr>
          </a:p>
          <a:p>
            <a:r>
              <a:rPr lang="ja-JP" altLang="en-US" dirty="0" smtClean="0">
                <a:solidFill>
                  <a:schemeClr val="tx1"/>
                </a:solidFill>
              </a:rPr>
              <a:t>・</a:t>
            </a:r>
            <a:endParaRPr lang="en-US" altLang="ja-JP" dirty="0" smtClean="0">
              <a:solidFill>
                <a:schemeClr val="tx1"/>
              </a:solidFill>
            </a:endParaRPr>
          </a:p>
          <a:p>
            <a:r>
              <a:rPr lang="ja-JP" altLang="en-US" dirty="0" smtClean="0">
                <a:solidFill>
                  <a:schemeClr val="tx1"/>
                </a:solidFill>
              </a:rPr>
              <a:t>・</a:t>
            </a:r>
            <a:endParaRPr lang="en-US" altLang="ja-JP" dirty="0" smtClean="0">
              <a:solidFill>
                <a:schemeClr val="tx1"/>
              </a:solidFill>
            </a:endParaRPr>
          </a:p>
        </p:txBody>
      </p:sp>
      <p:sp>
        <p:nvSpPr>
          <p:cNvPr id="15" name="ストライプ矢印 14"/>
          <p:cNvSpPr/>
          <p:nvPr/>
        </p:nvSpPr>
        <p:spPr>
          <a:xfrm rot="2174668">
            <a:off x="6903674" y="4421646"/>
            <a:ext cx="729567" cy="360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Group 26"/>
          <p:cNvGrpSpPr>
            <a:grpSpLocks/>
          </p:cNvGrpSpPr>
          <p:nvPr/>
        </p:nvGrpSpPr>
        <p:grpSpPr bwMode="auto">
          <a:xfrm>
            <a:off x="6437797" y="3809503"/>
            <a:ext cx="719137" cy="792163"/>
            <a:chOff x="4196" y="1162"/>
            <a:chExt cx="453" cy="499"/>
          </a:xfrm>
        </p:grpSpPr>
        <p:sp>
          <p:nvSpPr>
            <p:cNvPr id="29" name="Line 2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2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5" name="Text Box 178"/>
          <p:cNvSpPr txBox="1">
            <a:spLocks noChangeArrowheads="1"/>
          </p:cNvSpPr>
          <p:nvPr/>
        </p:nvSpPr>
        <p:spPr bwMode="auto">
          <a:xfrm>
            <a:off x="23813" y="44450"/>
            <a:ext cx="9120187"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a:latin typeface="Arial Black" pitchFamily="34" charset="0"/>
              </a:rPr>
              <a:t> Pre-mapped type of dead reckoning </a:t>
            </a:r>
            <a:r>
              <a:rPr lang="ja-JP" altLang="en-US" sz="1600" dirty="0" smtClean="0">
                <a:latin typeface="Arial Black" pitchFamily="34" charset="0"/>
              </a:rPr>
              <a:t>　プレマッピングによる走行</a:t>
            </a:r>
            <a:endParaRPr lang="en-US" altLang="ja-JP" sz="1600" dirty="0" smtClean="0">
              <a:latin typeface="Arial Black" pitchFamily="34" charset="0"/>
            </a:endParaRPr>
          </a:p>
          <a:p>
            <a:endParaRPr lang="en-US" altLang="ja-JP" sz="1600" b="0" dirty="0">
              <a:latin typeface="Arial Black" pitchFamily="34" charset="0"/>
            </a:endParaRPr>
          </a:p>
          <a:p>
            <a:r>
              <a:rPr lang="ja-JP" altLang="en-US" sz="1400" dirty="0">
                <a:latin typeface="+mn-ea"/>
              </a:rPr>
              <a:t>プレマッピングの禁止</a:t>
            </a:r>
            <a:endParaRPr lang="en-US" altLang="ja-JP" sz="1400" dirty="0">
              <a:latin typeface="+mn-ea"/>
            </a:endParaRPr>
          </a:p>
          <a:p>
            <a:r>
              <a:rPr lang="ja-JP" altLang="en-US" sz="1400" dirty="0" smtClean="0">
                <a:latin typeface="+mn-ea"/>
              </a:rPr>
              <a:t>あらかじめコースに</a:t>
            </a:r>
            <a:r>
              <a:rPr lang="ja-JP" altLang="en-US" sz="1400" dirty="0">
                <a:latin typeface="+mn-ea"/>
              </a:rPr>
              <a:t>関する</a:t>
            </a:r>
            <a:r>
              <a:rPr lang="ja-JP" altLang="en-US" sz="1400" dirty="0" smtClean="0">
                <a:latin typeface="+mn-ea"/>
              </a:rPr>
              <a:t>情報、フィールドに関する情報を</a:t>
            </a:r>
            <a:r>
              <a:rPr lang="ja-JP" altLang="en-US" sz="1400" dirty="0">
                <a:latin typeface="+mn-ea"/>
              </a:rPr>
              <a:t>プログラムに組み込んではいけない</a:t>
            </a:r>
            <a:r>
              <a:rPr lang="ja-JP" altLang="en-US" sz="1400" dirty="0" smtClean="0">
                <a:latin typeface="+mn-ea"/>
              </a:rPr>
              <a:t>。</a:t>
            </a:r>
            <a:endParaRPr lang="en-US" altLang="ja-JP" sz="1400" dirty="0" smtClean="0">
              <a:latin typeface="+mn-ea"/>
            </a:endParaRPr>
          </a:p>
          <a:p>
            <a:endParaRPr lang="en-US" altLang="ja-JP" sz="1400" dirty="0" smtClean="0">
              <a:latin typeface="+mn-ea"/>
            </a:endParaRPr>
          </a:p>
          <a:p>
            <a:r>
              <a:rPr lang="ja-JP" altLang="en-US" sz="1400" dirty="0" smtClean="0">
                <a:latin typeface="+mn-ea"/>
              </a:rPr>
              <a:t>例えば、</a:t>
            </a:r>
            <a:endParaRPr lang="en-US" altLang="ja-JP" sz="1400" dirty="0" smtClean="0">
              <a:latin typeface="+mn-ea"/>
            </a:endParaRPr>
          </a:p>
          <a:p>
            <a:r>
              <a:rPr lang="ja-JP" altLang="en-US" sz="1400" dirty="0" smtClean="0">
                <a:latin typeface="+mn-ea"/>
              </a:rPr>
              <a:t>スタートタイルの位置</a:t>
            </a:r>
            <a:endParaRPr lang="en-US" altLang="ja-JP" sz="1400" dirty="0" smtClean="0">
              <a:latin typeface="+mn-ea"/>
            </a:endParaRPr>
          </a:p>
          <a:p>
            <a:r>
              <a:rPr lang="ja-JP" altLang="en-US" sz="1400" dirty="0" smtClean="0">
                <a:latin typeface="+mn-ea"/>
              </a:rPr>
              <a:t>経路の情報</a:t>
            </a:r>
            <a:endParaRPr lang="en-US" altLang="ja-JP" sz="1400" dirty="0" smtClean="0">
              <a:latin typeface="+mn-ea"/>
            </a:endParaRPr>
          </a:p>
          <a:p>
            <a:r>
              <a:rPr lang="ja-JP" altLang="en-US" sz="1400" dirty="0" smtClean="0">
                <a:latin typeface="+mn-ea"/>
              </a:rPr>
              <a:t>交差点で曲がるべき方向</a:t>
            </a:r>
            <a:endParaRPr lang="en-US" altLang="ja-JP" sz="1400" dirty="0" smtClean="0">
              <a:latin typeface="+mn-ea"/>
            </a:endParaRPr>
          </a:p>
          <a:p>
            <a:r>
              <a:rPr lang="ja-JP" altLang="en-US" sz="1400" dirty="0" smtClean="0">
                <a:latin typeface="+mn-ea"/>
              </a:rPr>
              <a:t>被災者の場所</a:t>
            </a:r>
            <a:endParaRPr lang="en-US" altLang="ja-JP" sz="1400" dirty="0" smtClean="0">
              <a:latin typeface="+mn-ea"/>
            </a:endParaRPr>
          </a:p>
          <a:p>
            <a:r>
              <a:rPr lang="ja-JP" altLang="en-US" sz="1400" dirty="0" smtClean="0">
                <a:latin typeface="+mn-ea"/>
              </a:rPr>
              <a:t>ギャップの方向や長さ</a:t>
            </a:r>
            <a:endParaRPr lang="en-US" altLang="ja-JP" sz="1400" dirty="0" smtClean="0">
              <a:latin typeface="+mn-ea"/>
            </a:endParaRPr>
          </a:p>
          <a:p>
            <a:r>
              <a:rPr lang="ja-JP" altLang="en-US" sz="1400" dirty="0" smtClean="0">
                <a:latin typeface="+mn-ea"/>
              </a:rPr>
              <a:t>など</a:t>
            </a:r>
            <a:endParaRPr lang="en-US" altLang="ja-JP" sz="1400" b="0" dirty="0">
              <a:latin typeface="Arial Black" pitchFamily="34" charset="0"/>
            </a:endParaRPr>
          </a:p>
        </p:txBody>
      </p:sp>
      <p:sp>
        <p:nvSpPr>
          <p:cNvPr id="38" name="正方形/長方形 37"/>
          <p:cNvSpPr/>
          <p:nvPr/>
        </p:nvSpPr>
        <p:spPr>
          <a:xfrm rot="5400000">
            <a:off x="2015244" y="2582192"/>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rot="5400000">
            <a:off x="3134099" y="2576356"/>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rot="5400000">
            <a:off x="3134099" y="3666085"/>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a:off x="3676046" y="3393724"/>
            <a:ext cx="0" cy="557135"/>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rot="5400000">
            <a:off x="2016674" y="3660250"/>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p:cNvCxnSpPr/>
          <p:nvPr/>
        </p:nvCxnSpPr>
        <p:spPr>
          <a:xfrm>
            <a:off x="2558620" y="3113369"/>
            <a:ext cx="0" cy="768667"/>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円弧 47"/>
          <p:cNvSpPr/>
          <p:nvPr/>
        </p:nvSpPr>
        <p:spPr>
          <a:xfrm>
            <a:off x="3404888" y="2851777"/>
            <a:ext cx="560190" cy="541947"/>
          </a:xfrm>
          <a:prstGeom prst="arc">
            <a:avLst>
              <a:gd name="adj1" fmla="val 10474794"/>
              <a:gd name="adj2" fmla="val 5337406"/>
            </a:avLst>
          </a:pr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0" name="直線コネクタ 49"/>
          <p:cNvCxnSpPr/>
          <p:nvPr/>
        </p:nvCxnSpPr>
        <p:spPr>
          <a:xfrm>
            <a:off x="2536841" y="3140857"/>
            <a:ext cx="89604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endCxn id="41" idx="3"/>
          </p:cNvCxnSpPr>
          <p:nvPr/>
        </p:nvCxnSpPr>
        <p:spPr>
          <a:xfrm flipH="1">
            <a:off x="3676045" y="4448605"/>
            <a:ext cx="1" cy="318092"/>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3324385" y="3950859"/>
            <a:ext cx="0" cy="541254"/>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3294078" y="3950859"/>
            <a:ext cx="414338"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294078" y="4468643"/>
            <a:ext cx="414338"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rot="5400000">
            <a:off x="3134099" y="4761704"/>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コネクタ 2"/>
          <p:cNvCxnSpPr>
            <a:stCxn id="57" idx="1"/>
            <a:endCxn id="57" idx="3"/>
          </p:cNvCxnSpPr>
          <p:nvPr/>
        </p:nvCxnSpPr>
        <p:spPr>
          <a:xfrm>
            <a:off x="3676045" y="4778423"/>
            <a:ext cx="0" cy="108389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a:endCxn id="6" idx="2"/>
          </p:cNvCxnSpPr>
          <p:nvPr/>
        </p:nvCxnSpPr>
        <p:spPr>
          <a:xfrm>
            <a:off x="617077" y="4205669"/>
            <a:ext cx="161221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円弧 5"/>
          <p:cNvSpPr/>
          <p:nvPr/>
        </p:nvSpPr>
        <p:spPr>
          <a:xfrm rot="5400000">
            <a:off x="1900897" y="3548877"/>
            <a:ext cx="656792" cy="656792"/>
          </a:xfrm>
          <a:prstGeom prst="arc">
            <a:avLst/>
          </a:pr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0" name="グループ化 59"/>
          <p:cNvGrpSpPr/>
          <p:nvPr/>
        </p:nvGrpSpPr>
        <p:grpSpPr>
          <a:xfrm rot="16482554">
            <a:off x="3381337" y="5503540"/>
            <a:ext cx="588963" cy="717550"/>
            <a:chOff x="749457" y="1486048"/>
            <a:chExt cx="588963" cy="717550"/>
          </a:xfrm>
        </p:grpSpPr>
        <p:sp>
          <p:nvSpPr>
            <p:cNvPr id="61"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2"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4"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5"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6"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8" name="角丸四角形吹き出し 17"/>
          <p:cNvSpPr/>
          <p:nvPr/>
        </p:nvSpPr>
        <p:spPr>
          <a:xfrm>
            <a:off x="794565" y="4833547"/>
            <a:ext cx="1872316" cy="1055608"/>
          </a:xfrm>
          <a:prstGeom prst="wedgeRoundRectCallout">
            <a:avLst>
              <a:gd name="adj1" fmla="val 32488"/>
              <a:gd name="adj2" fmla="val -7885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ja-JP" altLang="en-US" sz="1400" dirty="0" smtClean="0">
                <a:solidFill>
                  <a:schemeClr val="tx1"/>
                </a:solidFill>
              </a:rPr>
              <a:t>このコースだと・・・</a:t>
            </a:r>
            <a:endParaRPr lang="en-US" altLang="ja-JP" sz="1400" dirty="0" smtClean="0">
              <a:solidFill>
                <a:schemeClr val="tx1"/>
              </a:solidFill>
            </a:endParaRPr>
          </a:p>
          <a:p>
            <a:r>
              <a:rPr lang="ja-JP" altLang="en-US" sz="1400" dirty="0" smtClean="0">
                <a:solidFill>
                  <a:schemeClr val="tx1"/>
                </a:solidFill>
              </a:rPr>
              <a:t>前</a:t>
            </a:r>
            <a:r>
              <a:rPr lang="ja-JP" altLang="en-US" sz="1400" dirty="0">
                <a:solidFill>
                  <a:schemeClr val="tx1"/>
                </a:solidFill>
              </a:rPr>
              <a:t>、前、</a:t>
            </a:r>
            <a:r>
              <a:rPr lang="ja-JP" altLang="en-US" sz="1400" dirty="0" smtClean="0">
                <a:solidFill>
                  <a:schemeClr val="tx1"/>
                </a:solidFill>
              </a:rPr>
              <a:t>左、前</a:t>
            </a:r>
            <a:r>
              <a:rPr lang="ja-JP" altLang="en-US" sz="1400" dirty="0">
                <a:solidFill>
                  <a:schemeClr val="tx1"/>
                </a:solidFill>
              </a:rPr>
              <a:t>、</a:t>
            </a:r>
            <a:r>
              <a:rPr lang="ja-JP" altLang="en-US" sz="1400" dirty="0" smtClean="0">
                <a:solidFill>
                  <a:schemeClr val="tx1"/>
                </a:solidFill>
              </a:rPr>
              <a:t>左、</a:t>
            </a:r>
            <a:r>
              <a:rPr lang="ja-JP" altLang="en-US" sz="1400" dirty="0">
                <a:solidFill>
                  <a:schemeClr val="tx1"/>
                </a:solidFill>
              </a:rPr>
              <a:t>前</a:t>
            </a:r>
            <a:r>
              <a:rPr lang="ja-JP" altLang="en-US" sz="1400" dirty="0" smtClean="0">
                <a:solidFill>
                  <a:schemeClr val="tx1"/>
                </a:solidFill>
              </a:rPr>
              <a:t>、右、</a:t>
            </a:r>
            <a:r>
              <a:rPr lang="ja-JP" altLang="en-US" sz="1400" dirty="0">
                <a:solidFill>
                  <a:schemeClr val="tx1"/>
                </a:solidFill>
              </a:rPr>
              <a:t>前・・</a:t>
            </a:r>
            <a:r>
              <a:rPr lang="ja-JP" altLang="en-US" sz="1400" dirty="0" smtClean="0">
                <a:solidFill>
                  <a:schemeClr val="tx1"/>
                </a:solidFill>
              </a:rPr>
              <a:t>・最初の交差点は右・・・</a:t>
            </a:r>
            <a:endParaRPr lang="ja-JP" altLang="en-US" sz="1400" dirty="0">
              <a:solidFill>
                <a:schemeClr val="tx1"/>
              </a:solidFill>
            </a:endParaRPr>
          </a:p>
        </p:txBody>
      </p:sp>
      <p:cxnSp>
        <p:nvCxnSpPr>
          <p:cNvPr id="21" name="直線コネクタ 20"/>
          <p:cNvCxnSpPr/>
          <p:nvPr/>
        </p:nvCxnSpPr>
        <p:spPr>
          <a:xfrm>
            <a:off x="1437170" y="3457575"/>
            <a:ext cx="0" cy="748009"/>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72369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557618" y="4282929"/>
            <a:ext cx="1791576" cy="1792115"/>
            <a:chOff x="557618" y="4282929"/>
            <a:chExt cx="1791576" cy="1792115"/>
          </a:xfrm>
        </p:grpSpPr>
        <p:sp>
          <p:nvSpPr>
            <p:cNvPr id="168" name="正方形/長方形 167"/>
            <p:cNvSpPr/>
            <p:nvPr/>
          </p:nvSpPr>
          <p:spPr>
            <a:xfrm>
              <a:off x="557618" y="4282929"/>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円弧 171"/>
            <p:cNvSpPr/>
            <p:nvPr/>
          </p:nvSpPr>
          <p:spPr>
            <a:xfrm rot="16200000">
              <a:off x="919780" y="4645634"/>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74" name="直線コネクタ 173"/>
            <p:cNvCxnSpPr/>
            <p:nvPr/>
          </p:nvCxnSpPr>
          <p:spPr>
            <a:xfrm flipH="1">
              <a:off x="1424409" y="5726727"/>
              <a:ext cx="0" cy="34831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a:xfrm rot="5400000" flipH="1">
              <a:off x="2175036" y="5004827"/>
              <a:ext cx="0" cy="34831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円弧 182"/>
            <p:cNvSpPr/>
            <p:nvPr/>
          </p:nvSpPr>
          <p:spPr>
            <a:xfrm>
              <a:off x="905318" y="4645633"/>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4" name="円弧 183"/>
            <p:cNvSpPr/>
            <p:nvPr/>
          </p:nvSpPr>
          <p:spPr>
            <a:xfrm rot="10800000">
              <a:off x="915336" y="4636518"/>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07" name="グループ化 206"/>
          <p:cNvGrpSpPr/>
          <p:nvPr/>
        </p:nvGrpSpPr>
        <p:grpSpPr>
          <a:xfrm>
            <a:off x="3300813" y="4282929"/>
            <a:ext cx="1791576" cy="1792115"/>
            <a:chOff x="557618" y="4282929"/>
            <a:chExt cx="1791576" cy="1792115"/>
          </a:xfrm>
        </p:grpSpPr>
        <p:sp>
          <p:nvSpPr>
            <p:cNvPr id="208" name="正方形/長方形 207"/>
            <p:cNvSpPr/>
            <p:nvPr/>
          </p:nvSpPr>
          <p:spPr>
            <a:xfrm>
              <a:off x="557618" y="4282929"/>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円弧 208"/>
            <p:cNvSpPr/>
            <p:nvPr/>
          </p:nvSpPr>
          <p:spPr>
            <a:xfrm rot="16200000">
              <a:off x="919780" y="4645634"/>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10" name="直線コネクタ 209"/>
            <p:cNvCxnSpPr/>
            <p:nvPr/>
          </p:nvCxnSpPr>
          <p:spPr>
            <a:xfrm flipH="1">
              <a:off x="1424409" y="5726727"/>
              <a:ext cx="0" cy="34831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rot="5400000" flipH="1">
              <a:off x="2175036" y="5004827"/>
              <a:ext cx="0" cy="34831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12" name="円弧 211"/>
            <p:cNvSpPr/>
            <p:nvPr/>
          </p:nvSpPr>
          <p:spPr>
            <a:xfrm>
              <a:off x="905318" y="4645633"/>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3" name="円弧 212"/>
            <p:cNvSpPr/>
            <p:nvPr/>
          </p:nvSpPr>
          <p:spPr>
            <a:xfrm rot="10800000">
              <a:off x="915336" y="4636518"/>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36" name="グループ化 235"/>
          <p:cNvGrpSpPr/>
          <p:nvPr/>
        </p:nvGrpSpPr>
        <p:grpSpPr>
          <a:xfrm>
            <a:off x="6003070" y="4282929"/>
            <a:ext cx="1791576" cy="1792115"/>
            <a:chOff x="557618" y="4282929"/>
            <a:chExt cx="1791576" cy="1792115"/>
          </a:xfrm>
        </p:grpSpPr>
        <p:sp>
          <p:nvSpPr>
            <p:cNvPr id="237" name="正方形/長方形 236"/>
            <p:cNvSpPr/>
            <p:nvPr/>
          </p:nvSpPr>
          <p:spPr>
            <a:xfrm>
              <a:off x="557618" y="4282929"/>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円弧 237"/>
            <p:cNvSpPr/>
            <p:nvPr/>
          </p:nvSpPr>
          <p:spPr>
            <a:xfrm rot="16200000">
              <a:off x="919780" y="4645634"/>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39" name="直線コネクタ 238"/>
            <p:cNvCxnSpPr/>
            <p:nvPr/>
          </p:nvCxnSpPr>
          <p:spPr>
            <a:xfrm flipH="1">
              <a:off x="1424409" y="5726727"/>
              <a:ext cx="0" cy="34831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直線コネクタ 239"/>
            <p:cNvCxnSpPr/>
            <p:nvPr/>
          </p:nvCxnSpPr>
          <p:spPr>
            <a:xfrm rot="5400000" flipH="1">
              <a:off x="2175036" y="5004827"/>
              <a:ext cx="0" cy="34831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41" name="円弧 240"/>
            <p:cNvSpPr/>
            <p:nvPr/>
          </p:nvSpPr>
          <p:spPr>
            <a:xfrm>
              <a:off x="905318" y="4645633"/>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2" name="円弧 241"/>
            <p:cNvSpPr/>
            <p:nvPr/>
          </p:nvSpPr>
          <p:spPr>
            <a:xfrm rot="10800000">
              <a:off x="915336" y="4636518"/>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8" name="グループ化 7"/>
          <p:cNvGrpSpPr/>
          <p:nvPr/>
        </p:nvGrpSpPr>
        <p:grpSpPr>
          <a:xfrm>
            <a:off x="557618" y="1259496"/>
            <a:ext cx="1777114" cy="1792115"/>
            <a:chOff x="775017" y="1108140"/>
            <a:chExt cx="1992573" cy="2009392"/>
          </a:xfrm>
        </p:grpSpPr>
        <p:sp>
          <p:nvSpPr>
            <p:cNvPr id="2" name="正方形/長方形 1"/>
            <p:cNvSpPr/>
            <p:nvPr/>
          </p:nvSpPr>
          <p:spPr>
            <a:xfrm>
              <a:off x="775017" y="1108140"/>
              <a:ext cx="1992573" cy="1992573"/>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弧 3"/>
            <p:cNvSpPr/>
            <p:nvPr/>
          </p:nvSpPr>
          <p:spPr>
            <a:xfrm>
              <a:off x="1439825" y="1498687"/>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円弧 78"/>
            <p:cNvSpPr/>
            <p:nvPr/>
          </p:nvSpPr>
          <p:spPr>
            <a:xfrm rot="5400000">
              <a:off x="1439825" y="1498687"/>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0" name="円弧 79"/>
            <p:cNvSpPr/>
            <p:nvPr/>
          </p:nvSpPr>
          <p:spPr>
            <a:xfrm rot="10800000">
              <a:off x="1439825" y="2112836"/>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1" name="円弧 80"/>
            <p:cNvSpPr/>
            <p:nvPr/>
          </p:nvSpPr>
          <p:spPr>
            <a:xfrm rot="16200000">
              <a:off x="1439825" y="2112836"/>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 name="直線コネクタ 6"/>
            <p:cNvCxnSpPr/>
            <p:nvPr/>
          </p:nvCxnSpPr>
          <p:spPr>
            <a:xfrm flipH="1">
              <a:off x="1746899" y="1108140"/>
              <a:ext cx="0" cy="39054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H="1">
              <a:off x="1746899" y="2726985"/>
              <a:ext cx="0" cy="39054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514" name="Text Box 178"/>
          <p:cNvSpPr txBox="1">
            <a:spLocks noChangeArrowheads="1"/>
          </p:cNvSpPr>
          <p:nvPr/>
        </p:nvSpPr>
        <p:spPr bwMode="auto">
          <a:xfrm>
            <a:off x="23813" y="44450"/>
            <a:ext cx="453842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smtClean="0">
                <a:latin typeface="Arial Black" pitchFamily="34" charset="0"/>
              </a:rPr>
              <a:t>Follow </a:t>
            </a:r>
            <a:r>
              <a:rPr lang="en-US" altLang="ja-JP" sz="1600" dirty="0">
                <a:latin typeface="Arial Black" pitchFamily="34" charset="0"/>
              </a:rPr>
              <a:t>the line </a:t>
            </a:r>
            <a:r>
              <a:rPr lang="ja-JP" altLang="en-US" sz="1600" b="0" dirty="0" smtClean="0">
                <a:latin typeface="Arial Black" pitchFamily="34" charset="0"/>
              </a:rPr>
              <a:t>　ライントレース</a:t>
            </a:r>
            <a:endParaRPr lang="en-US" altLang="ja-JP" sz="1600" b="0" dirty="0" smtClean="0">
              <a:latin typeface="Arial Black" pitchFamily="34" charset="0"/>
            </a:endParaRPr>
          </a:p>
          <a:p>
            <a:endParaRPr lang="en-US" altLang="ja-JP" sz="1400" dirty="0" smtClean="0">
              <a:latin typeface="+mn-ea"/>
            </a:endParaRPr>
          </a:p>
          <a:p>
            <a:r>
              <a:rPr lang="ja-JP" altLang="en-US" sz="1400" dirty="0" smtClean="0">
                <a:latin typeface="+mn-ea"/>
              </a:rPr>
              <a:t>ロボットは黒線のあるところでは、必ず黒線に沿って進む。</a:t>
            </a:r>
            <a:endParaRPr lang="en-US" altLang="ja-JP" sz="1400" dirty="0" smtClean="0">
              <a:latin typeface="+mn-ea"/>
            </a:endParaRPr>
          </a:p>
        </p:txBody>
      </p:sp>
      <p:grpSp>
        <p:nvGrpSpPr>
          <p:cNvPr id="56" name="グループ化 55"/>
          <p:cNvGrpSpPr/>
          <p:nvPr/>
        </p:nvGrpSpPr>
        <p:grpSpPr>
          <a:xfrm rot="16200000">
            <a:off x="1152484" y="3058478"/>
            <a:ext cx="588963" cy="717550"/>
            <a:chOff x="749457" y="1486048"/>
            <a:chExt cx="588963" cy="717550"/>
          </a:xfrm>
        </p:grpSpPr>
        <p:sp>
          <p:nvSpPr>
            <p:cNvPr id="57"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8"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6"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70"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75"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5" name="グループ化 174"/>
          <p:cNvGrpSpPr/>
          <p:nvPr/>
        </p:nvGrpSpPr>
        <p:grpSpPr>
          <a:xfrm rot="16200000">
            <a:off x="1152484" y="6081911"/>
            <a:ext cx="588963" cy="717550"/>
            <a:chOff x="749457" y="1486048"/>
            <a:chExt cx="588963" cy="717550"/>
          </a:xfrm>
        </p:grpSpPr>
        <p:sp>
          <p:nvSpPr>
            <p:cNvPr id="176"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77"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79"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80"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81"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85" name="グループ化 184"/>
          <p:cNvGrpSpPr/>
          <p:nvPr/>
        </p:nvGrpSpPr>
        <p:grpSpPr>
          <a:xfrm>
            <a:off x="3300813" y="1259496"/>
            <a:ext cx="1777114" cy="1792115"/>
            <a:chOff x="775017" y="1108140"/>
            <a:chExt cx="1992573" cy="2009392"/>
          </a:xfrm>
        </p:grpSpPr>
        <p:sp>
          <p:nvSpPr>
            <p:cNvPr id="186" name="正方形/長方形 185"/>
            <p:cNvSpPr/>
            <p:nvPr/>
          </p:nvSpPr>
          <p:spPr>
            <a:xfrm>
              <a:off x="775017" y="1108140"/>
              <a:ext cx="1992573" cy="1992573"/>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円弧 186"/>
            <p:cNvSpPr/>
            <p:nvPr/>
          </p:nvSpPr>
          <p:spPr>
            <a:xfrm>
              <a:off x="1439825" y="1498687"/>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8" name="円弧 187"/>
            <p:cNvSpPr/>
            <p:nvPr/>
          </p:nvSpPr>
          <p:spPr>
            <a:xfrm rot="5400000">
              <a:off x="1439825" y="1498687"/>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9" name="円弧 188"/>
            <p:cNvSpPr/>
            <p:nvPr/>
          </p:nvSpPr>
          <p:spPr>
            <a:xfrm rot="10800000">
              <a:off x="1439825" y="2112836"/>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0" name="円弧 189"/>
            <p:cNvSpPr/>
            <p:nvPr/>
          </p:nvSpPr>
          <p:spPr>
            <a:xfrm rot="16200000">
              <a:off x="1439825" y="2112836"/>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1" name="直線コネクタ 190"/>
            <p:cNvCxnSpPr/>
            <p:nvPr/>
          </p:nvCxnSpPr>
          <p:spPr>
            <a:xfrm flipH="1">
              <a:off x="1746899" y="1108140"/>
              <a:ext cx="0" cy="39054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flipH="1">
              <a:off x="1746899" y="2726985"/>
              <a:ext cx="0" cy="39054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3" name="グループ化 192"/>
          <p:cNvGrpSpPr/>
          <p:nvPr/>
        </p:nvGrpSpPr>
        <p:grpSpPr>
          <a:xfrm rot="14446431">
            <a:off x="4238168" y="1513366"/>
            <a:ext cx="588963" cy="717550"/>
            <a:chOff x="749457" y="1486048"/>
            <a:chExt cx="588963" cy="717550"/>
          </a:xfrm>
        </p:grpSpPr>
        <p:sp>
          <p:nvSpPr>
            <p:cNvPr id="194"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95"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6"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97"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98"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99"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00" name="グループ化 199"/>
          <p:cNvGrpSpPr/>
          <p:nvPr/>
        </p:nvGrpSpPr>
        <p:grpSpPr>
          <a:xfrm rot="19033570">
            <a:off x="3442669" y="4501968"/>
            <a:ext cx="588963" cy="717550"/>
            <a:chOff x="749457" y="1486048"/>
            <a:chExt cx="588963" cy="717550"/>
          </a:xfrm>
        </p:grpSpPr>
        <p:sp>
          <p:nvSpPr>
            <p:cNvPr id="201"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02"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3"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04"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05"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06"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14" name="グループ化 213"/>
          <p:cNvGrpSpPr/>
          <p:nvPr/>
        </p:nvGrpSpPr>
        <p:grpSpPr>
          <a:xfrm>
            <a:off x="6003070" y="1259496"/>
            <a:ext cx="1777114" cy="1792115"/>
            <a:chOff x="775017" y="1108140"/>
            <a:chExt cx="1992573" cy="2009392"/>
          </a:xfrm>
        </p:grpSpPr>
        <p:sp>
          <p:nvSpPr>
            <p:cNvPr id="215" name="正方形/長方形 214"/>
            <p:cNvSpPr/>
            <p:nvPr/>
          </p:nvSpPr>
          <p:spPr>
            <a:xfrm>
              <a:off x="775017" y="1108140"/>
              <a:ext cx="1992573" cy="1992573"/>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円弧 215"/>
            <p:cNvSpPr/>
            <p:nvPr/>
          </p:nvSpPr>
          <p:spPr>
            <a:xfrm>
              <a:off x="1439825" y="1498687"/>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7" name="円弧 216"/>
            <p:cNvSpPr/>
            <p:nvPr/>
          </p:nvSpPr>
          <p:spPr>
            <a:xfrm rot="5400000">
              <a:off x="1439825" y="1498687"/>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8" name="円弧 217"/>
            <p:cNvSpPr/>
            <p:nvPr/>
          </p:nvSpPr>
          <p:spPr>
            <a:xfrm rot="10800000">
              <a:off x="1439825" y="2112836"/>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9" name="円弧 218"/>
            <p:cNvSpPr/>
            <p:nvPr/>
          </p:nvSpPr>
          <p:spPr>
            <a:xfrm rot="16200000">
              <a:off x="1439825" y="2112836"/>
              <a:ext cx="614149" cy="61414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20" name="直線コネクタ 219"/>
            <p:cNvCxnSpPr/>
            <p:nvPr/>
          </p:nvCxnSpPr>
          <p:spPr>
            <a:xfrm flipH="1">
              <a:off x="1746899" y="1108140"/>
              <a:ext cx="0" cy="39054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直線コネクタ 220"/>
            <p:cNvCxnSpPr/>
            <p:nvPr/>
          </p:nvCxnSpPr>
          <p:spPr>
            <a:xfrm flipH="1">
              <a:off x="1746899" y="2726985"/>
              <a:ext cx="0" cy="39054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2" name="グループ化 221"/>
          <p:cNvGrpSpPr/>
          <p:nvPr/>
        </p:nvGrpSpPr>
        <p:grpSpPr>
          <a:xfrm rot="16200000">
            <a:off x="6597936" y="485916"/>
            <a:ext cx="588963" cy="717550"/>
            <a:chOff x="749457" y="1486048"/>
            <a:chExt cx="588963" cy="717550"/>
          </a:xfrm>
        </p:grpSpPr>
        <p:sp>
          <p:nvSpPr>
            <p:cNvPr id="223"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24"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26"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27"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28"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29" name="グループ化 228"/>
          <p:cNvGrpSpPr/>
          <p:nvPr/>
        </p:nvGrpSpPr>
        <p:grpSpPr>
          <a:xfrm>
            <a:off x="7843419" y="4808927"/>
            <a:ext cx="588963" cy="717550"/>
            <a:chOff x="749457" y="1486048"/>
            <a:chExt cx="588963" cy="717550"/>
          </a:xfrm>
        </p:grpSpPr>
        <p:sp>
          <p:nvSpPr>
            <p:cNvPr id="230"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31"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2"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33"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34"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35"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17" name="直線矢印コネクタ 16"/>
          <p:cNvCxnSpPr/>
          <p:nvPr/>
        </p:nvCxnSpPr>
        <p:spPr>
          <a:xfrm flipV="1">
            <a:off x="7007368" y="1137551"/>
            <a:ext cx="0" cy="1985220"/>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3" name="直線矢印コネクタ 242"/>
          <p:cNvCxnSpPr/>
          <p:nvPr/>
        </p:nvCxnSpPr>
        <p:spPr>
          <a:xfrm flipV="1">
            <a:off x="7007368" y="5263112"/>
            <a:ext cx="855764" cy="0"/>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4" name="直線矢印コネクタ 243"/>
          <p:cNvCxnSpPr/>
          <p:nvPr/>
        </p:nvCxnSpPr>
        <p:spPr>
          <a:xfrm flipV="1">
            <a:off x="7007368" y="5322982"/>
            <a:ext cx="0" cy="823222"/>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5" name="直線矢印コネクタ 244"/>
          <p:cNvCxnSpPr/>
          <p:nvPr/>
        </p:nvCxnSpPr>
        <p:spPr>
          <a:xfrm>
            <a:off x="7007368" y="8346415"/>
            <a:ext cx="855764" cy="0"/>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985439" y="3093430"/>
            <a:ext cx="3558206" cy="523220"/>
          </a:xfrm>
          <a:prstGeom prst="rect">
            <a:avLst/>
          </a:prstGeom>
          <a:noFill/>
        </p:spPr>
        <p:txBody>
          <a:bodyPr wrap="square" rtlCol="0">
            <a:spAutoFit/>
          </a:bodyPr>
          <a:lstStyle/>
          <a:p>
            <a:r>
              <a:rPr kumimoji="1" lang="ja-JP" altLang="en-US" sz="1400" dirty="0" smtClean="0"/>
              <a:t>このように曲がったコースの時には、ロボットはくねくねとラインに沿って進むハズ</a:t>
            </a:r>
            <a:endParaRPr kumimoji="1" lang="ja-JP" altLang="en-US" sz="1400" dirty="0"/>
          </a:p>
        </p:txBody>
      </p:sp>
      <p:sp>
        <p:nvSpPr>
          <p:cNvPr id="246" name="テキスト ボックス 245"/>
          <p:cNvSpPr txBox="1"/>
          <p:nvPr/>
        </p:nvSpPr>
        <p:spPr>
          <a:xfrm>
            <a:off x="5867169" y="3093430"/>
            <a:ext cx="3276831" cy="738664"/>
          </a:xfrm>
          <a:prstGeom prst="rect">
            <a:avLst/>
          </a:prstGeom>
          <a:noFill/>
        </p:spPr>
        <p:txBody>
          <a:bodyPr wrap="square" rtlCol="0">
            <a:spAutoFit/>
          </a:bodyPr>
          <a:lstStyle/>
          <a:p>
            <a:r>
              <a:rPr lang="ja-JP" altLang="en-US" sz="1400" dirty="0" smtClean="0"/>
              <a:t>例えば、ロボットが、このように、</a:t>
            </a:r>
            <a:r>
              <a:rPr kumimoji="1" lang="ja-JP" altLang="en-US" sz="1400" dirty="0" smtClean="0"/>
              <a:t>直進していたらラインに沿って進んでいるとは判断できないので、審判が個別に確認をする。</a:t>
            </a:r>
            <a:endParaRPr kumimoji="1" lang="ja-JP" altLang="en-US" sz="1400" dirty="0"/>
          </a:p>
        </p:txBody>
      </p:sp>
      <p:sp>
        <p:nvSpPr>
          <p:cNvPr id="247" name="テキスト ボックス 246"/>
          <p:cNvSpPr txBox="1"/>
          <p:nvPr/>
        </p:nvSpPr>
        <p:spPr>
          <a:xfrm>
            <a:off x="1985439" y="6176730"/>
            <a:ext cx="3558206" cy="523220"/>
          </a:xfrm>
          <a:prstGeom prst="rect">
            <a:avLst/>
          </a:prstGeom>
          <a:noFill/>
        </p:spPr>
        <p:txBody>
          <a:bodyPr wrap="square" rtlCol="0">
            <a:spAutoFit/>
          </a:bodyPr>
          <a:lstStyle/>
          <a:p>
            <a:r>
              <a:rPr kumimoji="1" lang="ja-JP" altLang="en-US" sz="1400" dirty="0" smtClean="0"/>
              <a:t>このように曲がったコースの時には、ロボットは円弧のラインに沿って進むハズ</a:t>
            </a:r>
            <a:endParaRPr kumimoji="1" lang="ja-JP" altLang="en-US" sz="1400" dirty="0"/>
          </a:p>
        </p:txBody>
      </p:sp>
      <p:sp>
        <p:nvSpPr>
          <p:cNvPr id="249" name="テキスト ボックス 248"/>
          <p:cNvSpPr txBox="1"/>
          <p:nvPr/>
        </p:nvSpPr>
        <p:spPr>
          <a:xfrm>
            <a:off x="5867169" y="6122140"/>
            <a:ext cx="3276831" cy="738664"/>
          </a:xfrm>
          <a:prstGeom prst="rect">
            <a:avLst/>
          </a:prstGeom>
          <a:noFill/>
        </p:spPr>
        <p:txBody>
          <a:bodyPr wrap="square" rtlCol="0">
            <a:spAutoFit/>
          </a:bodyPr>
          <a:lstStyle/>
          <a:p>
            <a:r>
              <a:rPr lang="ja-JP" altLang="en-US" sz="1400" dirty="0" smtClean="0"/>
              <a:t>例えば、ロボットが、このように</a:t>
            </a:r>
            <a:r>
              <a:rPr kumimoji="1" lang="ja-JP" altLang="en-US" sz="1400" dirty="0" smtClean="0"/>
              <a:t>進む場合は、ラインに沿って進んでいるとは判断できないので、審判が個別に確認する。</a:t>
            </a:r>
            <a:endParaRPr kumimoji="1" lang="ja-JP" altLang="en-US" sz="1400" dirty="0"/>
          </a:p>
        </p:txBody>
      </p:sp>
      <p:sp>
        <p:nvSpPr>
          <p:cNvPr id="254" name="フリーフォーム 253"/>
          <p:cNvSpPr/>
          <p:nvPr/>
        </p:nvSpPr>
        <p:spPr>
          <a:xfrm>
            <a:off x="3723017" y="2005013"/>
            <a:ext cx="915658" cy="1159668"/>
          </a:xfrm>
          <a:custGeom>
            <a:avLst/>
            <a:gdLst>
              <a:gd name="connsiteX0" fmla="*/ 567996 w 915658"/>
              <a:gd name="connsiteY0" fmla="*/ 1159668 h 1159668"/>
              <a:gd name="connsiteX1" fmla="*/ 563233 w 915658"/>
              <a:gd name="connsiteY1" fmla="*/ 914400 h 1159668"/>
              <a:gd name="connsiteX2" fmla="*/ 560852 w 915658"/>
              <a:gd name="connsiteY2" fmla="*/ 695325 h 1159668"/>
              <a:gd name="connsiteX3" fmla="*/ 508464 w 915658"/>
              <a:gd name="connsiteY3" fmla="*/ 607218 h 1159668"/>
              <a:gd name="connsiteX4" fmla="*/ 365589 w 915658"/>
              <a:gd name="connsiteY4" fmla="*/ 604837 h 1159668"/>
              <a:gd name="connsiteX5" fmla="*/ 120321 w 915658"/>
              <a:gd name="connsiteY5" fmla="*/ 597693 h 1159668"/>
              <a:gd name="connsiteX6" fmla="*/ 3639 w 915658"/>
              <a:gd name="connsiteY6" fmla="*/ 445293 h 1159668"/>
              <a:gd name="connsiteX7" fmla="*/ 44121 w 915658"/>
              <a:gd name="connsiteY7" fmla="*/ 300037 h 1159668"/>
              <a:gd name="connsiteX8" fmla="*/ 189377 w 915658"/>
              <a:gd name="connsiteY8" fmla="*/ 223837 h 1159668"/>
              <a:gd name="connsiteX9" fmla="*/ 479889 w 915658"/>
              <a:gd name="connsiteY9" fmla="*/ 295275 h 1159668"/>
              <a:gd name="connsiteX10" fmla="*/ 694202 w 915658"/>
              <a:gd name="connsiteY10" fmla="*/ 330993 h 1159668"/>
              <a:gd name="connsiteX11" fmla="*/ 858508 w 915658"/>
              <a:gd name="connsiteY11" fmla="*/ 285750 h 1159668"/>
              <a:gd name="connsiteX12" fmla="*/ 915658 w 915658"/>
              <a:gd name="connsiteY12" fmla="*/ 157162 h 1159668"/>
              <a:gd name="connsiteX13" fmla="*/ 858508 w 915658"/>
              <a:gd name="connsiteY13" fmla="*/ 0 h 115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15658" h="1159668">
                <a:moveTo>
                  <a:pt x="567996" y="1159668"/>
                </a:moveTo>
                <a:cubicBezTo>
                  <a:pt x="566210" y="1075729"/>
                  <a:pt x="564424" y="991790"/>
                  <a:pt x="563233" y="914400"/>
                </a:cubicBezTo>
                <a:cubicBezTo>
                  <a:pt x="562042" y="837010"/>
                  <a:pt x="569980" y="746522"/>
                  <a:pt x="560852" y="695325"/>
                </a:cubicBezTo>
                <a:cubicBezTo>
                  <a:pt x="551724" y="644128"/>
                  <a:pt x="541008" y="622299"/>
                  <a:pt x="508464" y="607218"/>
                </a:cubicBezTo>
                <a:cubicBezTo>
                  <a:pt x="475920" y="592137"/>
                  <a:pt x="365589" y="604837"/>
                  <a:pt x="365589" y="604837"/>
                </a:cubicBezTo>
                <a:cubicBezTo>
                  <a:pt x="300898" y="603249"/>
                  <a:pt x="180646" y="624284"/>
                  <a:pt x="120321" y="597693"/>
                </a:cubicBezTo>
                <a:cubicBezTo>
                  <a:pt x="59996" y="571102"/>
                  <a:pt x="16339" y="494902"/>
                  <a:pt x="3639" y="445293"/>
                </a:cubicBezTo>
                <a:cubicBezTo>
                  <a:pt x="-9061" y="395684"/>
                  <a:pt x="13165" y="336946"/>
                  <a:pt x="44121" y="300037"/>
                </a:cubicBezTo>
                <a:cubicBezTo>
                  <a:pt x="75077" y="263128"/>
                  <a:pt x="116749" y="224631"/>
                  <a:pt x="189377" y="223837"/>
                </a:cubicBezTo>
                <a:cubicBezTo>
                  <a:pt x="262005" y="223043"/>
                  <a:pt x="395751" y="277416"/>
                  <a:pt x="479889" y="295275"/>
                </a:cubicBezTo>
                <a:cubicBezTo>
                  <a:pt x="564026" y="313134"/>
                  <a:pt x="631099" y="332580"/>
                  <a:pt x="694202" y="330993"/>
                </a:cubicBezTo>
                <a:cubicBezTo>
                  <a:pt x="757305" y="329405"/>
                  <a:pt x="821599" y="314722"/>
                  <a:pt x="858508" y="285750"/>
                </a:cubicBezTo>
                <a:cubicBezTo>
                  <a:pt x="895417" y="256778"/>
                  <a:pt x="915658" y="204787"/>
                  <a:pt x="915658" y="157162"/>
                </a:cubicBezTo>
                <a:cubicBezTo>
                  <a:pt x="915658" y="109537"/>
                  <a:pt x="887083" y="54768"/>
                  <a:pt x="858508" y="0"/>
                </a:cubicBezTo>
              </a:path>
            </a:pathLst>
          </a:custGeom>
          <a:noFill/>
          <a:ln w="38100">
            <a:solidFill>
              <a:srgbClr val="0070C0"/>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フリーフォーム 254"/>
          <p:cNvSpPr/>
          <p:nvPr/>
        </p:nvSpPr>
        <p:spPr>
          <a:xfrm>
            <a:off x="3490645" y="4923064"/>
            <a:ext cx="771452" cy="1292679"/>
          </a:xfrm>
          <a:custGeom>
            <a:avLst/>
            <a:gdLst>
              <a:gd name="connsiteX0" fmla="*/ 771112 w 771452"/>
              <a:gd name="connsiteY0" fmla="*/ 1292679 h 1292679"/>
              <a:gd name="connsiteX1" fmla="*/ 771112 w 771452"/>
              <a:gd name="connsiteY1" fmla="*/ 1050472 h 1292679"/>
              <a:gd name="connsiteX2" fmla="*/ 768391 w 771452"/>
              <a:gd name="connsiteY2" fmla="*/ 808265 h 1292679"/>
              <a:gd name="connsiteX3" fmla="*/ 741176 w 771452"/>
              <a:gd name="connsiteY3" fmla="*/ 713015 h 1292679"/>
              <a:gd name="connsiteX4" fmla="*/ 607826 w 771452"/>
              <a:gd name="connsiteY4" fmla="*/ 688522 h 1292679"/>
              <a:gd name="connsiteX5" fmla="*/ 449984 w 771452"/>
              <a:gd name="connsiteY5" fmla="*/ 707572 h 1292679"/>
              <a:gd name="connsiteX6" fmla="*/ 281255 w 771452"/>
              <a:gd name="connsiteY6" fmla="*/ 693965 h 1292679"/>
              <a:gd name="connsiteX7" fmla="*/ 126134 w 771452"/>
              <a:gd name="connsiteY7" fmla="*/ 609600 h 1292679"/>
              <a:gd name="connsiteX8" fmla="*/ 17276 w 771452"/>
              <a:gd name="connsiteY8" fmla="*/ 432707 h 1292679"/>
              <a:gd name="connsiteX9" fmla="*/ 3669 w 771452"/>
              <a:gd name="connsiteY9" fmla="*/ 242207 h 1292679"/>
              <a:gd name="connsiteX10" fmla="*/ 52655 w 771452"/>
              <a:gd name="connsiteY10" fmla="*/ 95250 h 1292679"/>
              <a:gd name="connsiteX11" fmla="*/ 145184 w 771452"/>
              <a:gd name="connsiteY11" fmla="*/ 0 h 1292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1452" h="1292679">
                <a:moveTo>
                  <a:pt x="771112" y="1292679"/>
                </a:moveTo>
                <a:cubicBezTo>
                  <a:pt x="771338" y="1211943"/>
                  <a:pt x="771565" y="1131208"/>
                  <a:pt x="771112" y="1050472"/>
                </a:cubicBezTo>
                <a:cubicBezTo>
                  <a:pt x="770659" y="969736"/>
                  <a:pt x="773380" y="864508"/>
                  <a:pt x="768391" y="808265"/>
                </a:cubicBezTo>
                <a:cubicBezTo>
                  <a:pt x="763402" y="752022"/>
                  <a:pt x="767937" y="732972"/>
                  <a:pt x="741176" y="713015"/>
                </a:cubicBezTo>
                <a:cubicBezTo>
                  <a:pt x="714415" y="693058"/>
                  <a:pt x="656358" y="689429"/>
                  <a:pt x="607826" y="688522"/>
                </a:cubicBezTo>
                <a:cubicBezTo>
                  <a:pt x="559294" y="687615"/>
                  <a:pt x="504412" y="706665"/>
                  <a:pt x="449984" y="707572"/>
                </a:cubicBezTo>
                <a:cubicBezTo>
                  <a:pt x="395556" y="708479"/>
                  <a:pt x="335230" y="710294"/>
                  <a:pt x="281255" y="693965"/>
                </a:cubicBezTo>
                <a:cubicBezTo>
                  <a:pt x="227280" y="677636"/>
                  <a:pt x="170131" y="653143"/>
                  <a:pt x="126134" y="609600"/>
                </a:cubicBezTo>
                <a:cubicBezTo>
                  <a:pt x="82137" y="566057"/>
                  <a:pt x="37687" y="493939"/>
                  <a:pt x="17276" y="432707"/>
                </a:cubicBezTo>
                <a:cubicBezTo>
                  <a:pt x="-3135" y="371475"/>
                  <a:pt x="-2228" y="298450"/>
                  <a:pt x="3669" y="242207"/>
                </a:cubicBezTo>
                <a:cubicBezTo>
                  <a:pt x="9565" y="185964"/>
                  <a:pt x="29069" y="135618"/>
                  <a:pt x="52655" y="95250"/>
                </a:cubicBezTo>
                <a:cubicBezTo>
                  <a:pt x="76241" y="54882"/>
                  <a:pt x="145184" y="0"/>
                  <a:pt x="145184" y="0"/>
                </a:cubicBezTo>
              </a:path>
            </a:pathLst>
          </a:custGeom>
          <a:noFill/>
          <a:ln w="38100">
            <a:solidFill>
              <a:srgbClr val="0070C0"/>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6" name="Group 26"/>
          <p:cNvGrpSpPr>
            <a:grpSpLocks/>
          </p:cNvGrpSpPr>
          <p:nvPr/>
        </p:nvGrpSpPr>
        <p:grpSpPr bwMode="auto">
          <a:xfrm>
            <a:off x="7541886" y="943363"/>
            <a:ext cx="719137" cy="792163"/>
            <a:chOff x="4196" y="1162"/>
            <a:chExt cx="453" cy="499"/>
          </a:xfrm>
        </p:grpSpPr>
        <p:sp>
          <p:nvSpPr>
            <p:cNvPr id="257" name="Line 2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 name="Line 2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59" name="Group 26"/>
          <p:cNvGrpSpPr>
            <a:grpSpLocks/>
          </p:cNvGrpSpPr>
          <p:nvPr/>
        </p:nvGrpSpPr>
        <p:grpSpPr bwMode="auto">
          <a:xfrm>
            <a:off x="7541886" y="3920019"/>
            <a:ext cx="719137" cy="792163"/>
            <a:chOff x="4196" y="1162"/>
            <a:chExt cx="453" cy="499"/>
          </a:xfrm>
        </p:grpSpPr>
        <p:sp>
          <p:nvSpPr>
            <p:cNvPr id="260" name="Line 2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 name="Line 2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3" name="Freeform 62"/>
          <p:cNvSpPr>
            <a:spLocks/>
          </p:cNvSpPr>
          <p:nvPr/>
        </p:nvSpPr>
        <p:spPr bwMode="auto">
          <a:xfrm>
            <a:off x="4848333" y="837208"/>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4" name="Freeform 62"/>
          <p:cNvSpPr>
            <a:spLocks/>
          </p:cNvSpPr>
          <p:nvPr/>
        </p:nvSpPr>
        <p:spPr bwMode="auto">
          <a:xfrm>
            <a:off x="4848333" y="3909275"/>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16997126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グループ化 75"/>
          <p:cNvGrpSpPr/>
          <p:nvPr/>
        </p:nvGrpSpPr>
        <p:grpSpPr>
          <a:xfrm>
            <a:off x="4973847" y="2643853"/>
            <a:ext cx="1988258" cy="1946993"/>
            <a:chOff x="1228296" y="4885899"/>
            <a:chExt cx="1255596" cy="1229537"/>
          </a:xfrm>
          <a:scene3d>
            <a:camera prst="isometricOffAxis1Top"/>
            <a:lightRig rig="threePt" dir="t"/>
          </a:scene3d>
        </p:grpSpPr>
        <p:sp>
          <p:nvSpPr>
            <p:cNvPr id="77" name="正方形/長方形 76"/>
            <p:cNvSpPr/>
            <p:nvPr/>
          </p:nvSpPr>
          <p:spPr>
            <a:xfrm>
              <a:off x="1665027" y="4885899"/>
              <a:ext cx="818865" cy="818865"/>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円弧 81"/>
            <p:cNvSpPr/>
            <p:nvPr/>
          </p:nvSpPr>
          <p:spPr>
            <a:xfrm>
              <a:off x="1228296" y="5308977"/>
              <a:ext cx="887106" cy="806459"/>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8" name="グループ化 7"/>
          <p:cNvGrpSpPr/>
          <p:nvPr/>
        </p:nvGrpSpPr>
        <p:grpSpPr>
          <a:xfrm>
            <a:off x="5613371" y="2353543"/>
            <a:ext cx="2610069" cy="2608858"/>
            <a:chOff x="3355087" y="884590"/>
            <a:chExt cx="2610069" cy="2608858"/>
          </a:xfrm>
          <a:scene3d>
            <a:camera prst="isometricOffAxis1Top"/>
            <a:lightRig rig="threePt" dir="t"/>
          </a:scene3d>
        </p:grpSpPr>
        <p:sp>
          <p:nvSpPr>
            <p:cNvPr id="78" name="正方形/長方形 77"/>
            <p:cNvSpPr/>
            <p:nvPr/>
          </p:nvSpPr>
          <p:spPr>
            <a:xfrm>
              <a:off x="4011778" y="1540012"/>
              <a:ext cx="1296687" cy="1296687"/>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弧 3"/>
            <p:cNvSpPr/>
            <p:nvPr/>
          </p:nvSpPr>
          <p:spPr>
            <a:xfrm>
              <a:off x="3355087" y="2196761"/>
              <a:ext cx="1296687" cy="129668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rot="10800000">
              <a:off x="4668469" y="884590"/>
              <a:ext cx="1296687" cy="129668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4514" name="Text Box 178"/>
          <p:cNvSpPr txBox="1">
            <a:spLocks noChangeArrowheads="1"/>
          </p:cNvSpPr>
          <p:nvPr/>
        </p:nvSpPr>
        <p:spPr bwMode="auto">
          <a:xfrm>
            <a:off x="23813" y="44450"/>
            <a:ext cx="7226658"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smtClean="0">
                <a:latin typeface="Arial Black" pitchFamily="34" charset="0"/>
              </a:rPr>
              <a:t>Drop</a:t>
            </a:r>
            <a:r>
              <a:rPr lang="ja-JP" altLang="en-US" sz="1600" dirty="0">
                <a:latin typeface="Arial Black" pitchFamily="34" charset="0"/>
              </a:rPr>
              <a:t> </a:t>
            </a:r>
            <a:r>
              <a:rPr lang="en-US" altLang="ja-JP" sz="1600" dirty="0" smtClean="0">
                <a:latin typeface="Arial Black" pitchFamily="34" charset="0"/>
              </a:rPr>
              <a:t>Tile</a:t>
            </a:r>
            <a:r>
              <a:rPr lang="ja-JP" altLang="en-US" sz="1600" b="0" dirty="0" smtClean="0">
                <a:latin typeface="Arial Black" pitchFamily="34" charset="0"/>
              </a:rPr>
              <a:t>　ドロップタイル</a:t>
            </a:r>
            <a:endParaRPr lang="en-US" altLang="ja-JP" sz="1600" b="0" dirty="0" smtClean="0">
              <a:latin typeface="Arial Black" pitchFamily="34" charset="0"/>
            </a:endParaRPr>
          </a:p>
          <a:p>
            <a:endParaRPr lang="en-US" altLang="ja-JP" sz="1400" dirty="0" smtClean="0">
              <a:latin typeface="+mn-ea"/>
            </a:endParaRPr>
          </a:p>
          <a:p>
            <a:r>
              <a:rPr lang="ja-JP" altLang="en-US" sz="1400" dirty="0" smtClean="0">
                <a:latin typeface="+mn-ea"/>
              </a:rPr>
              <a:t>チームキャプテンは、競技の開始前に、</a:t>
            </a:r>
            <a:r>
              <a:rPr lang="ja-JP" altLang="en-US" sz="1400" dirty="0">
                <a:latin typeface="+mn-ea"/>
              </a:rPr>
              <a:t>コース</a:t>
            </a:r>
            <a:r>
              <a:rPr lang="ja-JP" altLang="en-US" sz="1400" dirty="0" smtClean="0">
                <a:latin typeface="+mn-ea"/>
              </a:rPr>
              <a:t>上のどのタイルをドロップタイルにするか決める。</a:t>
            </a:r>
            <a:endParaRPr lang="en-US" altLang="ja-JP" sz="1400" dirty="0" smtClean="0">
              <a:latin typeface="+mn-ea"/>
            </a:endParaRPr>
          </a:p>
          <a:p>
            <a:r>
              <a:rPr lang="ja-JP" altLang="en-US" sz="1400" dirty="0">
                <a:latin typeface="+mn-ea"/>
              </a:rPr>
              <a:t>審判</a:t>
            </a:r>
            <a:r>
              <a:rPr lang="ja-JP" altLang="en-US" sz="1400" dirty="0" smtClean="0">
                <a:latin typeface="+mn-ea"/>
              </a:rPr>
              <a:t>から渡されたドロップタイルパックをドロップタイルとして指定するタイルに置く。</a:t>
            </a:r>
            <a:endParaRPr lang="en-US" altLang="ja-JP" sz="1400" dirty="0">
              <a:latin typeface="+mn-ea"/>
            </a:endParaRPr>
          </a:p>
          <a:p>
            <a:r>
              <a:rPr lang="ja-JP" altLang="en-US" sz="1400" dirty="0" smtClean="0">
                <a:latin typeface="+mn-ea"/>
              </a:rPr>
              <a:t>ロボットがドロップタイルに到達するとドロップタイルの得点になる。</a:t>
            </a:r>
            <a:endParaRPr lang="en-US" altLang="ja-JP" sz="1400" dirty="0" smtClean="0">
              <a:latin typeface="+mn-ea"/>
            </a:endParaRPr>
          </a:p>
          <a:p>
            <a:r>
              <a:rPr lang="ja-JP" altLang="en-US" sz="1400" dirty="0" smtClean="0">
                <a:latin typeface="+mn-ea"/>
              </a:rPr>
              <a:t>また、競技進行停止になったときに再スタートする場所になる。</a:t>
            </a:r>
            <a:endParaRPr lang="en-US" altLang="ja-JP" sz="1400" dirty="0" smtClean="0">
              <a:latin typeface="+mn-ea"/>
            </a:endParaRPr>
          </a:p>
        </p:txBody>
      </p:sp>
      <p:grpSp>
        <p:nvGrpSpPr>
          <p:cNvPr id="10" name="グループ化 9"/>
          <p:cNvGrpSpPr/>
          <p:nvPr/>
        </p:nvGrpSpPr>
        <p:grpSpPr>
          <a:xfrm>
            <a:off x="392303" y="3908483"/>
            <a:ext cx="1296687" cy="1296687"/>
            <a:chOff x="682388" y="4885899"/>
            <a:chExt cx="818865" cy="818865"/>
          </a:xfrm>
          <a:scene3d>
            <a:camera prst="isometricOffAxis1Top"/>
            <a:lightRig rig="threePt" dir="t"/>
          </a:scene3d>
        </p:grpSpPr>
        <p:sp>
          <p:nvSpPr>
            <p:cNvPr id="3" name="正方形/長方形 2"/>
            <p:cNvSpPr/>
            <p:nvPr/>
          </p:nvSpPr>
          <p:spPr>
            <a:xfrm>
              <a:off x="682388" y="4885899"/>
              <a:ext cx="818865" cy="818865"/>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a:stCxn id="3" idx="1"/>
              <a:endCxn id="3" idx="3"/>
            </p:cNvCxnSpPr>
            <p:nvPr/>
          </p:nvCxnSpPr>
          <p:spPr>
            <a:xfrm>
              <a:off x="682388" y="5295332"/>
              <a:ext cx="818865"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グループ化 12"/>
          <p:cNvGrpSpPr/>
          <p:nvPr/>
        </p:nvGrpSpPr>
        <p:grpSpPr>
          <a:xfrm>
            <a:off x="2026533" y="3547672"/>
            <a:ext cx="1988258" cy="1946993"/>
            <a:chOff x="1228296" y="4885899"/>
            <a:chExt cx="1255596" cy="1229537"/>
          </a:xfrm>
          <a:scene3d>
            <a:camera prst="isometricOffAxis1Top"/>
            <a:lightRig rig="threePt" dir="t"/>
          </a:scene3d>
        </p:grpSpPr>
        <p:sp>
          <p:nvSpPr>
            <p:cNvPr id="32" name="正方形/長方形 31"/>
            <p:cNvSpPr/>
            <p:nvPr/>
          </p:nvSpPr>
          <p:spPr>
            <a:xfrm>
              <a:off x="1665027" y="4885899"/>
              <a:ext cx="818865" cy="818865"/>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弧 8"/>
            <p:cNvSpPr/>
            <p:nvPr/>
          </p:nvSpPr>
          <p:spPr>
            <a:xfrm>
              <a:off x="1228296" y="5308977"/>
              <a:ext cx="887106" cy="806459"/>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4" name="グループ化 23"/>
          <p:cNvGrpSpPr/>
          <p:nvPr/>
        </p:nvGrpSpPr>
        <p:grpSpPr>
          <a:xfrm>
            <a:off x="3321936" y="3913246"/>
            <a:ext cx="1296687" cy="1296687"/>
            <a:chOff x="2620370" y="4885899"/>
            <a:chExt cx="818865" cy="818865"/>
          </a:xfrm>
          <a:scene3d>
            <a:camera prst="isometricOffAxis1Top"/>
            <a:lightRig rig="threePt" dir="t"/>
          </a:scene3d>
        </p:grpSpPr>
        <p:sp>
          <p:nvSpPr>
            <p:cNvPr id="33" name="正方形/長方形 32"/>
            <p:cNvSpPr/>
            <p:nvPr/>
          </p:nvSpPr>
          <p:spPr>
            <a:xfrm>
              <a:off x="2620370" y="4885899"/>
              <a:ext cx="818865" cy="818865"/>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flipH="1">
              <a:off x="3043451" y="4885899"/>
              <a:ext cx="0" cy="4230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33" idx="3"/>
            </p:cNvCxnSpPr>
            <p:nvPr/>
          </p:nvCxnSpPr>
          <p:spPr>
            <a:xfrm flipH="1">
              <a:off x="3043451" y="5295332"/>
              <a:ext cx="3957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グループ化 51"/>
          <p:cNvGrpSpPr/>
          <p:nvPr/>
        </p:nvGrpSpPr>
        <p:grpSpPr>
          <a:xfrm>
            <a:off x="1571405" y="3728866"/>
            <a:ext cx="1296687" cy="1296687"/>
            <a:chOff x="682388" y="4885899"/>
            <a:chExt cx="818865" cy="818865"/>
          </a:xfrm>
          <a:scene3d>
            <a:camera prst="isometricOffAxis1Top"/>
            <a:lightRig rig="threePt" dir="t"/>
          </a:scene3d>
        </p:grpSpPr>
        <p:sp>
          <p:nvSpPr>
            <p:cNvPr id="53" name="正方形/長方形 52"/>
            <p:cNvSpPr/>
            <p:nvPr/>
          </p:nvSpPr>
          <p:spPr>
            <a:xfrm>
              <a:off x="682388" y="4885899"/>
              <a:ext cx="818865" cy="818865"/>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コネクタ 53"/>
            <p:cNvCxnSpPr>
              <a:stCxn id="53" idx="1"/>
              <a:endCxn id="53" idx="3"/>
            </p:cNvCxnSpPr>
            <p:nvPr/>
          </p:nvCxnSpPr>
          <p:spPr>
            <a:xfrm>
              <a:off x="682388" y="5295332"/>
              <a:ext cx="818865"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 name="グループ化 59"/>
          <p:cNvGrpSpPr/>
          <p:nvPr/>
        </p:nvGrpSpPr>
        <p:grpSpPr>
          <a:xfrm>
            <a:off x="4490249" y="3733628"/>
            <a:ext cx="1296687" cy="1296687"/>
            <a:chOff x="682388" y="4885899"/>
            <a:chExt cx="818865" cy="818865"/>
          </a:xfrm>
          <a:scene3d>
            <a:camera prst="isometricOffAxis1Top"/>
            <a:lightRig rig="threePt" dir="t"/>
          </a:scene3d>
        </p:grpSpPr>
        <p:sp>
          <p:nvSpPr>
            <p:cNvPr id="61" name="正方形/長方形 60"/>
            <p:cNvSpPr/>
            <p:nvPr/>
          </p:nvSpPr>
          <p:spPr>
            <a:xfrm>
              <a:off x="682388" y="4885899"/>
              <a:ext cx="818865" cy="818865"/>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コネクタ 61"/>
            <p:cNvCxnSpPr>
              <a:stCxn id="61" idx="1"/>
              <a:endCxn id="61" idx="3"/>
            </p:cNvCxnSpPr>
            <p:nvPr/>
          </p:nvCxnSpPr>
          <p:spPr>
            <a:xfrm>
              <a:off x="682388" y="5295332"/>
              <a:ext cx="818865"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3" name="グループ化 62"/>
          <p:cNvGrpSpPr/>
          <p:nvPr/>
        </p:nvGrpSpPr>
        <p:grpSpPr>
          <a:xfrm>
            <a:off x="5668064" y="3557198"/>
            <a:ext cx="1296687" cy="1296687"/>
            <a:chOff x="682388" y="4885899"/>
            <a:chExt cx="818865" cy="818865"/>
          </a:xfrm>
          <a:scene3d>
            <a:camera prst="isometricOffAxis1Top"/>
            <a:lightRig rig="threePt" dir="t"/>
          </a:scene3d>
        </p:grpSpPr>
        <p:sp>
          <p:nvSpPr>
            <p:cNvPr id="64" name="正方形/長方形 63"/>
            <p:cNvSpPr/>
            <p:nvPr/>
          </p:nvSpPr>
          <p:spPr>
            <a:xfrm>
              <a:off x="682388" y="4885899"/>
              <a:ext cx="818865" cy="818865"/>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コネクタ 64"/>
            <p:cNvCxnSpPr>
              <a:stCxn id="64" idx="1"/>
              <a:endCxn id="64" idx="3"/>
            </p:cNvCxnSpPr>
            <p:nvPr/>
          </p:nvCxnSpPr>
          <p:spPr>
            <a:xfrm>
              <a:off x="682388" y="5295332"/>
              <a:ext cx="818865"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34"/>
          <p:cNvGrpSpPr/>
          <p:nvPr/>
        </p:nvGrpSpPr>
        <p:grpSpPr>
          <a:xfrm>
            <a:off x="4521802" y="2822790"/>
            <a:ext cx="1296687" cy="1296687"/>
            <a:chOff x="4783557" y="4885898"/>
            <a:chExt cx="818865" cy="818865"/>
          </a:xfrm>
          <a:scene3d>
            <a:camera prst="isometricOffAxis1Top"/>
            <a:lightRig rig="threePt" dir="t"/>
          </a:scene3d>
        </p:grpSpPr>
        <p:sp>
          <p:nvSpPr>
            <p:cNvPr id="67" name="正方形/長方形 66"/>
            <p:cNvSpPr/>
            <p:nvPr/>
          </p:nvSpPr>
          <p:spPr>
            <a:xfrm>
              <a:off x="4783557" y="4885898"/>
              <a:ext cx="818865" cy="818865"/>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 name="直線コネクタ 67"/>
            <p:cNvCxnSpPr/>
            <p:nvPr/>
          </p:nvCxnSpPr>
          <p:spPr>
            <a:xfrm flipH="1">
              <a:off x="5206638" y="5281682"/>
              <a:ext cx="0" cy="4230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67" idx="3"/>
            </p:cNvCxnSpPr>
            <p:nvPr/>
          </p:nvCxnSpPr>
          <p:spPr>
            <a:xfrm flipH="1">
              <a:off x="5206638" y="5295331"/>
              <a:ext cx="3957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グループ化 30"/>
          <p:cNvGrpSpPr/>
          <p:nvPr/>
        </p:nvGrpSpPr>
        <p:grpSpPr>
          <a:xfrm>
            <a:off x="6203406" y="2662997"/>
            <a:ext cx="1924406" cy="2009377"/>
            <a:chOff x="2592453" y="2598968"/>
            <a:chExt cx="1215273" cy="1268933"/>
          </a:xfrm>
          <a:scene3d>
            <a:camera prst="isometricOffAxis1Top"/>
            <a:lightRig rig="threePt" dir="t"/>
          </a:scene3d>
        </p:grpSpPr>
        <p:sp>
          <p:nvSpPr>
            <p:cNvPr id="71" name="正方形/長方形 70"/>
            <p:cNvSpPr/>
            <p:nvPr/>
          </p:nvSpPr>
          <p:spPr>
            <a:xfrm>
              <a:off x="2988861" y="3049036"/>
              <a:ext cx="818865" cy="818865"/>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弧 71"/>
            <p:cNvSpPr/>
            <p:nvPr/>
          </p:nvSpPr>
          <p:spPr>
            <a:xfrm rot="5400000">
              <a:off x="2552130" y="2639291"/>
              <a:ext cx="887106" cy="806459"/>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84" name="グループ化 83"/>
          <p:cNvGrpSpPr/>
          <p:nvPr/>
        </p:nvGrpSpPr>
        <p:grpSpPr>
          <a:xfrm>
            <a:off x="7413170" y="2831348"/>
            <a:ext cx="1296687" cy="1296687"/>
            <a:chOff x="682388" y="4885899"/>
            <a:chExt cx="818865" cy="818865"/>
          </a:xfrm>
          <a:scene3d>
            <a:camera prst="isometricOffAxis1Top"/>
            <a:lightRig rig="threePt" dir="t"/>
          </a:scene3d>
        </p:grpSpPr>
        <p:sp>
          <p:nvSpPr>
            <p:cNvPr id="85" name="正方形/長方形 84"/>
            <p:cNvSpPr/>
            <p:nvPr/>
          </p:nvSpPr>
          <p:spPr>
            <a:xfrm>
              <a:off x="682388" y="4885899"/>
              <a:ext cx="818865" cy="818865"/>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 name="直線コネクタ 85"/>
            <p:cNvCxnSpPr>
              <a:stCxn id="85" idx="1"/>
              <a:endCxn id="85" idx="3"/>
            </p:cNvCxnSpPr>
            <p:nvPr/>
          </p:nvCxnSpPr>
          <p:spPr>
            <a:xfrm>
              <a:off x="682388" y="5295332"/>
              <a:ext cx="818865"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 name="円柱 36"/>
          <p:cNvSpPr/>
          <p:nvPr/>
        </p:nvSpPr>
        <p:spPr>
          <a:xfrm rot="21088145">
            <a:off x="427309" y="1850879"/>
            <a:ext cx="1652272" cy="530612"/>
          </a:xfrm>
          <a:prstGeom prst="can">
            <a:avLst>
              <a:gd name="adj" fmla="val 50000"/>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382175" y="2440358"/>
            <a:ext cx="2396810" cy="738664"/>
          </a:xfrm>
          <a:prstGeom prst="rect">
            <a:avLst/>
          </a:prstGeom>
          <a:noFill/>
        </p:spPr>
        <p:txBody>
          <a:bodyPr wrap="none" rtlCol="0">
            <a:spAutoFit/>
          </a:bodyPr>
          <a:lstStyle/>
          <a:p>
            <a:r>
              <a:rPr kumimoji="1" lang="ja-JP" altLang="en-US" sz="1400" dirty="0" smtClean="0">
                <a:latin typeface="+mn-ea"/>
              </a:rPr>
              <a:t>ドロップタイルパック</a:t>
            </a:r>
            <a:endParaRPr kumimoji="1" lang="en-US" altLang="ja-JP" sz="1400" dirty="0" smtClean="0">
              <a:latin typeface="+mn-ea"/>
            </a:endParaRPr>
          </a:p>
          <a:p>
            <a:r>
              <a:rPr lang="ja-JP" altLang="en-US" sz="1400" dirty="0" smtClean="0">
                <a:latin typeface="+mn-ea"/>
              </a:rPr>
              <a:t>直径</a:t>
            </a:r>
            <a:r>
              <a:rPr lang="en-US" altLang="ja-JP" sz="1400" dirty="0" smtClean="0">
                <a:latin typeface="+mn-ea"/>
              </a:rPr>
              <a:t>70mm</a:t>
            </a:r>
            <a:r>
              <a:rPr lang="ja-JP" altLang="en-US" sz="1400" dirty="0" smtClean="0">
                <a:latin typeface="+mn-ea"/>
              </a:rPr>
              <a:t>　厚さ</a:t>
            </a:r>
            <a:r>
              <a:rPr lang="en-US" altLang="ja-JP" sz="1400" dirty="0" smtClean="0">
                <a:latin typeface="+mn-ea"/>
              </a:rPr>
              <a:t>5mm</a:t>
            </a:r>
            <a:r>
              <a:rPr lang="ja-JP" altLang="en-US" sz="1400" dirty="0" smtClean="0">
                <a:latin typeface="+mn-ea"/>
              </a:rPr>
              <a:t>～</a:t>
            </a:r>
            <a:r>
              <a:rPr lang="en-US" altLang="ja-JP" sz="1400" dirty="0" smtClean="0">
                <a:latin typeface="+mn-ea"/>
              </a:rPr>
              <a:t>12mm</a:t>
            </a:r>
          </a:p>
          <a:p>
            <a:endParaRPr kumimoji="1" lang="ja-JP" altLang="en-US" sz="1400" dirty="0">
              <a:latin typeface="+mn-ea"/>
            </a:endParaRPr>
          </a:p>
        </p:txBody>
      </p:sp>
      <p:sp>
        <p:nvSpPr>
          <p:cNvPr id="40" name="テキスト ボックス 39"/>
          <p:cNvSpPr txBox="1"/>
          <p:nvPr/>
        </p:nvSpPr>
        <p:spPr>
          <a:xfrm>
            <a:off x="6563237" y="2641767"/>
            <a:ext cx="447558" cy="369332"/>
          </a:xfrm>
          <a:prstGeom prst="rect">
            <a:avLst/>
          </a:prstGeom>
          <a:noFill/>
        </p:spPr>
        <p:txBody>
          <a:bodyPr wrap="none" rtlCol="0">
            <a:spAutoFit/>
          </a:bodyPr>
          <a:lstStyle/>
          <a:p>
            <a:r>
              <a:rPr lang="en-US" altLang="ja-JP" dirty="0" smtClean="0"/>
              <a:t>(d)</a:t>
            </a:r>
            <a:endParaRPr kumimoji="1" lang="ja-JP" altLang="en-US" dirty="0"/>
          </a:p>
        </p:txBody>
      </p:sp>
      <p:cxnSp>
        <p:nvCxnSpPr>
          <p:cNvPr id="42" name="直線矢印コネクタ 41"/>
          <p:cNvCxnSpPr/>
          <p:nvPr/>
        </p:nvCxnSpPr>
        <p:spPr>
          <a:xfrm flipH="1">
            <a:off x="6772879" y="2943517"/>
            <a:ext cx="5610" cy="742745"/>
          </a:xfrm>
          <a:prstGeom prst="straightConnector1">
            <a:avLst/>
          </a:prstGeom>
          <a:ln>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2048274" y="4407098"/>
            <a:ext cx="436338" cy="369332"/>
          </a:xfrm>
          <a:prstGeom prst="rect">
            <a:avLst/>
          </a:prstGeom>
          <a:noFill/>
        </p:spPr>
        <p:txBody>
          <a:bodyPr wrap="none" rtlCol="0">
            <a:spAutoFit/>
          </a:bodyPr>
          <a:lstStyle/>
          <a:p>
            <a:r>
              <a:rPr lang="en-US" altLang="ja-JP" dirty="0" smtClean="0"/>
              <a:t>(a)</a:t>
            </a:r>
            <a:endParaRPr kumimoji="1" lang="ja-JP" altLang="en-US" dirty="0"/>
          </a:p>
        </p:txBody>
      </p:sp>
      <p:sp>
        <p:nvSpPr>
          <p:cNvPr id="96" name="テキスト ボックス 95"/>
          <p:cNvSpPr txBox="1"/>
          <p:nvPr/>
        </p:nvSpPr>
        <p:spPr>
          <a:xfrm>
            <a:off x="4626657" y="4061296"/>
            <a:ext cx="447558" cy="369332"/>
          </a:xfrm>
          <a:prstGeom prst="rect">
            <a:avLst/>
          </a:prstGeom>
          <a:noFill/>
        </p:spPr>
        <p:txBody>
          <a:bodyPr wrap="none" rtlCol="0">
            <a:spAutoFit/>
          </a:bodyPr>
          <a:lstStyle/>
          <a:p>
            <a:r>
              <a:rPr lang="en-US" altLang="ja-JP" dirty="0" smtClean="0"/>
              <a:t>(b)</a:t>
            </a:r>
            <a:endParaRPr kumimoji="1" lang="ja-JP" altLang="en-US" dirty="0"/>
          </a:p>
        </p:txBody>
      </p:sp>
      <p:sp>
        <p:nvSpPr>
          <p:cNvPr id="97" name="テキスト ボックス 96"/>
          <p:cNvSpPr txBox="1"/>
          <p:nvPr/>
        </p:nvSpPr>
        <p:spPr>
          <a:xfrm>
            <a:off x="8342992" y="3378585"/>
            <a:ext cx="423514" cy="369332"/>
          </a:xfrm>
          <a:prstGeom prst="rect">
            <a:avLst/>
          </a:prstGeom>
          <a:noFill/>
        </p:spPr>
        <p:txBody>
          <a:bodyPr wrap="none" rtlCol="0">
            <a:spAutoFit/>
          </a:bodyPr>
          <a:lstStyle/>
          <a:p>
            <a:r>
              <a:rPr lang="en-US" altLang="ja-JP" dirty="0" smtClean="0"/>
              <a:t>(c)</a:t>
            </a:r>
            <a:endParaRPr kumimoji="1" lang="ja-JP" altLang="en-US" dirty="0"/>
          </a:p>
        </p:txBody>
      </p:sp>
      <p:sp>
        <p:nvSpPr>
          <p:cNvPr id="43" name="テキスト ボックス 42"/>
          <p:cNvSpPr txBox="1"/>
          <p:nvPr/>
        </p:nvSpPr>
        <p:spPr>
          <a:xfrm>
            <a:off x="10387" y="5265443"/>
            <a:ext cx="9133614" cy="1600438"/>
          </a:xfrm>
          <a:prstGeom prst="rect">
            <a:avLst/>
          </a:prstGeom>
          <a:noFill/>
        </p:spPr>
        <p:txBody>
          <a:bodyPr wrap="square" rtlCol="0">
            <a:spAutoFit/>
          </a:bodyPr>
          <a:lstStyle/>
          <a:p>
            <a:r>
              <a:rPr kumimoji="1" lang="ja-JP" altLang="en-US" sz="1400" dirty="0" smtClean="0">
                <a:latin typeface="+mn-ea"/>
              </a:rPr>
              <a:t>上の例だと、</a:t>
            </a:r>
            <a:r>
              <a:rPr kumimoji="1" lang="en-US" altLang="ja-JP" sz="1400" dirty="0" smtClean="0">
                <a:latin typeface="+mn-ea"/>
              </a:rPr>
              <a:t>(a) (b) (c)</a:t>
            </a:r>
            <a:r>
              <a:rPr kumimoji="1" lang="ja-JP" altLang="en-US" sz="1400" dirty="0" smtClean="0">
                <a:latin typeface="+mn-ea"/>
              </a:rPr>
              <a:t>　の３つのタイルをドロップタイルに指定している。</a:t>
            </a:r>
            <a:endParaRPr kumimoji="1" lang="en-US" altLang="ja-JP" sz="1400" dirty="0" smtClean="0">
              <a:latin typeface="+mn-ea"/>
            </a:endParaRPr>
          </a:p>
          <a:p>
            <a:r>
              <a:rPr kumimoji="1" lang="ja-JP" altLang="en-US" sz="1400" dirty="0" smtClean="0">
                <a:latin typeface="+mn-ea"/>
              </a:rPr>
              <a:t>ドロップタイルパックは、ドロップタイルを指定するためのものなので、必ずしもタイル上に置く必要はない。どのタイルがドロップタイルに指定されたのかが判れば良い。（タイルの横に置くなど）</a:t>
            </a:r>
            <a:endParaRPr kumimoji="1" lang="en-US" altLang="ja-JP" sz="1400" dirty="0" smtClean="0">
              <a:latin typeface="+mn-ea"/>
            </a:endParaRPr>
          </a:p>
          <a:p>
            <a:r>
              <a:rPr lang="ja-JP" altLang="en-US" sz="1400" dirty="0" smtClean="0">
                <a:latin typeface="+mn-ea"/>
              </a:rPr>
              <a:t>ドロップタイルパックは障害物や瓦礫ではないので、ロボットが近づいたら、審判が取り除いても良い。</a:t>
            </a:r>
            <a:endParaRPr lang="en-US" altLang="ja-JP" sz="1400" dirty="0" smtClean="0">
              <a:latin typeface="+mn-ea"/>
            </a:endParaRPr>
          </a:p>
          <a:p>
            <a:r>
              <a:rPr kumimoji="1" lang="ja-JP" altLang="en-US" sz="1400" dirty="0" smtClean="0">
                <a:latin typeface="+mn-ea"/>
              </a:rPr>
              <a:t>通常はタイルを指定するが、１つのタイルに独立した複数の経路がある場合は、どの経路をドロップタイルにするかを指定する</a:t>
            </a:r>
            <a:r>
              <a:rPr lang="ja-JP" altLang="en-US" sz="1400" dirty="0" smtClean="0">
                <a:latin typeface="+mn-ea"/>
              </a:rPr>
              <a:t>。例えば上のコースの</a:t>
            </a:r>
            <a:r>
              <a:rPr lang="en-US" altLang="ja-JP" sz="1400" dirty="0" smtClean="0">
                <a:latin typeface="+mn-ea"/>
              </a:rPr>
              <a:t>(</a:t>
            </a:r>
            <a:r>
              <a:rPr lang="en-US" altLang="ja-JP" sz="1400" dirty="0">
                <a:latin typeface="+mn-ea"/>
              </a:rPr>
              <a:t>c</a:t>
            </a:r>
            <a:r>
              <a:rPr lang="en-US" altLang="ja-JP" sz="1400" dirty="0" smtClean="0">
                <a:latin typeface="+mn-ea"/>
              </a:rPr>
              <a:t>)</a:t>
            </a:r>
            <a:r>
              <a:rPr lang="ja-JP" altLang="en-US" sz="1400" dirty="0" smtClean="0">
                <a:latin typeface="+mn-ea"/>
              </a:rPr>
              <a:t>の手前のタイルには２つの独立した経路がある。このタイルをドロップタイルにする場合には、 </a:t>
            </a:r>
            <a:r>
              <a:rPr lang="en-US" altLang="ja-JP" sz="1400" dirty="0" smtClean="0">
                <a:latin typeface="+mn-ea"/>
              </a:rPr>
              <a:t>(d)</a:t>
            </a:r>
            <a:r>
              <a:rPr lang="ja-JP" altLang="en-US" sz="1400" dirty="0" smtClean="0">
                <a:latin typeface="+mn-ea"/>
              </a:rPr>
              <a:t>のルートか</a:t>
            </a:r>
            <a:r>
              <a:rPr lang="en-US" altLang="ja-JP" sz="1400" dirty="0" smtClean="0">
                <a:latin typeface="+mn-ea"/>
              </a:rPr>
              <a:t>(e)</a:t>
            </a:r>
            <a:r>
              <a:rPr lang="ja-JP" altLang="en-US" sz="1400" dirty="0">
                <a:latin typeface="+mn-ea"/>
              </a:rPr>
              <a:t>の</a:t>
            </a:r>
            <a:r>
              <a:rPr lang="ja-JP" altLang="en-US" sz="1400" dirty="0" smtClean="0">
                <a:latin typeface="+mn-ea"/>
              </a:rPr>
              <a:t>ルートのどちらをドロップタイルにするかを指定する。</a:t>
            </a:r>
            <a:endParaRPr kumimoji="1" lang="ja-JP" altLang="en-US" sz="1400" dirty="0">
              <a:latin typeface="+mn-ea"/>
            </a:endParaRPr>
          </a:p>
        </p:txBody>
      </p:sp>
      <p:cxnSp>
        <p:nvCxnSpPr>
          <p:cNvPr id="98" name="直線矢印コネクタ 97"/>
          <p:cNvCxnSpPr/>
          <p:nvPr/>
        </p:nvCxnSpPr>
        <p:spPr>
          <a:xfrm flipH="1">
            <a:off x="7070759" y="2792127"/>
            <a:ext cx="5610" cy="742745"/>
          </a:xfrm>
          <a:prstGeom prst="straightConnector1">
            <a:avLst/>
          </a:prstGeom>
          <a:ln>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99" name="テキスト ボックス 98"/>
          <p:cNvSpPr txBox="1"/>
          <p:nvPr/>
        </p:nvSpPr>
        <p:spPr>
          <a:xfrm>
            <a:off x="6860073" y="2507852"/>
            <a:ext cx="441146" cy="369332"/>
          </a:xfrm>
          <a:prstGeom prst="rect">
            <a:avLst/>
          </a:prstGeom>
          <a:noFill/>
        </p:spPr>
        <p:txBody>
          <a:bodyPr wrap="none" rtlCol="0">
            <a:spAutoFit/>
          </a:bodyPr>
          <a:lstStyle/>
          <a:p>
            <a:r>
              <a:rPr lang="en-US" altLang="ja-JP" dirty="0" smtClean="0"/>
              <a:t>(e)</a:t>
            </a:r>
            <a:endParaRPr kumimoji="1" lang="ja-JP" altLang="en-US" dirty="0"/>
          </a:p>
        </p:txBody>
      </p:sp>
      <p:grpSp>
        <p:nvGrpSpPr>
          <p:cNvPr id="2" name="グループ化 1"/>
          <p:cNvGrpSpPr/>
          <p:nvPr/>
        </p:nvGrpSpPr>
        <p:grpSpPr>
          <a:xfrm>
            <a:off x="1975903" y="3888118"/>
            <a:ext cx="459112" cy="493697"/>
            <a:chOff x="296440" y="4160184"/>
            <a:chExt cx="459112" cy="493697"/>
          </a:xfrm>
        </p:grpSpPr>
        <p:sp>
          <p:nvSpPr>
            <p:cNvPr id="39" name="円/楕円 38"/>
            <p:cNvSpPr/>
            <p:nvPr/>
          </p:nvSpPr>
          <p:spPr>
            <a:xfrm>
              <a:off x="296440" y="4200778"/>
              <a:ext cx="459112" cy="453103"/>
            </a:xfrm>
            <a:prstGeom prst="ellipse">
              <a:avLst/>
            </a:prstGeom>
            <a:solidFill>
              <a:srgbClr val="FF9900"/>
            </a:solidFill>
            <a:ln w="25400">
              <a:solidFill>
                <a:srgbClr val="FF9900"/>
              </a:solidFill>
            </a:ln>
            <a:scene3d>
              <a:camera prst="isometricOffAxis1Top"/>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296440" y="4160184"/>
              <a:ext cx="459112" cy="453103"/>
            </a:xfrm>
            <a:prstGeom prst="ellipse">
              <a:avLst/>
            </a:prstGeom>
            <a:solidFill>
              <a:srgbClr val="FFC000"/>
            </a:solidFill>
            <a:ln w="25400">
              <a:solidFill>
                <a:srgbClr val="FF9900"/>
              </a:solidFill>
            </a:ln>
            <a:scene3d>
              <a:camera prst="isometricOffAxis1Top"/>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9" name="グループ化 58"/>
          <p:cNvGrpSpPr/>
          <p:nvPr/>
        </p:nvGrpSpPr>
        <p:grpSpPr>
          <a:xfrm>
            <a:off x="5293521" y="4483491"/>
            <a:ext cx="459112" cy="493697"/>
            <a:chOff x="296440" y="4160184"/>
            <a:chExt cx="459112" cy="493697"/>
          </a:xfrm>
        </p:grpSpPr>
        <p:sp>
          <p:nvSpPr>
            <p:cNvPr id="66" name="円/楕円 65"/>
            <p:cNvSpPr/>
            <p:nvPr/>
          </p:nvSpPr>
          <p:spPr>
            <a:xfrm>
              <a:off x="296440" y="4200778"/>
              <a:ext cx="459112" cy="453103"/>
            </a:xfrm>
            <a:prstGeom prst="ellipse">
              <a:avLst/>
            </a:prstGeom>
            <a:solidFill>
              <a:srgbClr val="FF9900"/>
            </a:solidFill>
            <a:ln w="25400">
              <a:solidFill>
                <a:srgbClr val="FF9900"/>
              </a:solidFill>
            </a:ln>
            <a:scene3d>
              <a:camera prst="isometricOffAxis1Top"/>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a:off x="296440" y="4160184"/>
              <a:ext cx="459112" cy="453103"/>
            </a:xfrm>
            <a:prstGeom prst="ellipse">
              <a:avLst/>
            </a:prstGeom>
            <a:solidFill>
              <a:srgbClr val="FFC000"/>
            </a:solidFill>
            <a:ln w="25400">
              <a:solidFill>
                <a:srgbClr val="FF9900"/>
              </a:solidFill>
            </a:ln>
            <a:scene3d>
              <a:camera prst="isometricOffAxis1Top"/>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5" name="グループ化 74"/>
          <p:cNvGrpSpPr/>
          <p:nvPr/>
        </p:nvGrpSpPr>
        <p:grpSpPr>
          <a:xfrm>
            <a:off x="7650196" y="3000986"/>
            <a:ext cx="459112" cy="493697"/>
            <a:chOff x="296440" y="4160184"/>
            <a:chExt cx="459112" cy="493697"/>
          </a:xfrm>
        </p:grpSpPr>
        <p:sp>
          <p:nvSpPr>
            <p:cNvPr id="79" name="円/楕円 78"/>
            <p:cNvSpPr/>
            <p:nvPr/>
          </p:nvSpPr>
          <p:spPr>
            <a:xfrm>
              <a:off x="296440" y="4200778"/>
              <a:ext cx="459112" cy="453103"/>
            </a:xfrm>
            <a:prstGeom prst="ellipse">
              <a:avLst/>
            </a:prstGeom>
            <a:solidFill>
              <a:srgbClr val="FF9900"/>
            </a:solidFill>
            <a:ln w="25400">
              <a:solidFill>
                <a:srgbClr val="FF9900"/>
              </a:solidFill>
            </a:ln>
            <a:scene3d>
              <a:camera prst="isometricOffAxis1Top"/>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円/楕円 79"/>
            <p:cNvSpPr/>
            <p:nvPr/>
          </p:nvSpPr>
          <p:spPr>
            <a:xfrm>
              <a:off x="296440" y="4160184"/>
              <a:ext cx="459112" cy="453103"/>
            </a:xfrm>
            <a:prstGeom prst="ellipse">
              <a:avLst/>
            </a:prstGeom>
            <a:solidFill>
              <a:srgbClr val="FFC000"/>
            </a:solidFill>
            <a:ln w="25400">
              <a:solidFill>
                <a:srgbClr val="FF9900"/>
              </a:solidFill>
            </a:ln>
            <a:scene3d>
              <a:camera prst="isometricOffAxis1Top"/>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1" name="グループ化 80"/>
          <p:cNvGrpSpPr/>
          <p:nvPr/>
        </p:nvGrpSpPr>
        <p:grpSpPr>
          <a:xfrm rot="10800000">
            <a:off x="5099507" y="2534762"/>
            <a:ext cx="1953378" cy="1953436"/>
            <a:chOff x="4091578" y="1491086"/>
            <a:chExt cx="1953378" cy="1953436"/>
          </a:xfrm>
          <a:scene3d>
            <a:camera prst="isometricOffAxis1Top"/>
            <a:lightRig rig="threePt" dir="t"/>
          </a:scene3d>
        </p:grpSpPr>
        <p:sp>
          <p:nvSpPr>
            <p:cNvPr id="83" name="正方形/長方形 82"/>
            <p:cNvSpPr/>
            <p:nvPr/>
          </p:nvSpPr>
          <p:spPr>
            <a:xfrm>
              <a:off x="4748269" y="1491086"/>
              <a:ext cx="1296687" cy="1296687"/>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円弧 86"/>
            <p:cNvSpPr/>
            <p:nvPr/>
          </p:nvSpPr>
          <p:spPr>
            <a:xfrm>
              <a:off x="4091578" y="2147835"/>
              <a:ext cx="1296687" cy="129668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7904525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14" name="Text Box 178"/>
          <p:cNvSpPr txBox="1">
            <a:spLocks noChangeArrowheads="1"/>
          </p:cNvSpPr>
          <p:nvPr/>
        </p:nvSpPr>
        <p:spPr bwMode="auto">
          <a:xfrm>
            <a:off x="23813" y="44450"/>
            <a:ext cx="7329251"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latin typeface="Arial Black" pitchFamily="34" charset="0"/>
              </a:rPr>
              <a:t>S</a:t>
            </a:r>
            <a:r>
              <a:rPr lang="en-US" altLang="ja-JP" sz="1600" dirty="0" smtClean="0">
                <a:latin typeface="Arial Black" pitchFamily="34" charset="0"/>
              </a:rPr>
              <a:t>uccessfully </a:t>
            </a:r>
            <a:r>
              <a:rPr lang="en-US" altLang="ja-JP" sz="1600" dirty="0">
                <a:latin typeface="Arial Black" pitchFamily="34" charset="0"/>
              </a:rPr>
              <a:t>reaching each </a:t>
            </a:r>
            <a:r>
              <a:rPr lang="en-US" altLang="ja-JP" sz="1600" dirty="0" smtClean="0">
                <a:latin typeface="Arial Black" pitchFamily="34" charset="0"/>
              </a:rPr>
              <a:t>‘Drop Tile’</a:t>
            </a:r>
            <a:r>
              <a:rPr lang="ja-JP" altLang="en-US" sz="1600" b="0" dirty="0" smtClean="0">
                <a:latin typeface="Arial Black" pitchFamily="34" charset="0"/>
              </a:rPr>
              <a:t>　ドロップタイルの得点</a:t>
            </a:r>
            <a:endParaRPr lang="en-US" altLang="ja-JP" sz="1600" b="0" dirty="0" smtClean="0">
              <a:latin typeface="Arial Black" pitchFamily="34" charset="0"/>
            </a:endParaRPr>
          </a:p>
          <a:p>
            <a:endParaRPr lang="en-US" altLang="ja-JP" sz="1400" dirty="0" smtClean="0">
              <a:latin typeface="+mn-ea"/>
            </a:endParaRPr>
          </a:p>
          <a:p>
            <a:r>
              <a:rPr lang="ja-JP" altLang="en-US" sz="1400" dirty="0" smtClean="0">
                <a:latin typeface="+mn-ea"/>
              </a:rPr>
              <a:t>ロボットの半分以上がドロップタイルに入ると、ドロップタイルに到達したことになり、得点になる。</a:t>
            </a:r>
            <a:endParaRPr lang="en-US" altLang="ja-JP" sz="1400" dirty="0" smtClean="0">
              <a:latin typeface="+mn-ea"/>
            </a:endParaRPr>
          </a:p>
          <a:p>
            <a:r>
              <a:rPr lang="ja-JP" altLang="en-US" sz="1400" dirty="0" smtClean="0">
                <a:latin typeface="+mn-ea"/>
              </a:rPr>
              <a:t>競技進行停止の回数によってドロップタイル到達の得点が異なる。</a:t>
            </a:r>
            <a:endParaRPr lang="en-US" altLang="ja-JP" sz="1400" dirty="0" smtClean="0">
              <a:latin typeface="+mn-ea"/>
            </a:endParaRPr>
          </a:p>
          <a:p>
            <a:r>
              <a:rPr lang="ja-JP" altLang="en-US" sz="1400" dirty="0" smtClean="0">
                <a:latin typeface="+mn-ea"/>
              </a:rPr>
              <a:t>６０点：競技進行停止がなくドロップタイルに到達した</a:t>
            </a:r>
            <a:endParaRPr lang="en-US" altLang="ja-JP" sz="1400" dirty="0" smtClean="0">
              <a:latin typeface="+mn-ea"/>
            </a:endParaRPr>
          </a:p>
          <a:p>
            <a:r>
              <a:rPr lang="ja-JP" altLang="en-US" sz="1400" dirty="0" smtClean="0">
                <a:latin typeface="+mn-ea"/>
              </a:rPr>
              <a:t>４０点：競技進行停止が１回あったがドロップ</a:t>
            </a:r>
            <a:r>
              <a:rPr lang="ja-JP" altLang="en-US" sz="1400" dirty="0">
                <a:latin typeface="+mn-ea"/>
              </a:rPr>
              <a:t>タイルに到達</a:t>
            </a:r>
            <a:r>
              <a:rPr lang="ja-JP" altLang="en-US" sz="1400" dirty="0" smtClean="0">
                <a:latin typeface="+mn-ea"/>
              </a:rPr>
              <a:t>した</a:t>
            </a:r>
            <a:endParaRPr lang="en-US" altLang="ja-JP" sz="1400" dirty="0" smtClean="0">
              <a:latin typeface="+mn-ea"/>
            </a:endParaRPr>
          </a:p>
          <a:p>
            <a:r>
              <a:rPr lang="ja-JP" altLang="en-US" sz="1400" dirty="0" smtClean="0">
                <a:latin typeface="+mn-ea"/>
              </a:rPr>
              <a:t>２０点：</a:t>
            </a:r>
            <a:r>
              <a:rPr lang="ja-JP" altLang="en-US" sz="1400" dirty="0">
                <a:latin typeface="+mn-ea"/>
              </a:rPr>
              <a:t>競技進行停止</a:t>
            </a:r>
            <a:r>
              <a:rPr lang="ja-JP" altLang="en-US" sz="1400" dirty="0" smtClean="0">
                <a:latin typeface="+mn-ea"/>
              </a:rPr>
              <a:t>が２回</a:t>
            </a:r>
            <a:r>
              <a:rPr lang="ja-JP" altLang="en-US" sz="1400" dirty="0">
                <a:latin typeface="+mn-ea"/>
              </a:rPr>
              <a:t>あったがドロップタイルに到達した</a:t>
            </a:r>
            <a:endParaRPr lang="en-US" altLang="ja-JP" sz="1400" dirty="0">
              <a:latin typeface="+mn-ea"/>
            </a:endParaRPr>
          </a:p>
          <a:p>
            <a:r>
              <a:rPr lang="ja-JP" altLang="en-US" sz="1400" dirty="0">
                <a:latin typeface="+mn-ea"/>
              </a:rPr>
              <a:t>３回</a:t>
            </a:r>
            <a:r>
              <a:rPr lang="ja-JP" altLang="en-US" sz="1400" dirty="0" smtClean="0">
                <a:latin typeface="+mn-ea"/>
              </a:rPr>
              <a:t>以上の競技</a:t>
            </a:r>
            <a:r>
              <a:rPr lang="ja-JP" altLang="en-US" sz="1400" dirty="0">
                <a:latin typeface="+mn-ea"/>
              </a:rPr>
              <a:t>進行</a:t>
            </a:r>
            <a:r>
              <a:rPr lang="ja-JP" altLang="en-US" sz="1400" dirty="0" smtClean="0">
                <a:latin typeface="+mn-ea"/>
              </a:rPr>
              <a:t>停止の後にドロップタイル</a:t>
            </a:r>
            <a:r>
              <a:rPr lang="ja-JP" altLang="en-US" sz="1400" dirty="0">
                <a:latin typeface="+mn-ea"/>
              </a:rPr>
              <a:t>に到達</a:t>
            </a:r>
            <a:r>
              <a:rPr lang="ja-JP" altLang="en-US" sz="1400" dirty="0" smtClean="0">
                <a:latin typeface="+mn-ea"/>
              </a:rPr>
              <a:t>しても得点にならない。</a:t>
            </a:r>
            <a:endParaRPr lang="en-US" altLang="ja-JP" sz="1400" dirty="0" smtClean="0">
              <a:latin typeface="+mn-ea"/>
            </a:endParaRPr>
          </a:p>
        </p:txBody>
      </p:sp>
      <p:sp>
        <p:nvSpPr>
          <p:cNvPr id="113" name="円柱 112"/>
          <p:cNvSpPr/>
          <p:nvPr/>
        </p:nvSpPr>
        <p:spPr>
          <a:xfrm flipH="1">
            <a:off x="5311128" y="3651883"/>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円柱 113"/>
          <p:cNvSpPr/>
          <p:nvPr/>
        </p:nvSpPr>
        <p:spPr>
          <a:xfrm flipH="1">
            <a:off x="3072895" y="3436450"/>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円柱 114"/>
          <p:cNvSpPr/>
          <p:nvPr/>
        </p:nvSpPr>
        <p:spPr>
          <a:xfrm flipH="1">
            <a:off x="1257743" y="3108903"/>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リーフォーム 2"/>
          <p:cNvSpPr/>
          <p:nvPr/>
        </p:nvSpPr>
        <p:spPr>
          <a:xfrm>
            <a:off x="300251" y="2832717"/>
            <a:ext cx="8338782" cy="1261611"/>
          </a:xfrm>
          <a:custGeom>
            <a:avLst/>
            <a:gdLst>
              <a:gd name="connsiteX0" fmla="*/ 8338782 w 8338782"/>
              <a:gd name="connsiteY0" fmla="*/ 1261611 h 1261611"/>
              <a:gd name="connsiteX1" fmla="*/ 7028597 w 8338782"/>
              <a:gd name="connsiteY1" fmla="*/ 1125134 h 1261611"/>
              <a:gd name="connsiteX2" fmla="*/ 6291618 w 8338782"/>
              <a:gd name="connsiteY2" fmla="*/ 920417 h 1261611"/>
              <a:gd name="connsiteX3" fmla="*/ 6469039 w 8338782"/>
              <a:gd name="connsiteY3" fmla="*/ 661110 h 1261611"/>
              <a:gd name="connsiteX4" fmla="*/ 6223379 w 8338782"/>
              <a:gd name="connsiteY4" fmla="*/ 579223 h 1261611"/>
              <a:gd name="connsiteX5" fmla="*/ 5486400 w 8338782"/>
              <a:gd name="connsiteY5" fmla="*/ 729349 h 1261611"/>
              <a:gd name="connsiteX6" fmla="*/ 4831307 w 8338782"/>
              <a:gd name="connsiteY6" fmla="*/ 702053 h 1261611"/>
              <a:gd name="connsiteX7" fmla="*/ 4080680 w 8338782"/>
              <a:gd name="connsiteY7" fmla="*/ 497337 h 1261611"/>
              <a:gd name="connsiteX8" fmla="*/ 3466531 w 8338782"/>
              <a:gd name="connsiteY8" fmla="*/ 497337 h 1261611"/>
              <a:gd name="connsiteX9" fmla="*/ 2934268 w 8338782"/>
              <a:gd name="connsiteY9" fmla="*/ 510985 h 1261611"/>
              <a:gd name="connsiteX10" fmla="*/ 2333767 w 8338782"/>
              <a:gd name="connsiteY10" fmla="*/ 251677 h 1261611"/>
              <a:gd name="connsiteX11" fmla="*/ 1910686 w 8338782"/>
              <a:gd name="connsiteY11" fmla="*/ 251677 h 1261611"/>
              <a:gd name="connsiteX12" fmla="*/ 1473958 w 8338782"/>
              <a:gd name="connsiteY12" fmla="*/ 210734 h 1261611"/>
              <a:gd name="connsiteX13" fmla="*/ 682388 w 8338782"/>
              <a:gd name="connsiteY13" fmla="*/ 156143 h 1261611"/>
              <a:gd name="connsiteX14" fmla="*/ 0 w 8338782"/>
              <a:gd name="connsiteY14" fmla="*/ 60608 h 1261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338782" h="1261611">
                <a:moveTo>
                  <a:pt x="8338782" y="1261611"/>
                </a:moveTo>
                <a:cubicBezTo>
                  <a:pt x="7854286" y="1221805"/>
                  <a:pt x="7369791" y="1182000"/>
                  <a:pt x="7028597" y="1125134"/>
                </a:cubicBezTo>
                <a:cubicBezTo>
                  <a:pt x="6687403" y="1068268"/>
                  <a:pt x="6384878" y="997754"/>
                  <a:pt x="6291618" y="920417"/>
                </a:cubicBezTo>
                <a:cubicBezTo>
                  <a:pt x="6198358" y="843080"/>
                  <a:pt x="6480412" y="717976"/>
                  <a:pt x="6469039" y="661110"/>
                </a:cubicBezTo>
                <a:cubicBezTo>
                  <a:pt x="6457666" y="604244"/>
                  <a:pt x="6387152" y="567850"/>
                  <a:pt x="6223379" y="579223"/>
                </a:cubicBezTo>
                <a:cubicBezTo>
                  <a:pt x="6059606" y="590596"/>
                  <a:pt x="5718412" y="708877"/>
                  <a:pt x="5486400" y="729349"/>
                </a:cubicBezTo>
                <a:cubicBezTo>
                  <a:pt x="5254388" y="749821"/>
                  <a:pt x="5065594" y="740722"/>
                  <a:pt x="4831307" y="702053"/>
                </a:cubicBezTo>
                <a:cubicBezTo>
                  <a:pt x="4597020" y="663384"/>
                  <a:pt x="4308143" y="531456"/>
                  <a:pt x="4080680" y="497337"/>
                </a:cubicBezTo>
                <a:cubicBezTo>
                  <a:pt x="3853217" y="463218"/>
                  <a:pt x="3657600" y="495062"/>
                  <a:pt x="3466531" y="497337"/>
                </a:cubicBezTo>
                <a:cubicBezTo>
                  <a:pt x="3275462" y="499612"/>
                  <a:pt x="3123062" y="551928"/>
                  <a:pt x="2934268" y="510985"/>
                </a:cubicBezTo>
                <a:cubicBezTo>
                  <a:pt x="2745474" y="470042"/>
                  <a:pt x="2504364" y="294895"/>
                  <a:pt x="2333767" y="251677"/>
                </a:cubicBezTo>
                <a:cubicBezTo>
                  <a:pt x="2163170" y="208459"/>
                  <a:pt x="2053987" y="258501"/>
                  <a:pt x="1910686" y="251677"/>
                </a:cubicBezTo>
                <a:cubicBezTo>
                  <a:pt x="1767385" y="244853"/>
                  <a:pt x="1473958" y="210734"/>
                  <a:pt x="1473958" y="210734"/>
                </a:cubicBezTo>
                <a:cubicBezTo>
                  <a:pt x="1269242" y="194812"/>
                  <a:pt x="928048" y="181164"/>
                  <a:pt x="682388" y="156143"/>
                </a:cubicBezTo>
                <a:cubicBezTo>
                  <a:pt x="436728" y="131122"/>
                  <a:pt x="243385" y="-109989"/>
                  <a:pt x="0" y="60608"/>
                </a:cubicBezTo>
              </a:path>
            </a:pathLst>
          </a:custGeom>
          <a:noFill/>
          <a:ln w="38100">
            <a:solidFill>
              <a:schemeClr val="tx1"/>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8" name="Group 29"/>
          <p:cNvGrpSpPr>
            <a:grpSpLocks/>
          </p:cNvGrpSpPr>
          <p:nvPr/>
        </p:nvGrpSpPr>
        <p:grpSpPr bwMode="auto">
          <a:xfrm rot="305807">
            <a:off x="7675630" y="3637332"/>
            <a:ext cx="936625" cy="644525"/>
            <a:chOff x="4195" y="2976"/>
            <a:chExt cx="725" cy="499"/>
          </a:xfrm>
        </p:grpSpPr>
        <p:sp>
          <p:nvSpPr>
            <p:cNvPr id="109" name="AutoShape 30"/>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0" name="AutoShape 31"/>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 name="AutoShape 32"/>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6" name="直線コネクタ 5"/>
          <p:cNvCxnSpPr/>
          <p:nvPr/>
        </p:nvCxnSpPr>
        <p:spPr>
          <a:xfrm>
            <a:off x="1528549" y="2224585"/>
            <a:ext cx="0" cy="77792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3384645" y="2538484"/>
            <a:ext cx="0" cy="85702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5581935" y="2832717"/>
            <a:ext cx="0" cy="76046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7560861" y="3210676"/>
            <a:ext cx="0" cy="77792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926671" y="2848618"/>
            <a:ext cx="1382110" cy="307777"/>
          </a:xfrm>
          <a:prstGeom prst="rect">
            <a:avLst/>
          </a:prstGeom>
          <a:noFill/>
        </p:spPr>
        <p:txBody>
          <a:bodyPr wrap="none" rtlCol="0">
            <a:spAutoFit/>
          </a:bodyPr>
          <a:lstStyle/>
          <a:p>
            <a:r>
              <a:rPr kumimoji="1" lang="ja-JP" altLang="en-US" sz="1400" dirty="0" smtClean="0"/>
              <a:t>競技進停止なし</a:t>
            </a:r>
            <a:endParaRPr kumimoji="1" lang="ja-JP" altLang="en-US" sz="1400" dirty="0"/>
          </a:p>
        </p:txBody>
      </p:sp>
      <p:sp>
        <p:nvSpPr>
          <p:cNvPr id="129" name="テキスト ボックス 128"/>
          <p:cNvSpPr txBox="1"/>
          <p:nvPr/>
        </p:nvSpPr>
        <p:spPr>
          <a:xfrm>
            <a:off x="3864698" y="2505275"/>
            <a:ext cx="1475084" cy="307777"/>
          </a:xfrm>
          <a:prstGeom prst="rect">
            <a:avLst/>
          </a:prstGeom>
          <a:noFill/>
        </p:spPr>
        <p:txBody>
          <a:bodyPr wrap="none" rtlCol="0">
            <a:spAutoFit/>
          </a:bodyPr>
          <a:lstStyle/>
          <a:p>
            <a:r>
              <a:rPr kumimoji="1" lang="ja-JP" altLang="en-US" sz="1400" dirty="0" smtClean="0"/>
              <a:t>競技進停止：１回</a:t>
            </a:r>
            <a:endParaRPr kumimoji="1" lang="ja-JP" altLang="en-US" sz="1400" dirty="0"/>
          </a:p>
        </p:txBody>
      </p:sp>
      <p:sp>
        <p:nvSpPr>
          <p:cNvPr id="130" name="テキスト ボックス 129"/>
          <p:cNvSpPr txBox="1"/>
          <p:nvPr/>
        </p:nvSpPr>
        <p:spPr>
          <a:xfrm>
            <a:off x="1799356" y="2220874"/>
            <a:ext cx="1475084" cy="307777"/>
          </a:xfrm>
          <a:prstGeom prst="rect">
            <a:avLst/>
          </a:prstGeom>
          <a:noFill/>
        </p:spPr>
        <p:txBody>
          <a:bodyPr wrap="none" rtlCol="0">
            <a:spAutoFit/>
          </a:bodyPr>
          <a:lstStyle/>
          <a:p>
            <a:r>
              <a:rPr kumimoji="1" lang="ja-JP" altLang="en-US" sz="1400" dirty="0" smtClean="0"/>
              <a:t>競技進停止：３回</a:t>
            </a:r>
            <a:endParaRPr kumimoji="1" lang="ja-JP" altLang="en-US" sz="1400" dirty="0"/>
          </a:p>
        </p:txBody>
      </p:sp>
      <p:sp>
        <p:nvSpPr>
          <p:cNvPr id="18" name="テキスト ボックス 17"/>
          <p:cNvSpPr txBox="1"/>
          <p:nvPr/>
        </p:nvSpPr>
        <p:spPr>
          <a:xfrm>
            <a:off x="5542298" y="3134718"/>
            <a:ext cx="649537" cy="369332"/>
          </a:xfrm>
          <a:prstGeom prst="rect">
            <a:avLst/>
          </a:prstGeom>
          <a:noFill/>
        </p:spPr>
        <p:txBody>
          <a:bodyPr wrap="none" rtlCol="0">
            <a:spAutoFit/>
          </a:bodyPr>
          <a:lstStyle/>
          <a:p>
            <a:r>
              <a:rPr kumimoji="1" lang="en-US" altLang="ja-JP" dirty="0" smtClean="0"/>
              <a:t>60</a:t>
            </a:r>
            <a:r>
              <a:rPr kumimoji="1" lang="ja-JP" altLang="en-US" dirty="0" smtClean="0"/>
              <a:t>点</a:t>
            </a:r>
            <a:endParaRPr kumimoji="1" lang="ja-JP" altLang="en-US" dirty="0"/>
          </a:p>
        </p:txBody>
      </p:sp>
      <p:sp>
        <p:nvSpPr>
          <p:cNvPr id="132" name="テキスト ボックス 131"/>
          <p:cNvSpPr txBox="1"/>
          <p:nvPr/>
        </p:nvSpPr>
        <p:spPr>
          <a:xfrm>
            <a:off x="3339889" y="2866091"/>
            <a:ext cx="649537" cy="369332"/>
          </a:xfrm>
          <a:prstGeom prst="rect">
            <a:avLst/>
          </a:prstGeom>
          <a:noFill/>
        </p:spPr>
        <p:txBody>
          <a:bodyPr wrap="none" rtlCol="0">
            <a:spAutoFit/>
          </a:bodyPr>
          <a:lstStyle/>
          <a:p>
            <a:r>
              <a:rPr lang="en-US" altLang="ja-JP" dirty="0"/>
              <a:t>4</a:t>
            </a:r>
            <a:r>
              <a:rPr kumimoji="1" lang="en-US" altLang="ja-JP" dirty="0" smtClean="0"/>
              <a:t>0</a:t>
            </a:r>
            <a:r>
              <a:rPr kumimoji="1" lang="ja-JP" altLang="en-US" dirty="0" smtClean="0"/>
              <a:t>点</a:t>
            </a:r>
            <a:endParaRPr kumimoji="1" lang="ja-JP" altLang="en-US" dirty="0"/>
          </a:p>
        </p:txBody>
      </p:sp>
      <p:sp>
        <p:nvSpPr>
          <p:cNvPr id="133" name="テキスト ボックス 132"/>
          <p:cNvSpPr txBox="1"/>
          <p:nvPr/>
        </p:nvSpPr>
        <p:spPr>
          <a:xfrm>
            <a:off x="1471106" y="2544619"/>
            <a:ext cx="532518" cy="369332"/>
          </a:xfrm>
          <a:prstGeom prst="rect">
            <a:avLst/>
          </a:prstGeom>
          <a:noFill/>
        </p:spPr>
        <p:txBody>
          <a:bodyPr wrap="none" rtlCol="0">
            <a:spAutoFit/>
          </a:bodyPr>
          <a:lstStyle/>
          <a:p>
            <a:r>
              <a:rPr kumimoji="1" lang="en-US" altLang="ja-JP" dirty="0" smtClean="0"/>
              <a:t>0</a:t>
            </a:r>
            <a:r>
              <a:rPr kumimoji="1" lang="ja-JP" altLang="en-US" dirty="0" smtClean="0"/>
              <a:t>点</a:t>
            </a:r>
            <a:endParaRPr kumimoji="1" lang="ja-JP" altLang="en-US" dirty="0"/>
          </a:p>
        </p:txBody>
      </p:sp>
      <p:sp>
        <p:nvSpPr>
          <p:cNvPr id="134" name="円柱 133"/>
          <p:cNvSpPr/>
          <p:nvPr/>
        </p:nvSpPr>
        <p:spPr>
          <a:xfrm flipH="1">
            <a:off x="7763304" y="6367270"/>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円柱 134"/>
          <p:cNvSpPr/>
          <p:nvPr/>
        </p:nvSpPr>
        <p:spPr>
          <a:xfrm flipH="1">
            <a:off x="1187356" y="5267450"/>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円柱 135"/>
          <p:cNvSpPr/>
          <p:nvPr/>
        </p:nvSpPr>
        <p:spPr>
          <a:xfrm flipH="1">
            <a:off x="1187356" y="5162692"/>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フリーフォーム 136"/>
          <p:cNvSpPr/>
          <p:nvPr/>
        </p:nvSpPr>
        <p:spPr>
          <a:xfrm>
            <a:off x="300251" y="4893528"/>
            <a:ext cx="8338782" cy="1261611"/>
          </a:xfrm>
          <a:custGeom>
            <a:avLst/>
            <a:gdLst>
              <a:gd name="connsiteX0" fmla="*/ 8338782 w 8338782"/>
              <a:gd name="connsiteY0" fmla="*/ 1261611 h 1261611"/>
              <a:gd name="connsiteX1" fmla="*/ 7028597 w 8338782"/>
              <a:gd name="connsiteY1" fmla="*/ 1125134 h 1261611"/>
              <a:gd name="connsiteX2" fmla="*/ 6291618 w 8338782"/>
              <a:gd name="connsiteY2" fmla="*/ 920417 h 1261611"/>
              <a:gd name="connsiteX3" fmla="*/ 6469039 w 8338782"/>
              <a:gd name="connsiteY3" fmla="*/ 661110 h 1261611"/>
              <a:gd name="connsiteX4" fmla="*/ 6223379 w 8338782"/>
              <a:gd name="connsiteY4" fmla="*/ 579223 h 1261611"/>
              <a:gd name="connsiteX5" fmla="*/ 5486400 w 8338782"/>
              <a:gd name="connsiteY5" fmla="*/ 729349 h 1261611"/>
              <a:gd name="connsiteX6" fmla="*/ 4831307 w 8338782"/>
              <a:gd name="connsiteY6" fmla="*/ 702053 h 1261611"/>
              <a:gd name="connsiteX7" fmla="*/ 4080680 w 8338782"/>
              <a:gd name="connsiteY7" fmla="*/ 497337 h 1261611"/>
              <a:gd name="connsiteX8" fmla="*/ 3466531 w 8338782"/>
              <a:gd name="connsiteY8" fmla="*/ 497337 h 1261611"/>
              <a:gd name="connsiteX9" fmla="*/ 2934268 w 8338782"/>
              <a:gd name="connsiteY9" fmla="*/ 510985 h 1261611"/>
              <a:gd name="connsiteX10" fmla="*/ 2333767 w 8338782"/>
              <a:gd name="connsiteY10" fmla="*/ 251677 h 1261611"/>
              <a:gd name="connsiteX11" fmla="*/ 1910686 w 8338782"/>
              <a:gd name="connsiteY11" fmla="*/ 251677 h 1261611"/>
              <a:gd name="connsiteX12" fmla="*/ 1473958 w 8338782"/>
              <a:gd name="connsiteY12" fmla="*/ 210734 h 1261611"/>
              <a:gd name="connsiteX13" fmla="*/ 682388 w 8338782"/>
              <a:gd name="connsiteY13" fmla="*/ 156143 h 1261611"/>
              <a:gd name="connsiteX14" fmla="*/ 0 w 8338782"/>
              <a:gd name="connsiteY14" fmla="*/ 60608 h 1261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338782" h="1261611">
                <a:moveTo>
                  <a:pt x="8338782" y="1261611"/>
                </a:moveTo>
                <a:cubicBezTo>
                  <a:pt x="7854286" y="1221805"/>
                  <a:pt x="7369791" y="1182000"/>
                  <a:pt x="7028597" y="1125134"/>
                </a:cubicBezTo>
                <a:cubicBezTo>
                  <a:pt x="6687403" y="1068268"/>
                  <a:pt x="6384878" y="997754"/>
                  <a:pt x="6291618" y="920417"/>
                </a:cubicBezTo>
                <a:cubicBezTo>
                  <a:pt x="6198358" y="843080"/>
                  <a:pt x="6480412" y="717976"/>
                  <a:pt x="6469039" y="661110"/>
                </a:cubicBezTo>
                <a:cubicBezTo>
                  <a:pt x="6457666" y="604244"/>
                  <a:pt x="6387152" y="567850"/>
                  <a:pt x="6223379" y="579223"/>
                </a:cubicBezTo>
                <a:cubicBezTo>
                  <a:pt x="6059606" y="590596"/>
                  <a:pt x="5718412" y="708877"/>
                  <a:pt x="5486400" y="729349"/>
                </a:cubicBezTo>
                <a:cubicBezTo>
                  <a:pt x="5254388" y="749821"/>
                  <a:pt x="5065594" y="740722"/>
                  <a:pt x="4831307" y="702053"/>
                </a:cubicBezTo>
                <a:cubicBezTo>
                  <a:pt x="4597020" y="663384"/>
                  <a:pt x="4308143" y="531456"/>
                  <a:pt x="4080680" y="497337"/>
                </a:cubicBezTo>
                <a:cubicBezTo>
                  <a:pt x="3853217" y="463218"/>
                  <a:pt x="3657600" y="495062"/>
                  <a:pt x="3466531" y="497337"/>
                </a:cubicBezTo>
                <a:cubicBezTo>
                  <a:pt x="3275462" y="499612"/>
                  <a:pt x="3123062" y="551928"/>
                  <a:pt x="2934268" y="510985"/>
                </a:cubicBezTo>
                <a:cubicBezTo>
                  <a:pt x="2745474" y="470042"/>
                  <a:pt x="2504364" y="294895"/>
                  <a:pt x="2333767" y="251677"/>
                </a:cubicBezTo>
                <a:cubicBezTo>
                  <a:pt x="2163170" y="208459"/>
                  <a:pt x="2053987" y="258501"/>
                  <a:pt x="1910686" y="251677"/>
                </a:cubicBezTo>
                <a:cubicBezTo>
                  <a:pt x="1767385" y="244853"/>
                  <a:pt x="1473958" y="210734"/>
                  <a:pt x="1473958" y="210734"/>
                </a:cubicBezTo>
                <a:cubicBezTo>
                  <a:pt x="1269242" y="194812"/>
                  <a:pt x="928048" y="181164"/>
                  <a:pt x="682388" y="156143"/>
                </a:cubicBezTo>
                <a:cubicBezTo>
                  <a:pt x="436728" y="131122"/>
                  <a:pt x="243385" y="-109989"/>
                  <a:pt x="0" y="60608"/>
                </a:cubicBezTo>
              </a:path>
            </a:pathLst>
          </a:custGeom>
          <a:noFill/>
          <a:ln w="38100">
            <a:solidFill>
              <a:schemeClr val="tx1"/>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8" name="Group 29"/>
          <p:cNvGrpSpPr>
            <a:grpSpLocks/>
          </p:cNvGrpSpPr>
          <p:nvPr/>
        </p:nvGrpSpPr>
        <p:grpSpPr bwMode="auto">
          <a:xfrm rot="305807">
            <a:off x="7675630" y="5698143"/>
            <a:ext cx="936625" cy="644525"/>
            <a:chOff x="4195" y="2976"/>
            <a:chExt cx="725" cy="499"/>
          </a:xfrm>
        </p:grpSpPr>
        <p:sp>
          <p:nvSpPr>
            <p:cNvPr id="139" name="AutoShape 30"/>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0" name="AutoShape 31"/>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1" name="AutoShape 32"/>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142" name="直線コネクタ 141"/>
          <p:cNvCxnSpPr/>
          <p:nvPr/>
        </p:nvCxnSpPr>
        <p:spPr>
          <a:xfrm>
            <a:off x="1528549" y="4285396"/>
            <a:ext cx="0" cy="77792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7560861" y="5271487"/>
            <a:ext cx="0" cy="77792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1528549" y="4476465"/>
            <a:ext cx="6032311" cy="979852"/>
          </a:xfrm>
          <a:prstGeom prst="line">
            <a:avLst/>
          </a:prstGeom>
          <a:ln w="25400">
            <a:solidFill>
              <a:srgbClr val="0070C0"/>
            </a:solidFill>
            <a:headEnd type="triangle" w="lg" len="lg"/>
            <a:tailEnd type="none" w="lg" len="med"/>
          </a:ln>
        </p:spPr>
        <p:style>
          <a:lnRef idx="1">
            <a:schemeClr val="accent1"/>
          </a:lnRef>
          <a:fillRef idx="0">
            <a:schemeClr val="accent1"/>
          </a:fillRef>
          <a:effectRef idx="0">
            <a:schemeClr val="accent1"/>
          </a:effectRef>
          <a:fontRef idx="minor">
            <a:schemeClr val="tx1"/>
          </a:fontRef>
        </p:style>
      </p:cxnSp>
      <p:sp>
        <p:nvSpPr>
          <p:cNvPr id="148" name="テキスト ボックス 147"/>
          <p:cNvSpPr txBox="1"/>
          <p:nvPr/>
        </p:nvSpPr>
        <p:spPr>
          <a:xfrm>
            <a:off x="3864698" y="4566086"/>
            <a:ext cx="1475084" cy="307777"/>
          </a:xfrm>
          <a:prstGeom prst="rect">
            <a:avLst/>
          </a:prstGeom>
          <a:noFill/>
        </p:spPr>
        <p:txBody>
          <a:bodyPr wrap="none" rtlCol="0">
            <a:spAutoFit/>
          </a:bodyPr>
          <a:lstStyle/>
          <a:p>
            <a:r>
              <a:rPr kumimoji="1" lang="ja-JP" altLang="en-US" sz="1400" dirty="0" smtClean="0"/>
              <a:t>競技進停止：１回</a:t>
            </a:r>
            <a:endParaRPr kumimoji="1" lang="ja-JP" altLang="en-US" sz="1400" dirty="0"/>
          </a:p>
        </p:txBody>
      </p:sp>
      <p:sp>
        <p:nvSpPr>
          <p:cNvPr id="150" name="テキスト ボックス 149"/>
          <p:cNvSpPr txBox="1"/>
          <p:nvPr/>
        </p:nvSpPr>
        <p:spPr>
          <a:xfrm>
            <a:off x="7192249" y="5470276"/>
            <a:ext cx="649537" cy="369332"/>
          </a:xfrm>
          <a:prstGeom prst="rect">
            <a:avLst/>
          </a:prstGeom>
          <a:noFill/>
        </p:spPr>
        <p:txBody>
          <a:bodyPr wrap="none" rtlCol="0">
            <a:spAutoFit/>
          </a:bodyPr>
          <a:lstStyle/>
          <a:p>
            <a:r>
              <a:rPr kumimoji="1" lang="en-US" altLang="ja-JP" dirty="0" smtClean="0"/>
              <a:t>60</a:t>
            </a:r>
            <a:r>
              <a:rPr kumimoji="1" lang="ja-JP" altLang="en-US" dirty="0" smtClean="0"/>
              <a:t>点</a:t>
            </a:r>
            <a:endParaRPr kumimoji="1" lang="ja-JP" altLang="en-US" dirty="0"/>
          </a:p>
        </p:txBody>
      </p:sp>
      <p:sp>
        <p:nvSpPr>
          <p:cNvPr id="151" name="テキスト ボックス 150"/>
          <p:cNvSpPr txBox="1"/>
          <p:nvPr/>
        </p:nvSpPr>
        <p:spPr>
          <a:xfrm>
            <a:off x="1471106" y="4602085"/>
            <a:ext cx="1229824" cy="369332"/>
          </a:xfrm>
          <a:prstGeom prst="rect">
            <a:avLst/>
          </a:prstGeom>
          <a:noFill/>
        </p:spPr>
        <p:txBody>
          <a:bodyPr wrap="none" rtlCol="0">
            <a:spAutoFit/>
          </a:bodyPr>
          <a:lstStyle/>
          <a:p>
            <a:r>
              <a:rPr kumimoji="1" lang="en-US" altLang="ja-JP" dirty="0" smtClean="0"/>
              <a:t>40</a:t>
            </a:r>
            <a:r>
              <a:rPr kumimoji="1" lang="ja-JP" altLang="en-US" dirty="0" smtClean="0"/>
              <a:t>点</a:t>
            </a:r>
            <a:r>
              <a:rPr kumimoji="1" lang="en-US" altLang="ja-JP" dirty="0" smtClean="0"/>
              <a:t>+60</a:t>
            </a:r>
            <a:r>
              <a:rPr lang="ja-JP" altLang="en-US" dirty="0"/>
              <a:t>点</a:t>
            </a:r>
            <a:endParaRPr kumimoji="1" lang="ja-JP" altLang="en-US" dirty="0"/>
          </a:p>
        </p:txBody>
      </p:sp>
      <p:sp>
        <p:nvSpPr>
          <p:cNvPr id="19" name="テキスト ボックス 18"/>
          <p:cNvSpPr txBox="1"/>
          <p:nvPr/>
        </p:nvSpPr>
        <p:spPr>
          <a:xfrm>
            <a:off x="7557187" y="3244092"/>
            <a:ext cx="1133644" cy="307777"/>
          </a:xfrm>
          <a:prstGeom prst="rect">
            <a:avLst/>
          </a:prstGeom>
          <a:noFill/>
        </p:spPr>
        <p:txBody>
          <a:bodyPr wrap="none" rtlCol="0">
            <a:spAutoFit/>
          </a:bodyPr>
          <a:lstStyle/>
          <a:p>
            <a:r>
              <a:rPr kumimoji="1" lang="ja-JP" altLang="en-US" sz="1400" dirty="0" smtClean="0"/>
              <a:t>スタート地点</a:t>
            </a:r>
            <a:endParaRPr kumimoji="1" lang="ja-JP" altLang="en-US" sz="1400" dirty="0"/>
          </a:p>
        </p:txBody>
      </p:sp>
      <p:sp>
        <p:nvSpPr>
          <p:cNvPr id="154" name="テキスト ボックス 153"/>
          <p:cNvSpPr txBox="1"/>
          <p:nvPr/>
        </p:nvSpPr>
        <p:spPr>
          <a:xfrm>
            <a:off x="7557187" y="5304996"/>
            <a:ext cx="1133644" cy="307777"/>
          </a:xfrm>
          <a:prstGeom prst="rect">
            <a:avLst/>
          </a:prstGeom>
          <a:noFill/>
        </p:spPr>
        <p:txBody>
          <a:bodyPr wrap="none" rtlCol="0">
            <a:spAutoFit/>
          </a:bodyPr>
          <a:lstStyle/>
          <a:p>
            <a:r>
              <a:rPr kumimoji="1" lang="ja-JP" altLang="en-US" sz="1400" dirty="0" smtClean="0"/>
              <a:t>スタート地点</a:t>
            </a:r>
            <a:endParaRPr kumimoji="1" lang="ja-JP" altLang="en-US" sz="1400" dirty="0"/>
          </a:p>
        </p:txBody>
      </p:sp>
      <p:sp>
        <p:nvSpPr>
          <p:cNvPr id="20" name="テキスト ボックス 19"/>
          <p:cNvSpPr txBox="1"/>
          <p:nvPr/>
        </p:nvSpPr>
        <p:spPr>
          <a:xfrm>
            <a:off x="23813" y="6076538"/>
            <a:ext cx="7594469" cy="738664"/>
          </a:xfrm>
          <a:prstGeom prst="rect">
            <a:avLst/>
          </a:prstGeom>
          <a:noFill/>
        </p:spPr>
        <p:txBody>
          <a:bodyPr wrap="square" rtlCol="0">
            <a:spAutoFit/>
          </a:bodyPr>
          <a:lstStyle/>
          <a:p>
            <a:r>
              <a:rPr kumimoji="1" lang="ja-JP" altLang="en-US" sz="1400" dirty="0" smtClean="0">
                <a:latin typeface="+mn-ea"/>
              </a:rPr>
              <a:t>スタートタイルをドロップタイルに指定した場合は、競技スタートと同時に</a:t>
            </a:r>
            <a:r>
              <a:rPr kumimoji="1" lang="en-US" altLang="ja-JP" sz="1400" dirty="0" smtClean="0">
                <a:latin typeface="+mn-ea"/>
              </a:rPr>
              <a:t>60</a:t>
            </a:r>
            <a:r>
              <a:rPr kumimoji="1" lang="ja-JP" altLang="en-US" sz="1400" dirty="0" smtClean="0">
                <a:latin typeface="+mn-ea"/>
              </a:rPr>
              <a:t>点の得点になる。また、ドロップタイルパックは重ねて置くこともでき、ロボットが到達すれば重ねられた方は必ず</a:t>
            </a:r>
            <a:r>
              <a:rPr kumimoji="1" lang="en-US" altLang="ja-JP" sz="1400" dirty="0" smtClean="0">
                <a:latin typeface="+mn-ea"/>
              </a:rPr>
              <a:t>60</a:t>
            </a:r>
            <a:r>
              <a:rPr kumimoji="1" lang="ja-JP" altLang="en-US" sz="1400" dirty="0" smtClean="0">
                <a:latin typeface="+mn-ea"/>
              </a:rPr>
              <a:t>点の得点になる。</a:t>
            </a:r>
            <a:r>
              <a:rPr kumimoji="1" lang="ja-JP" altLang="en-US" sz="1400" dirty="0" smtClean="0">
                <a:solidFill>
                  <a:srgbClr val="FF0000"/>
                </a:solidFill>
                <a:latin typeface="+mn-ea"/>
              </a:rPr>
              <a:t>（実際の</a:t>
            </a:r>
            <a:r>
              <a:rPr lang="en-US" altLang="ja-JP" sz="1400" dirty="0" smtClean="0">
                <a:solidFill>
                  <a:srgbClr val="FF0000"/>
                </a:solidFill>
                <a:latin typeface="+mn-ea"/>
              </a:rPr>
              <a:t>2015</a:t>
            </a:r>
            <a:r>
              <a:rPr lang="ja-JP" altLang="en-US" sz="1400" dirty="0" smtClean="0">
                <a:solidFill>
                  <a:srgbClr val="FF0000"/>
                </a:solidFill>
                <a:latin typeface="+mn-ea"/>
              </a:rPr>
              <a:t>年</a:t>
            </a:r>
            <a:r>
              <a:rPr lang="ja-JP" altLang="en-US" sz="1400" dirty="0">
                <a:solidFill>
                  <a:srgbClr val="FF0000"/>
                </a:solidFill>
                <a:latin typeface="+mn-ea"/>
              </a:rPr>
              <a:t>の</a:t>
            </a:r>
            <a:r>
              <a:rPr kumimoji="1" lang="ja-JP" altLang="en-US" sz="1400" dirty="0" smtClean="0">
                <a:solidFill>
                  <a:srgbClr val="FF0000"/>
                </a:solidFill>
                <a:latin typeface="+mn-ea"/>
              </a:rPr>
              <a:t>世界大会では「スタート地点に置く」「重ねる」は許されなかった）</a:t>
            </a:r>
            <a:endParaRPr kumimoji="1" lang="ja-JP" altLang="en-US" sz="1400" dirty="0">
              <a:solidFill>
                <a:srgbClr val="FF0000"/>
              </a:solidFill>
              <a:latin typeface="+mn-ea"/>
            </a:endParaRPr>
          </a:p>
        </p:txBody>
      </p:sp>
      <p:cxnSp>
        <p:nvCxnSpPr>
          <p:cNvPr id="4" name="直線矢印コネクタ 3"/>
          <p:cNvCxnSpPr/>
          <p:nvPr/>
        </p:nvCxnSpPr>
        <p:spPr>
          <a:xfrm flipH="1" flipV="1">
            <a:off x="5591176" y="3067050"/>
            <a:ext cx="1975537" cy="330931"/>
          </a:xfrm>
          <a:prstGeom prst="straightConnector1">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H="1" flipV="1">
            <a:off x="3408461" y="2724150"/>
            <a:ext cx="2157652" cy="342900"/>
          </a:xfrm>
          <a:prstGeom prst="straightConnector1">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1528549" y="2415654"/>
            <a:ext cx="1856096" cy="308496"/>
          </a:xfrm>
          <a:prstGeom prst="straightConnector1">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1080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3813" y="44450"/>
            <a:ext cx="912018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a:latin typeface="Arial Black" pitchFamily="34" charset="0"/>
              </a:rPr>
              <a:t>Successfully reaching each ‘Drop Tile’</a:t>
            </a:r>
            <a:r>
              <a:rPr lang="ja-JP" altLang="en-US" sz="1600" dirty="0">
                <a:latin typeface="Arial Black" pitchFamily="34" charset="0"/>
              </a:rPr>
              <a:t>　</a:t>
            </a:r>
            <a:r>
              <a:rPr lang="ja-JP" altLang="en-US" sz="1600" dirty="0" smtClean="0">
                <a:latin typeface="Arial Black" pitchFamily="34" charset="0"/>
              </a:rPr>
              <a:t>ドロップタイルの</a:t>
            </a:r>
            <a:r>
              <a:rPr lang="ja-JP" altLang="en-US" sz="1600" dirty="0">
                <a:latin typeface="Arial Black" pitchFamily="34" charset="0"/>
              </a:rPr>
              <a:t>得点</a:t>
            </a:r>
            <a:endParaRPr lang="en-US" altLang="ja-JP" sz="1600" dirty="0">
              <a:latin typeface="Arial Black" pitchFamily="34" charset="0"/>
            </a:endParaRPr>
          </a:p>
          <a:p>
            <a:endParaRPr lang="en-US" altLang="ja-JP" sz="1600" dirty="0" smtClean="0">
              <a:latin typeface="Arial Black" pitchFamily="34" charset="0"/>
            </a:endParaRPr>
          </a:p>
          <a:p>
            <a:r>
              <a:rPr lang="ja-JP" altLang="en-US" sz="1400" dirty="0" smtClean="0">
                <a:latin typeface="Arial Black" pitchFamily="34" charset="0"/>
              </a:rPr>
              <a:t>交差点などで、経路が分かれる時に、その分かれた経路をドロップタイルにした場合、その経路を通過しないとドロップタイルの得点にならない。</a:t>
            </a:r>
            <a:endParaRPr lang="en-US" altLang="ja-JP" sz="1400" dirty="0">
              <a:latin typeface="Arial Black" pitchFamily="34" charset="0"/>
            </a:endParaRPr>
          </a:p>
        </p:txBody>
      </p:sp>
      <p:grpSp>
        <p:nvGrpSpPr>
          <p:cNvPr id="64" name="グループ化 63"/>
          <p:cNvGrpSpPr/>
          <p:nvPr/>
        </p:nvGrpSpPr>
        <p:grpSpPr>
          <a:xfrm>
            <a:off x="1159095" y="2991053"/>
            <a:ext cx="1448605" cy="1448603"/>
            <a:chOff x="3179367" y="5078104"/>
            <a:chExt cx="1448605" cy="1448603"/>
          </a:xfrm>
        </p:grpSpPr>
        <p:sp>
          <p:nvSpPr>
            <p:cNvPr id="68" name="正方形/長方形 67"/>
            <p:cNvSpPr/>
            <p:nvPr/>
          </p:nvSpPr>
          <p:spPr>
            <a:xfrm rot="16200000">
              <a:off x="3179368" y="5078104"/>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rot="16200000">
              <a:off x="3794144" y="5691125"/>
              <a:ext cx="80963" cy="8096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p:cNvCxnSpPr>
              <a:stCxn id="68" idx="0"/>
              <a:endCxn id="68" idx="2"/>
            </p:cNvCxnSpPr>
            <p:nvPr/>
          </p:nvCxnSpPr>
          <p:spPr>
            <a:xfrm rot="16200000">
              <a:off x="3903669" y="5078103"/>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rot="16200000" flipH="1">
              <a:off x="3541683" y="5440255"/>
              <a:ext cx="724301"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グループ化 6"/>
          <p:cNvGrpSpPr/>
          <p:nvPr/>
        </p:nvGrpSpPr>
        <p:grpSpPr>
          <a:xfrm>
            <a:off x="2612551" y="2988158"/>
            <a:ext cx="1448604" cy="1448603"/>
            <a:chOff x="2612551" y="2988158"/>
            <a:chExt cx="1448604" cy="1448603"/>
          </a:xfrm>
        </p:grpSpPr>
        <p:sp>
          <p:nvSpPr>
            <p:cNvPr id="84" name="正方形/長方形 83"/>
            <p:cNvSpPr/>
            <p:nvPr/>
          </p:nvSpPr>
          <p:spPr>
            <a:xfrm rot="5400000">
              <a:off x="2612551" y="2988158"/>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コネクタ 84"/>
            <p:cNvCxnSpPr>
              <a:endCxn id="84" idx="2"/>
            </p:cNvCxnSpPr>
            <p:nvPr/>
          </p:nvCxnSpPr>
          <p:spPr>
            <a:xfrm flipH="1">
              <a:off x="2612551" y="3712461"/>
              <a:ext cx="72042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344544" y="2998579"/>
              <a:ext cx="0" cy="73522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グループ化 101"/>
          <p:cNvGrpSpPr/>
          <p:nvPr/>
        </p:nvGrpSpPr>
        <p:grpSpPr>
          <a:xfrm>
            <a:off x="1158127" y="1536660"/>
            <a:ext cx="1448604" cy="1448603"/>
            <a:chOff x="3519184" y="2459981"/>
            <a:chExt cx="1448604" cy="1448603"/>
          </a:xfrm>
        </p:grpSpPr>
        <p:sp>
          <p:nvSpPr>
            <p:cNvPr id="106" name="正方形/長方形 105"/>
            <p:cNvSpPr/>
            <p:nvPr/>
          </p:nvSpPr>
          <p:spPr>
            <a:xfrm rot="5400000">
              <a:off x="3519184" y="2459981"/>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7" name="直線コネクタ 106"/>
            <p:cNvCxnSpPr>
              <a:stCxn id="106" idx="0"/>
            </p:cNvCxnSpPr>
            <p:nvPr/>
          </p:nvCxnSpPr>
          <p:spPr>
            <a:xfrm flipH="1">
              <a:off x="4243486" y="3184284"/>
              <a:ext cx="72430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flipV="1">
              <a:off x="4241546" y="3157653"/>
              <a:ext cx="0" cy="73769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1" name="グループ化 120"/>
          <p:cNvGrpSpPr/>
          <p:nvPr/>
        </p:nvGrpSpPr>
        <p:grpSpPr>
          <a:xfrm rot="21310508">
            <a:off x="827693" y="3386894"/>
            <a:ext cx="588963" cy="717550"/>
            <a:chOff x="749457" y="1486048"/>
            <a:chExt cx="588963" cy="717550"/>
          </a:xfrm>
        </p:grpSpPr>
        <p:sp>
          <p:nvSpPr>
            <p:cNvPr id="122"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3"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4"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5"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6"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7"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28" name="テキスト ボックス 127"/>
          <p:cNvSpPr txBox="1"/>
          <p:nvPr/>
        </p:nvSpPr>
        <p:spPr>
          <a:xfrm>
            <a:off x="1672740" y="3745670"/>
            <a:ext cx="415498" cy="369332"/>
          </a:xfrm>
          <a:prstGeom prst="rect">
            <a:avLst/>
          </a:prstGeom>
          <a:noFill/>
        </p:spPr>
        <p:txBody>
          <a:bodyPr wrap="none" rtlCol="0">
            <a:spAutoFit/>
          </a:bodyPr>
          <a:lstStyle/>
          <a:p>
            <a:pPr algn="ctr"/>
            <a:r>
              <a:rPr kumimoji="1" lang="ja-JP" altLang="en-US" dirty="0" smtClean="0"/>
              <a:t>①</a:t>
            </a:r>
            <a:endParaRPr kumimoji="1" lang="ja-JP" altLang="en-US" dirty="0"/>
          </a:p>
        </p:txBody>
      </p:sp>
      <p:grpSp>
        <p:nvGrpSpPr>
          <p:cNvPr id="8" name="グループ化 7"/>
          <p:cNvGrpSpPr/>
          <p:nvPr/>
        </p:nvGrpSpPr>
        <p:grpSpPr>
          <a:xfrm>
            <a:off x="2612551" y="1539555"/>
            <a:ext cx="1448604" cy="1448603"/>
            <a:chOff x="2612551" y="1539555"/>
            <a:chExt cx="1448604" cy="1448603"/>
          </a:xfrm>
        </p:grpSpPr>
        <p:sp>
          <p:nvSpPr>
            <p:cNvPr id="134" name="正方形/長方形 133"/>
            <p:cNvSpPr/>
            <p:nvPr/>
          </p:nvSpPr>
          <p:spPr>
            <a:xfrm rot="5400000">
              <a:off x="2612551" y="1539555"/>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rot="5400000">
              <a:off x="3365415" y="2294175"/>
              <a:ext cx="80963" cy="8096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6" name="直線コネクタ 135"/>
            <p:cNvCxnSpPr>
              <a:stCxn id="134" idx="0"/>
              <a:endCxn id="134" idx="2"/>
            </p:cNvCxnSpPr>
            <p:nvPr/>
          </p:nvCxnSpPr>
          <p:spPr>
            <a:xfrm rot="5400000">
              <a:off x="3336853" y="1539556"/>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rot="5400000" flipH="1">
              <a:off x="2982393" y="2624561"/>
              <a:ext cx="724301"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テキスト ボックス 128"/>
            <p:cNvSpPr txBox="1"/>
            <p:nvPr/>
          </p:nvSpPr>
          <p:spPr>
            <a:xfrm>
              <a:off x="3119405" y="1879342"/>
              <a:ext cx="415498" cy="369332"/>
            </a:xfrm>
            <a:prstGeom prst="rect">
              <a:avLst/>
            </a:prstGeom>
            <a:noFill/>
          </p:spPr>
          <p:txBody>
            <a:bodyPr wrap="none" rtlCol="0">
              <a:spAutoFit/>
            </a:bodyPr>
            <a:lstStyle/>
            <a:p>
              <a:pPr algn="ctr"/>
              <a:r>
                <a:rPr kumimoji="1" lang="ja-JP" altLang="en-US" dirty="0" smtClean="0"/>
                <a:t>②</a:t>
              </a:r>
              <a:endParaRPr kumimoji="1" lang="ja-JP" altLang="en-US" dirty="0"/>
            </a:p>
          </p:txBody>
        </p:sp>
      </p:grpSp>
      <p:cxnSp>
        <p:nvCxnSpPr>
          <p:cNvPr id="130" name="直線矢印コネクタ 129"/>
          <p:cNvCxnSpPr/>
          <p:nvPr/>
        </p:nvCxnSpPr>
        <p:spPr>
          <a:xfrm rot="5400000" flipV="1">
            <a:off x="1397534" y="3941107"/>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p:nvPr/>
        </p:nvCxnSpPr>
        <p:spPr>
          <a:xfrm rot="5400000" flipV="1">
            <a:off x="4072636" y="1871260"/>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1159095" y="1583426"/>
            <a:ext cx="458780" cy="369332"/>
          </a:xfrm>
          <a:prstGeom prst="rect">
            <a:avLst/>
          </a:prstGeom>
          <a:noFill/>
        </p:spPr>
        <p:txBody>
          <a:bodyPr wrap="none" rtlCol="0">
            <a:spAutoFit/>
          </a:bodyPr>
          <a:lstStyle/>
          <a:p>
            <a:r>
              <a:rPr kumimoji="1" lang="en-US" altLang="ja-JP" dirty="0" smtClean="0"/>
              <a:t>(A)</a:t>
            </a:r>
            <a:endParaRPr kumimoji="1" lang="ja-JP" altLang="en-US" dirty="0"/>
          </a:p>
        </p:txBody>
      </p:sp>
      <p:sp>
        <p:nvSpPr>
          <p:cNvPr id="139" name="テキスト ボックス 138"/>
          <p:cNvSpPr txBox="1"/>
          <p:nvPr/>
        </p:nvSpPr>
        <p:spPr>
          <a:xfrm>
            <a:off x="3569912" y="4024517"/>
            <a:ext cx="450764" cy="369332"/>
          </a:xfrm>
          <a:prstGeom prst="rect">
            <a:avLst/>
          </a:prstGeom>
          <a:noFill/>
        </p:spPr>
        <p:txBody>
          <a:bodyPr wrap="none" rtlCol="0">
            <a:spAutoFit/>
          </a:bodyPr>
          <a:lstStyle/>
          <a:p>
            <a:r>
              <a:rPr kumimoji="1" lang="en-US" altLang="ja-JP" dirty="0" smtClean="0"/>
              <a:t>(B)</a:t>
            </a:r>
            <a:endParaRPr kumimoji="1" lang="ja-JP" altLang="en-US" dirty="0"/>
          </a:p>
        </p:txBody>
      </p:sp>
      <p:grpSp>
        <p:nvGrpSpPr>
          <p:cNvPr id="140" name="グループ化 139"/>
          <p:cNvGrpSpPr/>
          <p:nvPr/>
        </p:nvGrpSpPr>
        <p:grpSpPr>
          <a:xfrm>
            <a:off x="1600567" y="1366689"/>
            <a:ext cx="427572" cy="459781"/>
            <a:chOff x="296440" y="4160184"/>
            <a:chExt cx="459112" cy="493697"/>
          </a:xfrm>
          <a:scene3d>
            <a:camera prst="orthographicFront"/>
            <a:lightRig rig="threePt" dir="t"/>
          </a:scene3d>
        </p:grpSpPr>
        <p:sp>
          <p:nvSpPr>
            <p:cNvPr id="141" name="円/楕円 140"/>
            <p:cNvSpPr/>
            <p:nvPr/>
          </p:nvSpPr>
          <p:spPr>
            <a:xfrm>
              <a:off x="296440" y="4200778"/>
              <a:ext cx="459112" cy="453103"/>
            </a:xfrm>
            <a:prstGeom prst="ellipse">
              <a:avLst/>
            </a:prstGeom>
            <a:solidFill>
              <a:srgbClr val="FF99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円/楕円 141"/>
            <p:cNvSpPr/>
            <p:nvPr/>
          </p:nvSpPr>
          <p:spPr>
            <a:xfrm>
              <a:off x="296440" y="4160184"/>
              <a:ext cx="459112" cy="453103"/>
            </a:xfrm>
            <a:prstGeom prst="ellipse">
              <a:avLst/>
            </a:prstGeom>
            <a:solidFill>
              <a:srgbClr val="FFC0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テキスト ボックス 4"/>
          <p:cNvSpPr txBox="1"/>
          <p:nvPr/>
        </p:nvSpPr>
        <p:spPr>
          <a:xfrm>
            <a:off x="504967" y="5145207"/>
            <a:ext cx="3848669" cy="1600438"/>
          </a:xfrm>
          <a:prstGeom prst="rect">
            <a:avLst/>
          </a:prstGeom>
          <a:noFill/>
        </p:spPr>
        <p:txBody>
          <a:bodyPr wrap="square" rtlCol="0">
            <a:spAutoFit/>
          </a:bodyPr>
          <a:lstStyle/>
          <a:p>
            <a:r>
              <a:rPr kumimoji="1" lang="en-US" altLang="ja-JP" sz="1400" dirty="0" smtClean="0">
                <a:latin typeface="+mn-ea"/>
              </a:rPr>
              <a:t>(A)</a:t>
            </a:r>
            <a:r>
              <a:rPr lang="ja-JP" altLang="en-US" sz="1400" dirty="0">
                <a:latin typeface="+mn-ea"/>
              </a:rPr>
              <a:t>の</a:t>
            </a:r>
            <a:r>
              <a:rPr kumimoji="1" lang="ja-JP" altLang="en-US" sz="1400" dirty="0" smtClean="0">
                <a:latin typeface="+mn-ea"/>
              </a:rPr>
              <a:t>タイルをドロップタイルにした場合に、ロボットが①の交差点で左折して、</a:t>
            </a:r>
            <a:r>
              <a:rPr kumimoji="1" lang="en-US" altLang="ja-JP" sz="1400" dirty="0" smtClean="0">
                <a:latin typeface="+mn-ea"/>
              </a:rPr>
              <a:t>(A)</a:t>
            </a:r>
            <a:r>
              <a:rPr kumimoji="1" lang="ja-JP" altLang="en-US" sz="1400" dirty="0" smtClean="0">
                <a:latin typeface="+mn-ea"/>
              </a:rPr>
              <a:t>のタイルに到達すればドロップタイルの得点になる。</a:t>
            </a:r>
            <a:endParaRPr kumimoji="1" lang="en-US" altLang="ja-JP" sz="1400" dirty="0" smtClean="0">
              <a:latin typeface="+mn-ea"/>
            </a:endParaRPr>
          </a:p>
          <a:p>
            <a:endParaRPr lang="en-US" altLang="ja-JP" sz="1400" dirty="0" smtClean="0">
              <a:latin typeface="+mn-ea"/>
            </a:endParaRPr>
          </a:p>
          <a:p>
            <a:r>
              <a:rPr lang="ja-JP" altLang="en-US" sz="1400" dirty="0" smtClean="0">
                <a:latin typeface="+mn-ea"/>
              </a:rPr>
              <a:t>しかし、①の交差点で直進して</a:t>
            </a:r>
            <a:r>
              <a:rPr lang="en-US" altLang="ja-JP" sz="1400" dirty="0" smtClean="0">
                <a:latin typeface="+mn-ea"/>
              </a:rPr>
              <a:t>(B)</a:t>
            </a:r>
            <a:r>
              <a:rPr lang="ja-JP" altLang="en-US" sz="1400" dirty="0" smtClean="0">
                <a:latin typeface="+mn-ea"/>
              </a:rPr>
              <a:t>のタイルを通過してしまうと、（Ａ）のタイルのドロップタイル得点が得られない。</a:t>
            </a:r>
            <a:endParaRPr kumimoji="1" lang="ja-JP" altLang="en-US" sz="1400" dirty="0">
              <a:latin typeface="+mn-ea"/>
            </a:endParaRPr>
          </a:p>
        </p:txBody>
      </p:sp>
      <p:sp>
        <p:nvSpPr>
          <p:cNvPr id="180" name="テキスト ボックス 179"/>
          <p:cNvSpPr txBox="1"/>
          <p:nvPr/>
        </p:nvSpPr>
        <p:spPr>
          <a:xfrm>
            <a:off x="5022384" y="5145207"/>
            <a:ext cx="3848669" cy="1384995"/>
          </a:xfrm>
          <a:prstGeom prst="rect">
            <a:avLst/>
          </a:prstGeom>
          <a:noFill/>
        </p:spPr>
        <p:txBody>
          <a:bodyPr wrap="square" rtlCol="0">
            <a:spAutoFit/>
          </a:bodyPr>
          <a:lstStyle/>
          <a:p>
            <a:r>
              <a:rPr kumimoji="1" lang="ja-JP" altLang="en-US" sz="1400" dirty="0" smtClean="0">
                <a:latin typeface="+mn-ea"/>
              </a:rPr>
              <a:t>上の例では</a:t>
            </a:r>
            <a:r>
              <a:rPr kumimoji="1" lang="en-US" altLang="ja-JP" sz="1400" dirty="0" smtClean="0">
                <a:latin typeface="+mn-ea"/>
              </a:rPr>
              <a:t>(A)</a:t>
            </a:r>
            <a:r>
              <a:rPr kumimoji="1" lang="ja-JP" altLang="en-US" sz="1400" dirty="0" smtClean="0">
                <a:latin typeface="+mn-ea"/>
              </a:rPr>
              <a:t>と</a:t>
            </a:r>
            <a:r>
              <a:rPr kumimoji="1" lang="en-US" altLang="ja-JP" sz="1400" dirty="0" smtClean="0">
                <a:latin typeface="+mn-ea"/>
              </a:rPr>
              <a:t>(B)</a:t>
            </a:r>
            <a:r>
              <a:rPr lang="ja-JP" altLang="en-US" sz="1400" dirty="0" smtClean="0">
                <a:latin typeface="+mn-ea"/>
              </a:rPr>
              <a:t>の</a:t>
            </a:r>
            <a:r>
              <a:rPr kumimoji="1" lang="ja-JP" altLang="en-US" sz="1400" dirty="0" smtClean="0">
                <a:latin typeface="+mn-ea"/>
              </a:rPr>
              <a:t>タイルをドロップタイルにしていて、到達したドロップタイルの得点は得られる。</a:t>
            </a:r>
            <a:endParaRPr kumimoji="1" lang="en-US" altLang="ja-JP" sz="1400" dirty="0" smtClean="0">
              <a:latin typeface="+mn-ea"/>
            </a:endParaRPr>
          </a:p>
          <a:p>
            <a:endParaRPr kumimoji="1" lang="en-US" altLang="ja-JP" sz="1400" dirty="0" smtClean="0">
              <a:latin typeface="+mn-ea"/>
            </a:endParaRPr>
          </a:p>
          <a:p>
            <a:r>
              <a:rPr kumimoji="1" lang="ja-JP" altLang="en-US" sz="1400" dirty="0" smtClean="0">
                <a:latin typeface="+mn-ea"/>
              </a:rPr>
              <a:t>しかし、</a:t>
            </a:r>
            <a:r>
              <a:rPr kumimoji="1" lang="en-US" altLang="ja-JP" sz="1400" dirty="0" smtClean="0">
                <a:latin typeface="+mn-ea"/>
              </a:rPr>
              <a:t>(A)</a:t>
            </a:r>
            <a:r>
              <a:rPr kumimoji="1" lang="ja-JP" altLang="en-US" sz="1400" dirty="0" smtClean="0">
                <a:latin typeface="+mn-ea"/>
              </a:rPr>
              <a:t>か（</a:t>
            </a:r>
            <a:r>
              <a:rPr kumimoji="1" lang="en-US" altLang="ja-JP" sz="1400" dirty="0" smtClean="0">
                <a:latin typeface="+mn-ea"/>
              </a:rPr>
              <a:t>B)</a:t>
            </a:r>
            <a:r>
              <a:rPr kumimoji="1" lang="ja-JP" altLang="en-US" sz="1400" dirty="0" smtClean="0">
                <a:latin typeface="+mn-ea"/>
              </a:rPr>
              <a:t>か片方のドロップタイルに到達した場合に、もう片方のドロップタイルの得点は得られなくなる。</a:t>
            </a:r>
            <a:endParaRPr kumimoji="1" lang="en-US" altLang="ja-JP" sz="1400" dirty="0" smtClean="0">
              <a:latin typeface="+mn-ea"/>
            </a:endParaRPr>
          </a:p>
        </p:txBody>
      </p:sp>
      <p:grpSp>
        <p:nvGrpSpPr>
          <p:cNvPr id="81" name="グループ化 80"/>
          <p:cNvGrpSpPr/>
          <p:nvPr/>
        </p:nvGrpSpPr>
        <p:grpSpPr>
          <a:xfrm>
            <a:off x="5635561" y="2991053"/>
            <a:ext cx="1448605" cy="1448603"/>
            <a:chOff x="3179367" y="5078104"/>
            <a:chExt cx="1448605" cy="1448603"/>
          </a:xfrm>
        </p:grpSpPr>
        <p:sp>
          <p:nvSpPr>
            <p:cNvPr id="82" name="正方形/長方形 81"/>
            <p:cNvSpPr/>
            <p:nvPr/>
          </p:nvSpPr>
          <p:spPr>
            <a:xfrm rot="16200000">
              <a:off x="3179368" y="5078104"/>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rot="16200000">
              <a:off x="3794144" y="5691125"/>
              <a:ext cx="80963" cy="8096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直線コネクタ 86"/>
            <p:cNvCxnSpPr>
              <a:stCxn id="82" idx="0"/>
              <a:endCxn id="82" idx="2"/>
            </p:cNvCxnSpPr>
            <p:nvPr/>
          </p:nvCxnSpPr>
          <p:spPr>
            <a:xfrm rot="16200000">
              <a:off x="3903669" y="5078103"/>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rot="16200000" flipH="1">
              <a:off x="3541683" y="5440255"/>
              <a:ext cx="724301"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グループ化 88"/>
          <p:cNvGrpSpPr/>
          <p:nvPr/>
        </p:nvGrpSpPr>
        <p:grpSpPr>
          <a:xfrm>
            <a:off x="7089017" y="2988158"/>
            <a:ext cx="1448604" cy="1448603"/>
            <a:chOff x="2612551" y="2988158"/>
            <a:chExt cx="1448604" cy="1448603"/>
          </a:xfrm>
        </p:grpSpPr>
        <p:sp>
          <p:nvSpPr>
            <p:cNvPr id="90" name="正方形/長方形 89"/>
            <p:cNvSpPr/>
            <p:nvPr/>
          </p:nvSpPr>
          <p:spPr>
            <a:xfrm rot="5400000">
              <a:off x="2612551" y="2988158"/>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p:cNvCxnSpPr>
              <a:endCxn id="90" idx="2"/>
            </p:cNvCxnSpPr>
            <p:nvPr/>
          </p:nvCxnSpPr>
          <p:spPr>
            <a:xfrm flipH="1">
              <a:off x="2612551" y="3712461"/>
              <a:ext cx="72042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3344544" y="2998579"/>
              <a:ext cx="0" cy="73522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 name="グループ化 92"/>
          <p:cNvGrpSpPr/>
          <p:nvPr/>
        </p:nvGrpSpPr>
        <p:grpSpPr>
          <a:xfrm>
            <a:off x="5634593" y="1536660"/>
            <a:ext cx="1448604" cy="1448603"/>
            <a:chOff x="3519184" y="2459981"/>
            <a:chExt cx="1448604" cy="1448603"/>
          </a:xfrm>
        </p:grpSpPr>
        <p:sp>
          <p:nvSpPr>
            <p:cNvPr id="94" name="正方形/長方形 93"/>
            <p:cNvSpPr/>
            <p:nvPr/>
          </p:nvSpPr>
          <p:spPr>
            <a:xfrm rot="5400000">
              <a:off x="3519184" y="2459981"/>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5" name="直線コネクタ 94"/>
            <p:cNvCxnSpPr>
              <a:stCxn id="94" idx="0"/>
            </p:cNvCxnSpPr>
            <p:nvPr/>
          </p:nvCxnSpPr>
          <p:spPr>
            <a:xfrm flipH="1">
              <a:off x="4243486" y="3184284"/>
              <a:ext cx="72430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flipV="1">
              <a:off x="4241546" y="3157653"/>
              <a:ext cx="0" cy="73769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グループ化 96"/>
          <p:cNvGrpSpPr/>
          <p:nvPr/>
        </p:nvGrpSpPr>
        <p:grpSpPr>
          <a:xfrm rot="21310508">
            <a:off x="5304159" y="3386894"/>
            <a:ext cx="588963" cy="717550"/>
            <a:chOff x="749457" y="1486048"/>
            <a:chExt cx="588963" cy="717550"/>
          </a:xfrm>
        </p:grpSpPr>
        <p:sp>
          <p:nvSpPr>
            <p:cNvPr id="98"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99"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0"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1"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3"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4"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05" name="テキスト ボックス 104"/>
          <p:cNvSpPr txBox="1"/>
          <p:nvPr/>
        </p:nvSpPr>
        <p:spPr>
          <a:xfrm>
            <a:off x="6149206" y="3745670"/>
            <a:ext cx="415498" cy="369332"/>
          </a:xfrm>
          <a:prstGeom prst="rect">
            <a:avLst/>
          </a:prstGeom>
          <a:noFill/>
        </p:spPr>
        <p:txBody>
          <a:bodyPr wrap="none" rtlCol="0">
            <a:spAutoFit/>
          </a:bodyPr>
          <a:lstStyle/>
          <a:p>
            <a:pPr algn="ctr"/>
            <a:r>
              <a:rPr kumimoji="1" lang="ja-JP" altLang="en-US" dirty="0" smtClean="0"/>
              <a:t>①</a:t>
            </a:r>
            <a:endParaRPr kumimoji="1" lang="ja-JP" altLang="en-US" dirty="0"/>
          </a:p>
        </p:txBody>
      </p:sp>
      <p:grpSp>
        <p:nvGrpSpPr>
          <p:cNvPr id="109" name="グループ化 108"/>
          <p:cNvGrpSpPr/>
          <p:nvPr/>
        </p:nvGrpSpPr>
        <p:grpSpPr>
          <a:xfrm>
            <a:off x="7089017" y="1539555"/>
            <a:ext cx="1448604" cy="1448603"/>
            <a:chOff x="2612551" y="1539555"/>
            <a:chExt cx="1448604" cy="1448603"/>
          </a:xfrm>
        </p:grpSpPr>
        <p:sp>
          <p:nvSpPr>
            <p:cNvPr id="110" name="正方形/長方形 109"/>
            <p:cNvSpPr/>
            <p:nvPr/>
          </p:nvSpPr>
          <p:spPr>
            <a:xfrm rot="5400000">
              <a:off x="2612551" y="1539555"/>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rot="5400000">
              <a:off x="3365415" y="2294175"/>
              <a:ext cx="80963" cy="8096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2" name="直線コネクタ 111"/>
            <p:cNvCxnSpPr>
              <a:stCxn id="110" idx="0"/>
              <a:endCxn id="110" idx="2"/>
            </p:cNvCxnSpPr>
            <p:nvPr/>
          </p:nvCxnSpPr>
          <p:spPr>
            <a:xfrm rot="5400000">
              <a:off x="3336853" y="1539556"/>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rot="5400000" flipH="1">
              <a:off x="2982393" y="2624561"/>
              <a:ext cx="724301"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テキスト ボックス 113"/>
            <p:cNvSpPr txBox="1"/>
            <p:nvPr/>
          </p:nvSpPr>
          <p:spPr>
            <a:xfrm>
              <a:off x="3119405" y="1879342"/>
              <a:ext cx="415498" cy="369332"/>
            </a:xfrm>
            <a:prstGeom prst="rect">
              <a:avLst/>
            </a:prstGeom>
            <a:noFill/>
          </p:spPr>
          <p:txBody>
            <a:bodyPr wrap="none" rtlCol="0">
              <a:spAutoFit/>
            </a:bodyPr>
            <a:lstStyle/>
            <a:p>
              <a:pPr algn="ctr"/>
              <a:r>
                <a:rPr kumimoji="1" lang="ja-JP" altLang="en-US" dirty="0" smtClean="0"/>
                <a:t>②</a:t>
              </a:r>
              <a:endParaRPr kumimoji="1" lang="ja-JP" altLang="en-US" dirty="0"/>
            </a:p>
          </p:txBody>
        </p:sp>
      </p:grpSp>
      <p:cxnSp>
        <p:nvCxnSpPr>
          <p:cNvPr id="115" name="直線矢印コネクタ 114"/>
          <p:cNvCxnSpPr/>
          <p:nvPr/>
        </p:nvCxnSpPr>
        <p:spPr>
          <a:xfrm rot="5400000" flipV="1">
            <a:off x="5874000" y="3941107"/>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p:nvPr/>
        </p:nvCxnSpPr>
        <p:spPr>
          <a:xfrm rot="5400000" flipV="1">
            <a:off x="8549102" y="1871260"/>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7" name="テキスト ボックス 116"/>
          <p:cNvSpPr txBox="1"/>
          <p:nvPr/>
        </p:nvSpPr>
        <p:spPr>
          <a:xfrm>
            <a:off x="5635561" y="1583426"/>
            <a:ext cx="458780" cy="369332"/>
          </a:xfrm>
          <a:prstGeom prst="rect">
            <a:avLst/>
          </a:prstGeom>
          <a:noFill/>
        </p:spPr>
        <p:txBody>
          <a:bodyPr wrap="none" rtlCol="0">
            <a:spAutoFit/>
          </a:bodyPr>
          <a:lstStyle/>
          <a:p>
            <a:r>
              <a:rPr kumimoji="1" lang="en-US" altLang="ja-JP" dirty="0" smtClean="0"/>
              <a:t>(A)</a:t>
            </a:r>
            <a:endParaRPr kumimoji="1" lang="ja-JP" altLang="en-US" dirty="0"/>
          </a:p>
        </p:txBody>
      </p:sp>
      <p:sp>
        <p:nvSpPr>
          <p:cNvPr id="118" name="テキスト ボックス 117"/>
          <p:cNvSpPr txBox="1"/>
          <p:nvPr/>
        </p:nvSpPr>
        <p:spPr>
          <a:xfrm>
            <a:off x="8046378" y="4024517"/>
            <a:ext cx="450764" cy="369332"/>
          </a:xfrm>
          <a:prstGeom prst="rect">
            <a:avLst/>
          </a:prstGeom>
          <a:noFill/>
        </p:spPr>
        <p:txBody>
          <a:bodyPr wrap="none" rtlCol="0">
            <a:spAutoFit/>
          </a:bodyPr>
          <a:lstStyle/>
          <a:p>
            <a:r>
              <a:rPr kumimoji="1" lang="en-US" altLang="ja-JP" dirty="0" smtClean="0"/>
              <a:t>(B)</a:t>
            </a:r>
            <a:endParaRPr kumimoji="1" lang="ja-JP" altLang="en-US" dirty="0"/>
          </a:p>
        </p:txBody>
      </p:sp>
      <p:grpSp>
        <p:nvGrpSpPr>
          <p:cNvPr id="119" name="グループ化 118"/>
          <p:cNvGrpSpPr/>
          <p:nvPr/>
        </p:nvGrpSpPr>
        <p:grpSpPr>
          <a:xfrm>
            <a:off x="6077033" y="1366689"/>
            <a:ext cx="427572" cy="459781"/>
            <a:chOff x="296440" y="4160184"/>
            <a:chExt cx="459112" cy="493697"/>
          </a:xfrm>
          <a:scene3d>
            <a:camera prst="orthographicFront"/>
            <a:lightRig rig="threePt" dir="t"/>
          </a:scene3d>
        </p:grpSpPr>
        <p:sp>
          <p:nvSpPr>
            <p:cNvPr id="120" name="円/楕円 119"/>
            <p:cNvSpPr/>
            <p:nvPr/>
          </p:nvSpPr>
          <p:spPr>
            <a:xfrm>
              <a:off x="296440" y="4200778"/>
              <a:ext cx="459112" cy="453103"/>
            </a:xfrm>
            <a:prstGeom prst="ellipse">
              <a:avLst/>
            </a:prstGeom>
            <a:solidFill>
              <a:srgbClr val="FF99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円/楕円 130"/>
            <p:cNvSpPr/>
            <p:nvPr/>
          </p:nvSpPr>
          <p:spPr>
            <a:xfrm>
              <a:off x="296440" y="4160184"/>
              <a:ext cx="459112" cy="453103"/>
            </a:xfrm>
            <a:prstGeom prst="ellipse">
              <a:avLst/>
            </a:prstGeom>
            <a:solidFill>
              <a:srgbClr val="FFC0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7" name="グループ化 176"/>
          <p:cNvGrpSpPr/>
          <p:nvPr/>
        </p:nvGrpSpPr>
        <p:grpSpPr>
          <a:xfrm>
            <a:off x="8372312" y="3467601"/>
            <a:ext cx="427572" cy="459781"/>
            <a:chOff x="296440" y="4160184"/>
            <a:chExt cx="459112" cy="493697"/>
          </a:xfrm>
          <a:scene3d>
            <a:camera prst="orthographicFront"/>
            <a:lightRig rig="threePt" dir="t"/>
          </a:scene3d>
        </p:grpSpPr>
        <p:sp>
          <p:nvSpPr>
            <p:cNvPr id="178" name="円/楕円 177"/>
            <p:cNvSpPr/>
            <p:nvPr/>
          </p:nvSpPr>
          <p:spPr>
            <a:xfrm>
              <a:off x="296440" y="4200778"/>
              <a:ext cx="459112" cy="453103"/>
            </a:xfrm>
            <a:prstGeom prst="ellipse">
              <a:avLst/>
            </a:prstGeom>
            <a:solidFill>
              <a:srgbClr val="FF99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296440" y="4160184"/>
              <a:ext cx="459112" cy="453103"/>
            </a:xfrm>
            <a:prstGeom prst="ellipse">
              <a:avLst/>
            </a:prstGeom>
            <a:solidFill>
              <a:srgbClr val="FFC0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0834296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14" name="Text Box 178"/>
          <p:cNvSpPr txBox="1">
            <a:spLocks noChangeArrowheads="1"/>
          </p:cNvSpPr>
          <p:nvPr/>
        </p:nvSpPr>
        <p:spPr bwMode="auto">
          <a:xfrm>
            <a:off x="23813" y="44450"/>
            <a:ext cx="8396850"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latin typeface="Arial Black" pitchFamily="34" charset="0"/>
              </a:rPr>
              <a:t>S</a:t>
            </a:r>
            <a:r>
              <a:rPr lang="en-US" altLang="ja-JP" sz="1600" dirty="0" smtClean="0">
                <a:latin typeface="Arial Black" pitchFamily="34" charset="0"/>
              </a:rPr>
              <a:t>uccessfully </a:t>
            </a:r>
            <a:r>
              <a:rPr lang="en-US" altLang="ja-JP" sz="1600" dirty="0">
                <a:latin typeface="Arial Black" pitchFamily="34" charset="0"/>
              </a:rPr>
              <a:t>negotiating each gap </a:t>
            </a:r>
            <a:r>
              <a:rPr lang="ja-JP" altLang="en-US" sz="1600" b="0" dirty="0" smtClean="0">
                <a:latin typeface="Arial Black" pitchFamily="34" charset="0"/>
              </a:rPr>
              <a:t>　ギャップの得点</a:t>
            </a:r>
            <a:endParaRPr lang="en-US" altLang="ja-JP" sz="1600" b="0" dirty="0" smtClean="0">
              <a:latin typeface="Arial Black" pitchFamily="34" charset="0"/>
            </a:endParaRPr>
          </a:p>
          <a:p>
            <a:endParaRPr lang="en-US" altLang="ja-JP" sz="1400" dirty="0" smtClean="0">
              <a:latin typeface="+mn-ea"/>
            </a:endParaRPr>
          </a:p>
          <a:p>
            <a:r>
              <a:rPr lang="ja-JP" altLang="en-US" sz="1400" dirty="0" smtClean="0">
                <a:latin typeface="+mn-ea"/>
              </a:rPr>
              <a:t>ロボットが、黒線に設置されたギャップ（切れ目）に惑わさずに、その</a:t>
            </a:r>
            <a:r>
              <a:rPr lang="ja-JP" altLang="en-US" sz="1400" dirty="0">
                <a:latin typeface="+mn-ea"/>
              </a:rPr>
              <a:t>先</a:t>
            </a:r>
            <a:r>
              <a:rPr lang="ja-JP" altLang="en-US" sz="1400" dirty="0" smtClean="0">
                <a:latin typeface="+mn-ea"/>
              </a:rPr>
              <a:t>の黒線に進めれば得点になる。（１０点）</a:t>
            </a:r>
            <a:endParaRPr lang="en-US" altLang="ja-JP" sz="1400" dirty="0" smtClean="0">
              <a:latin typeface="+mn-ea"/>
            </a:endParaRPr>
          </a:p>
          <a:p>
            <a:r>
              <a:rPr lang="ja-JP" altLang="en-US" sz="1400" dirty="0" smtClean="0">
                <a:latin typeface="+mn-ea"/>
              </a:rPr>
              <a:t>ギャップは必ず直線の上に設定され、ギャップの手前には、少なくとも</a:t>
            </a:r>
            <a:r>
              <a:rPr lang="en-US" altLang="ja-JP" sz="1400" dirty="0" smtClean="0">
                <a:latin typeface="+mn-ea"/>
              </a:rPr>
              <a:t>5cm</a:t>
            </a:r>
            <a:r>
              <a:rPr lang="ja-JP" altLang="en-US" sz="1400" dirty="0" smtClean="0">
                <a:latin typeface="+mn-ea"/>
              </a:rPr>
              <a:t>の直線がある。</a:t>
            </a:r>
            <a:endParaRPr lang="en-US" altLang="ja-JP" sz="1400" dirty="0" smtClean="0">
              <a:latin typeface="+mn-ea"/>
            </a:endParaRPr>
          </a:p>
          <a:p>
            <a:r>
              <a:rPr lang="ja-JP" altLang="en-US" sz="1400" dirty="0" smtClean="0">
                <a:latin typeface="+mn-ea"/>
              </a:rPr>
              <a:t>次のタイルの黒線までに復帰できればギャップの得点となる。</a:t>
            </a:r>
            <a:endParaRPr lang="en-US" altLang="ja-JP" sz="1400" dirty="0" smtClean="0">
              <a:latin typeface="+mn-ea"/>
            </a:endParaRPr>
          </a:p>
          <a:p>
            <a:r>
              <a:rPr lang="ja-JP" altLang="en-US" sz="1400" dirty="0">
                <a:latin typeface="+mn-ea"/>
              </a:rPr>
              <a:t>同じギャップを何回クリアしても得点になるのは最初の１回だけ</a:t>
            </a:r>
            <a:r>
              <a:rPr lang="ja-JP" altLang="en-US" sz="1400" dirty="0" smtClean="0">
                <a:latin typeface="+mn-ea"/>
              </a:rPr>
              <a:t>。</a:t>
            </a:r>
            <a:endParaRPr lang="en-US" altLang="ja-JP" sz="1400" dirty="0">
              <a:latin typeface="+mn-ea"/>
            </a:endParaRPr>
          </a:p>
        </p:txBody>
      </p:sp>
      <p:sp>
        <p:nvSpPr>
          <p:cNvPr id="41" name="正方形/長方形 40"/>
          <p:cNvSpPr/>
          <p:nvPr/>
        </p:nvSpPr>
        <p:spPr>
          <a:xfrm>
            <a:off x="598561" y="4132801"/>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p:nvPr/>
        </p:nvCxnSpPr>
        <p:spPr>
          <a:xfrm>
            <a:off x="1465352" y="4132801"/>
            <a:ext cx="0" cy="60050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465352" y="5362780"/>
            <a:ext cx="0" cy="133827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8" name="グループ化 47"/>
          <p:cNvGrpSpPr/>
          <p:nvPr/>
        </p:nvGrpSpPr>
        <p:grpSpPr>
          <a:xfrm rot="16200000">
            <a:off x="1193427" y="5931783"/>
            <a:ext cx="588963" cy="717550"/>
            <a:chOff x="749457" y="1486048"/>
            <a:chExt cx="588963" cy="717550"/>
          </a:xfrm>
        </p:grpSpPr>
        <p:sp>
          <p:nvSpPr>
            <p:cNvPr id="49"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0"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2"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3"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4"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6" name="正方形/長方形 55"/>
          <p:cNvSpPr/>
          <p:nvPr/>
        </p:nvSpPr>
        <p:spPr>
          <a:xfrm>
            <a:off x="598561" y="2358592"/>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2" name="直線コネクタ 71"/>
          <p:cNvCxnSpPr/>
          <p:nvPr/>
        </p:nvCxnSpPr>
        <p:spPr>
          <a:xfrm>
            <a:off x="1465352" y="1746913"/>
            <a:ext cx="0" cy="23858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左中かっこ 7"/>
          <p:cNvSpPr/>
          <p:nvPr/>
        </p:nvSpPr>
        <p:spPr>
          <a:xfrm flipH="1">
            <a:off x="1511078" y="2395413"/>
            <a:ext cx="289878" cy="2337891"/>
          </a:xfrm>
          <a:prstGeom prst="leftBrace">
            <a:avLst>
              <a:gd name="adj1" fmla="val 46718"/>
              <a:gd name="adj2" fmla="val 53215"/>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1858691" y="3279424"/>
            <a:ext cx="1647143" cy="738664"/>
          </a:xfrm>
          <a:prstGeom prst="rect">
            <a:avLst/>
          </a:prstGeom>
          <a:solidFill>
            <a:schemeClr val="bg1"/>
          </a:solidFill>
        </p:spPr>
        <p:txBody>
          <a:bodyPr wrap="square" rtlCol="0">
            <a:spAutoFit/>
          </a:bodyPr>
          <a:lstStyle/>
          <a:p>
            <a:r>
              <a:rPr kumimoji="1" lang="ja-JP" altLang="en-US" sz="1400" dirty="0" smtClean="0"/>
              <a:t>この範囲でロボットが黒線に復帰できれば得点になる</a:t>
            </a:r>
            <a:endParaRPr kumimoji="1" lang="ja-JP" altLang="en-US" sz="1400" dirty="0"/>
          </a:p>
        </p:txBody>
      </p:sp>
      <p:sp>
        <p:nvSpPr>
          <p:cNvPr id="78" name="テキスト ボックス 77"/>
          <p:cNvSpPr txBox="1"/>
          <p:nvPr/>
        </p:nvSpPr>
        <p:spPr>
          <a:xfrm>
            <a:off x="1846684" y="5100892"/>
            <a:ext cx="1521654" cy="738664"/>
          </a:xfrm>
          <a:prstGeom prst="rect">
            <a:avLst/>
          </a:prstGeom>
          <a:solidFill>
            <a:schemeClr val="bg1"/>
          </a:solidFill>
        </p:spPr>
        <p:txBody>
          <a:bodyPr wrap="square" rtlCol="0">
            <a:spAutoFit/>
          </a:bodyPr>
          <a:lstStyle/>
          <a:p>
            <a:r>
              <a:rPr kumimoji="1" lang="ja-JP" altLang="en-US" sz="1400" dirty="0" smtClean="0"/>
              <a:t>ギャップの手前には少なくとも </a:t>
            </a:r>
            <a:r>
              <a:rPr kumimoji="1" lang="en-US" altLang="ja-JP" sz="1400" dirty="0" smtClean="0"/>
              <a:t>5cm</a:t>
            </a:r>
            <a:r>
              <a:rPr kumimoji="1" lang="ja-JP" altLang="en-US" sz="1400" dirty="0" smtClean="0"/>
              <a:t>の直線がある</a:t>
            </a:r>
            <a:endParaRPr kumimoji="1" lang="ja-JP" altLang="en-US" sz="1400" dirty="0"/>
          </a:p>
        </p:txBody>
      </p:sp>
      <p:cxnSp>
        <p:nvCxnSpPr>
          <p:cNvPr id="14" name="直線コネクタ 13"/>
          <p:cNvCxnSpPr/>
          <p:nvPr/>
        </p:nvCxnSpPr>
        <p:spPr>
          <a:xfrm>
            <a:off x="2375675"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599526"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2375675" y="586141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99526" y="586141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8" idx="1"/>
          </p:cNvCxnSpPr>
          <p:nvPr/>
        </p:nvCxnSpPr>
        <p:spPr>
          <a:xfrm flipH="1">
            <a:off x="1511080" y="5470224"/>
            <a:ext cx="335604" cy="261836"/>
          </a:xfrm>
          <a:prstGeom prst="straightConnector1">
            <a:avLst/>
          </a:prstGeom>
          <a:ln>
            <a:solidFill>
              <a:srgbClr val="0070C0"/>
            </a:solidFill>
            <a:tailEnd type="arrow" w="lg" len="lg"/>
          </a:ln>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3887670" y="4132801"/>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9" name="直線コネクタ 88"/>
          <p:cNvCxnSpPr/>
          <p:nvPr/>
        </p:nvCxnSpPr>
        <p:spPr>
          <a:xfrm>
            <a:off x="4754461" y="2988860"/>
            <a:ext cx="0" cy="149225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754461" y="5576599"/>
            <a:ext cx="0" cy="112445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5664784" y="586141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3888635" y="586141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4754461" y="4733304"/>
            <a:ext cx="0" cy="180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4754461" y="5182780"/>
            <a:ext cx="0" cy="1800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6" name="グループ化 105"/>
          <p:cNvGrpSpPr/>
          <p:nvPr/>
        </p:nvGrpSpPr>
        <p:grpSpPr>
          <a:xfrm rot="16200000">
            <a:off x="4482537" y="3652787"/>
            <a:ext cx="588963" cy="717550"/>
            <a:chOff x="749457" y="1486048"/>
            <a:chExt cx="588963" cy="717550"/>
          </a:xfrm>
        </p:grpSpPr>
        <p:sp>
          <p:nvSpPr>
            <p:cNvPr id="107"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2"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6"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7"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8"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2"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24" name="テキスト ボックス 123"/>
          <p:cNvSpPr txBox="1"/>
          <p:nvPr/>
        </p:nvSpPr>
        <p:spPr>
          <a:xfrm>
            <a:off x="5133557" y="4426472"/>
            <a:ext cx="1521654" cy="738664"/>
          </a:xfrm>
          <a:prstGeom prst="rect">
            <a:avLst/>
          </a:prstGeom>
          <a:solidFill>
            <a:schemeClr val="bg1"/>
          </a:solidFill>
        </p:spPr>
        <p:txBody>
          <a:bodyPr wrap="square" rtlCol="0">
            <a:spAutoFit/>
          </a:bodyPr>
          <a:lstStyle/>
          <a:p>
            <a:r>
              <a:rPr kumimoji="1" lang="ja-JP" altLang="en-US" sz="1400" dirty="0" smtClean="0"/>
              <a:t>ギャップが３つあるので、すべて越えれば </a:t>
            </a:r>
            <a:r>
              <a:rPr lang="en-US" altLang="ja-JP" sz="1400" dirty="0" smtClean="0"/>
              <a:t>30</a:t>
            </a:r>
            <a:r>
              <a:rPr lang="ja-JP" altLang="en-US" sz="1400" dirty="0" smtClean="0"/>
              <a:t>点</a:t>
            </a:r>
            <a:endParaRPr kumimoji="1" lang="ja-JP" altLang="en-US" sz="1400" dirty="0"/>
          </a:p>
        </p:txBody>
      </p:sp>
      <p:cxnSp>
        <p:nvCxnSpPr>
          <p:cNvPr id="125" name="直線矢印コネクタ 124"/>
          <p:cNvCxnSpPr>
            <a:stCxn id="124" idx="1"/>
          </p:cNvCxnSpPr>
          <p:nvPr/>
        </p:nvCxnSpPr>
        <p:spPr>
          <a:xfrm flipH="1">
            <a:off x="4797953" y="4795804"/>
            <a:ext cx="335604" cy="261836"/>
          </a:xfrm>
          <a:prstGeom prst="straightConnector1">
            <a:avLst/>
          </a:prstGeom>
          <a:ln>
            <a:solidFill>
              <a:srgbClr val="0070C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5664784" y="2988860"/>
            <a:ext cx="0" cy="1194524"/>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3888635" y="2988860"/>
            <a:ext cx="0" cy="1194524"/>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50509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正方形/長方形 192"/>
          <p:cNvSpPr/>
          <p:nvPr/>
        </p:nvSpPr>
        <p:spPr>
          <a:xfrm>
            <a:off x="6391269" y="2348290"/>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514" name="Text Box 178"/>
          <p:cNvSpPr txBox="1">
            <a:spLocks noChangeArrowheads="1"/>
          </p:cNvSpPr>
          <p:nvPr/>
        </p:nvSpPr>
        <p:spPr bwMode="auto">
          <a:xfrm>
            <a:off x="23813" y="44450"/>
            <a:ext cx="7830990"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latin typeface="Arial Black" pitchFamily="34" charset="0"/>
              </a:rPr>
              <a:t>S</a:t>
            </a:r>
            <a:r>
              <a:rPr lang="en-US" altLang="ja-JP" sz="1600" dirty="0" smtClean="0">
                <a:latin typeface="Arial Black" pitchFamily="34" charset="0"/>
              </a:rPr>
              <a:t>uccessfully </a:t>
            </a:r>
            <a:r>
              <a:rPr lang="en-US" altLang="ja-JP" sz="1600" dirty="0">
                <a:latin typeface="Arial Black" pitchFamily="34" charset="0"/>
              </a:rPr>
              <a:t>avoiding each obstacle </a:t>
            </a:r>
            <a:r>
              <a:rPr lang="ja-JP" altLang="en-US" sz="1600" b="0" dirty="0" smtClean="0">
                <a:latin typeface="Arial Black" pitchFamily="34" charset="0"/>
              </a:rPr>
              <a:t>障害物の得点</a:t>
            </a:r>
            <a:endParaRPr lang="en-US" altLang="ja-JP" sz="1600" b="0" dirty="0" smtClean="0">
              <a:latin typeface="Arial Black" pitchFamily="34" charset="0"/>
            </a:endParaRPr>
          </a:p>
          <a:p>
            <a:endParaRPr lang="en-US" altLang="ja-JP" sz="1400" dirty="0" smtClean="0">
              <a:latin typeface="+mn-ea"/>
            </a:endParaRPr>
          </a:p>
          <a:p>
            <a:r>
              <a:rPr lang="ja-JP" altLang="en-US" sz="1400" dirty="0" smtClean="0">
                <a:latin typeface="+mn-ea"/>
              </a:rPr>
              <a:t>ロボットが、黒線の上に置かれた障害物に惑わさずに、その</a:t>
            </a:r>
            <a:r>
              <a:rPr lang="ja-JP" altLang="en-US" sz="1400" dirty="0">
                <a:latin typeface="+mn-ea"/>
              </a:rPr>
              <a:t>先</a:t>
            </a:r>
            <a:r>
              <a:rPr lang="ja-JP" altLang="en-US" sz="1400" dirty="0" smtClean="0">
                <a:latin typeface="+mn-ea"/>
              </a:rPr>
              <a:t>の黒線に進めれば得点になる。（１０点）</a:t>
            </a:r>
            <a:endParaRPr lang="en-US" altLang="ja-JP" sz="1400" dirty="0" smtClean="0">
              <a:latin typeface="+mn-ea"/>
            </a:endParaRPr>
          </a:p>
          <a:p>
            <a:r>
              <a:rPr lang="ja-JP" altLang="en-US" sz="1400" dirty="0" smtClean="0">
                <a:latin typeface="+mn-ea"/>
              </a:rPr>
              <a:t>次</a:t>
            </a:r>
            <a:r>
              <a:rPr lang="ja-JP" altLang="en-US" sz="1400" dirty="0">
                <a:latin typeface="+mn-ea"/>
              </a:rPr>
              <a:t>のタイルの黒線までに復帰できれば障害物の得点となる。</a:t>
            </a:r>
            <a:endParaRPr lang="en-US" altLang="ja-JP" sz="1400" dirty="0">
              <a:latin typeface="+mn-ea"/>
            </a:endParaRPr>
          </a:p>
          <a:p>
            <a:r>
              <a:rPr lang="ja-JP" altLang="en-US" sz="1400" dirty="0" smtClean="0">
                <a:latin typeface="+mn-ea"/>
              </a:rPr>
              <a:t>同じ障害物を何回クリアしても得点になるのは最初の１回だけ。</a:t>
            </a:r>
            <a:endParaRPr lang="en-US" altLang="ja-JP" sz="1400" dirty="0" smtClean="0">
              <a:latin typeface="+mn-ea"/>
            </a:endParaRPr>
          </a:p>
          <a:p>
            <a:r>
              <a:rPr lang="ja-JP" altLang="en-US" sz="1400" smtClean="0">
                <a:latin typeface="+mn-ea"/>
              </a:rPr>
              <a:t>もともと黒線</a:t>
            </a:r>
            <a:r>
              <a:rPr lang="ja-JP" altLang="en-US" sz="1400" dirty="0" smtClean="0">
                <a:latin typeface="+mn-ea"/>
              </a:rPr>
              <a:t>の上に置かれていない障害物は回避しても得点にならない。</a:t>
            </a:r>
            <a:endParaRPr lang="en-US" altLang="ja-JP" sz="1400" dirty="0" smtClean="0">
              <a:latin typeface="+mn-ea"/>
            </a:endParaRPr>
          </a:p>
        </p:txBody>
      </p:sp>
      <p:sp>
        <p:nvSpPr>
          <p:cNvPr id="41" name="正方形/長方形 40"/>
          <p:cNvSpPr/>
          <p:nvPr/>
        </p:nvSpPr>
        <p:spPr>
          <a:xfrm>
            <a:off x="598561" y="4132801"/>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p:nvPr/>
        </p:nvCxnSpPr>
        <p:spPr>
          <a:xfrm>
            <a:off x="1465352" y="4132801"/>
            <a:ext cx="0" cy="122997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465352" y="5362780"/>
            <a:ext cx="0" cy="133827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8" name="グループ化 47"/>
          <p:cNvGrpSpPr/>
          <p:nvPr/>
        </p:nvGrpSpPr>
        <p:grpSpPr>
          <a:xfrm rot="16200000">
            <a:off x="1193427" y="5931783"/>
            <a:ext cx="588963" cy="717550"/>
            <a:chOff x="749457" y="1486048"/>
            <a:chExt cx="588963" cy="717550"/>
          </a:xfrm>
        </p:grpSpPr>
        <p:sp>
          <p:nvSpPr>
            <p:cNvPr id="49"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0"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2"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3"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4"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6" name="正方形/長方形 55"/>
          <p:cNvSpPr/>
          <p:nvPr/>
        </p:nvSpPr>
        <p:spPr>
          <a:xfrm>
            <a:off x="598561" y="2358592"/>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2" name="直線コネクタ 71"/>
          <p:cNvCxnSpPr/>
          <p:nvPr/>
        </p:nvCxnSpPr>
        <p:spPr>
          <a:xfrm>
            <a:off x="1465352" y="1746913"/>
            <a:ext cx="0" cy="23858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左中かっこ 7"/>
          <p:cNvSpPr/>
          <p:nvPr/>
        </p:nvSpPr>
        <p:spPr>
          <a:xfrm flipH="1">
            <a:off x="1511078" y="2395413"/>
            <a:ext cx="289878" cy="2337891"/>
          </a:xfrm>
          <a:prstGeom prst="leftBrace">
            <a:avLst>
              <a:gd name="adj1" fmla="val 46718"/>
              <a:gd name="adj2" fmla="val 53215"/>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 name="直線コネクタ 13"/>
          <p:cNvCxnSpPr/>
          <p:nvPr/>
        </p:nvCxnSpPr>
        <p:spPr>
          <a:xfrm>
            <a:off x="2375675"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599526"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2375675" y="586141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99526" y="586141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60" name="テキスト ボックス 159"/>
          <p:cNvSpPr txBox="1"/>
          <p:nvPr/>
        </p:nvSpPr>
        <p:spPr>
          <a:xfrm>
            <a:off x="1858691" y="3279424"/>
            <a:ext cx="1647143" cy="738664"/>
          </a:xfrm>
          <a:prstGeom prst="rect">
            <a:avLst/>
          </a:prstGeom>
          <a:solidFill>
            <a:schemeClr val="bg1"/>
          </a:solidFill>
        </p:spPr>
        <p:txBody>
          <a:bodyPr wrap="square" rtlCol="0">
            <a:spAutoFit/>
          </a:bodyPr>
          <a:lstStyle/>
          <a:p>
            <a:r>
              <a:rPr kumimoji="1" lang="ja-JP" altLang="en-US" sz="1400" dirty="0" smtClean="0"/>
              <a:t>この範囲でロボットが黒線に復帰できれば得点になる</a:t>
            </a:r>
            <a:endParaRPr kumimoji="1" lang="ja-JP" altLang="en-US" sz="1400" dirty="0"/>
          </a:p>
        </p:txBody>
      </p:sp>
      <p:sp>
        <p:nvSpPr>
          <p:cNvPr id="161" name="直方体 160"/>
          <p:cNvSpPr/>
          <p:nvPr/>
        </p:nvSpPr>
        <p:spPr>
          <a:xfrm rot="449623">
            <a:off x="964115" y="4799584"/>
            <a:ext cx="874835"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p:nvSpPr>
        <p:spPr>
          <a:xfrm>
            <a:off x="3573771" y="4132801"/>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3" name="直線コネクタ 162"/>
          <p:cNvCxnSpPr/>
          <p:nvPr/>
        </p:nvCxnSpPr>
        <p:spPr>
          <a:xfrm>
            <a:off x="4440562" y="4132801"/>
            <a:ext cx="0" cy="122997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a:xfrm>
            <a:off x="4440562" y="5362780"/>
            <a:ext cx="0" cy="133827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2" name="正方形/長方形 171"/>
          <p:cNvSpPr/>
          <p:nvPr/>
        </p:nvSpPr>
        <p:spPr>
          <a:xfrm>
            <a:off x="3573771" y="2358592"/>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73" name="直線コネクタ 172"/>
          <p:cNvCxnSpPr/>
          <p:nvPr/>
        </p:nvCxnSpPr>
        <p:spPr>
          <a:xfrm>
            <a:off x="4440562" y="1746913"/>
            <a:ext cx="0" cy="23858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p:nvPr/>
        </p:nvCxnSpPr>
        <p:spPr>
          <a:xfrm>
            <a:off x="5350885"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p:nvPr/>
        </p:nvCxnSpPr>
        <p:spPr>
          <a:xfrm>
            <a:off x="3574736"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a:xfrm>
            <a:off x="5350885" y="586141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p:cNvCxnSpPr/>
          <p:nvPr/>
        </p:nvCxnSpPr>
        <p:spPr>
          <a:xfrm>
            <a:off x="3574736" y="586141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79" name="テキスト ボックス 178"/>
          <p:cNvSpPr txBox="1"/>
          <p:nvPr/>
        </p:nvSpPr>
        <p:spPr>
          <a:xfrm>
            <a:off x="4729159" y="3851396"/>
            <a:ext cx="1647143" cy="523220"/>
          </a:xfrm>
          <a:prstGeom prst="rect">
            <a:avLst/>
          </a:prstGeom>
          <a:solidFill>
            <a:schemeClr val="bg1"/>
          </a:solidFill>
        </p:spPr>
        <p:txBody>
          <a:bodyPr wrap="square" rtlCol="0">
            <a:spAutoFit/>
          </a:bodyPr>
          <a:lstStyle/>
          <a:p>
            <a:r>
              <a:rPr kumimoji="1" lang="ja-JP" altLang="en-US" sz="1400" dirty="0" smtClean="0"/>
              <a:t>このように回避して進むことが望ましい</a:t>
            </a:r>
            <a:endParaRPr kumimoji="1" lang="ja-JP" altLang="en-US" sz="1400" dirty="0"/>
          </a:p>
        </p:txBody>
      </p:sp>
      <p:sp>
        <p:nvSpPr>
          <p:cNvPr id="180" name="直方体 179"/>
          <p:cNvSpPr/>
          <p:nvPr/>
        </p:nvSpPr>
        <p:spPr>
          <a:xfrm rot="449623">
            <a:off x="3939325" y="4799584"/>
            <a:ext cx="874835"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円弧 226"/>
          <p:cNvSpPr/>
          <p:nvPr/>
        </p:nvSpPr>
        <p:spPr>
          <a:xfrm>
            <a:off x="4226430" y="4526797"/>
            <a:ext cx="881033" cy="881033"/>
          </a:xfrm>
          <a:prstGeom prst="arc">
            <a:avLst/>
          </a:prstGeom>
          <a:ln w="38100">
            <a:solidFill>
              <a:srgbClr val="0070C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1" name="円弧 180"/>
          <p:cNvSpPr/>
          <p:nvPr/>
        </p:nvSpPr>
        <p:spPr>
          <a:xfrm rot="5400000">
            <a:off x="4226429" y="4518253"/>
            <a:ext cx="881033" cy="881033"/>
          </a:xfrm>
          <a:prstGeom prst="arc">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29" name="直線矢印コネクタ 228"/>
          <p:cNvCxnSpPr/>
          <p:nvPr/>
        </p:nvCxnSpPr>
        <p:spPr>
          <a:xfrm flipV="1">
            <a:off x="4605365" y="5407831"/>
            <a:ext cx="0" cy="803298"/>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2" name="直線矢印コネクタ 181"/>
          <p:cNvCxnSpPr/>
          <p:nvPr/>
        </p:nvCxnSpPr>
        <p:spPr>
          <a:xfrm flipV="1">
            <a:off x="4605365" y="4016166"/>
            <a:ext cx="0" cy="502087"/>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83" name="正方形/長方形 182"/>
          <p:cNvSpPr/>
          <p:nvPr/>
        </p:nvSpPr>
        <p:spPr>
          <a:xfrm>
            <a:off x="6391269" y="4132801"/>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4" name="直線コネクタ 183"/>
          <p:cNvCxnSpPr/>
          <p:nvPr/>
        </p:nvCxnSpPr>
        <p:spPr>
          <a:xfrm>
            <a:off x="7258060" y="4132801"/>
            <a:ext cx="0" cy="122997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直線コネクタ 184"/>
          <p:cNvCxnSpPr/>
          <p:nvPr/>
        </p:nvCxnSpPr>
        <p:spPr>
          <a:xfrm>
            <a:off x="7258060" y="5362780"/>
            <a:ext cx="0" cy="133827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a:off x="7258060" y="1746913"/>
            <a:ext cx="0" cy="23858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a:xfrm>
            <a:off x="8168383"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a:off x="6392234"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8168383" y="586141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6392234" y="586141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99" name="テキスト ボックス 198"/>
          <p:cNvSpPr txBox="1"/>
          <p:nvPr/>
        </p:nvSpPr>
        <p:spPr>
          <a:xfrm>
            <a:off x="7286444" y="4854118"/>
            <a:ext cx="1816612" cy="523220"/>
          </a:xfrm>
          <a:prstGeom prst="rect">
            <a:avLst/>
          </a:prstGeom>
          <a:solidFill>
            <a:schemeClr val="bg1"/>
          </a:solidFill>
        </p:spPr>
        <p:txBody>
          <a:bodyPr wrap="square" rtlCol="0">
            <a:spAutoFit/>
          </a:bodyPr>
          <a:lstStyle/>
          <a:p>
            <a:r>
              <a:rPr kumimoji="1" lang="ja-JP" altLang="en-US" sz="1400" dirty="0" smtClean="0"/>
              <a:t>障害物を押しのけて進んでも、得点になる</a:t>
            </a:r>
            <a:endParaRPr kumimoji="1" lang="ja-JP" altLang="en-US" sz="1400" dirty="0"/>
          </a:p>
        </p:txBody>
      </p:sp>
      <p:sp>
        <p:nvSpPr>
          <p:cNvPr id="200" name="直方体 199"/>
          <p:cNvSpPr/>
          <p:nvPr/>
        </p:nvSpPr>
        <p:spPr>
          <a:xfrm rot="17385650">
            <a:off x="6119567" y="4212776"/>
            <a:ext cx="874835"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3" name="直線矢印コネクタ 202"/>
          <p:cNvCxnSpPr/>
          <p:nvPr/>
        </p:nvCxnSpPr>
        <p:spPr>
          <a:xfrm flipV="1">
            <a:off x="7422863" y="5407830"/>
            <a:ext cx="0" cy="803300"/>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4" name="直線矢印コネクタ 203"/>
          <p:cNvCxnSpPr/>
          <p:nvPr/>
        </p:nvCxnSpPr>
        <p:spPr>
          <a:xfrm flipV="1">
            <a:off x="7385320" y="3861964"/>
            <a:ext cx="0" cy="855674"/>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86" name="グループ化 185"/>
          <p:cNvGrpSpPr/>
          <p:nvPr/>
        </p:nvGrpSpPr>
        <p:grpSpPr>
          <a:xfrm rot="16200000">
            <a:off x="6963579" y="3083818"/>
            <a:ext cx="588963" cy="717550"/>
            <a:chOff x="749457" y="1486048"/>
            <a:chExt cx="588963" cy="717550"/>
          </a:xfrm>
        </p:grpSpPr>
        <p:sp>
          <p:nvSpPr>
            <p:cNvPr id="187"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88"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9"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90"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91"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92"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6" name="Freeform 62"/>
          <p:cNvSpPr>
            <a:spLocks/>
          </p:cNvSpPr>
          <p:nvPr/>
        </p:nvSpPr>
        <p:spPr bwMode="auto">
          <a:xfrm>
            <a:off x="4845745" y="2256990"/>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 name="Freeform 62"/>
          <p:cNvSpPr>
            <a:spLocks/>
          </p:cNvSpPr>
          <p:nvPr/>
        </p:nvSpPr>
        <p:spPr bwMode="auto">
          <a:xfrm>
            <a:off x="7655749" y="2256990"/>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8" name="グループ化 207"/>
          <p:cNvGrpSpPr/>
          <p:nvPr/>
        </p:nvGrpSpPr>
        <p:grpSpPr>
          <a:xfrm rot="16200000">
            <a:off x="4115256" y="3107004"/>
            <a:ext cx="588963" cy="717550"/>
            <a:chOff x="749457" y="1486048"/>
            <a:chExt cx="588963" cy="717550"/>
          </a:xfrm>
        </p:grpSpPr>
        <p:sp>
          <p:nvSpPr>
            <p:cNvPr id="209"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10"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1"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12"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13"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14"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4" name="円弧 73"/>
          <p:cNvSpPr/>
          <p:nvPr/>
        </p:nvSpPr>
        <p:spPr>
          <a:xfrm>
            <a:off x="6328400" y="4335551"/>
            <a:ext cx="881033" cy="881033"/>
          </a:xfrm>
          <a:prstGeom prst="arc">
            <a:avLst/>
          </a:prstGeom>
          <a:ln w="3810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5237832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正方形/長方形 192"/>
          <p:cNvSpPr/>
          <p:nvPr/>
        </p:nvSpPr>
        <p:spPr>
          <a:xfrm>
            <a:off x="6527749" y="2484770"/>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514" name="Text Box 178"/>
          <p:cNvSpPr txBox="1">
            <a:spLocks noChangeArrowheads="1"/>
          </p:cNvSpPr>
          <p:nvPr/>
        </p:nvSpPr>
        <p:spPr bwMode="auto">
          <a:xfrm>
            <a:off x="23813" y="44450"/>
            <a:ext cx="9119007"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a:latin typeface="Arial Black" pitchFamily="34" charset="0"/>
              </a:rPr>
              <a:t>S</a:t>
            </a:r>
            <a:r>
              <a:rPr lang="en-US" altLang="ja-JP" sz="1600" dirty="0" smtClean="0">
                <a:latin typeface="Arial Black" pitchFamily="34" charset="0"/>
              </a:rPr>
              <a:t>uccessfully </a:t>
            </a:r>
            <a:r>
              <a:rPr lang="en-US" altLang="ja-JP" sz="1600" dirty="0">
                <a:latin typeface="Arial Black" pitchFamily="34" charset="0"/>
              </a:rPr>
              <a:t>completing a tile that has speed bumps</a:t>
            </a:r>
            <a:r>
              <a:rPr lang="ja-JP" altLang="en-US" sz="1600" b="0" dirty="0" smtClean="0">
                <a:latin typeface="Arial Black" pitchFamily="34" charset="0"/>
              </a:rPr>
              <a:t>　</a:t>
            </a:r>
            <a:endParaRPr lang="en-US" altLang="ja-JP" sz="1600" b="0" dirty="0" smtClean="0">
              <a:latin typeface="Arial Black" pitchFamily="34" charset="0"/>
            </a:endParaRPr>
          </a:p>
          <a:p>
            <a:r>
              <a:rPr lang="ja-JP" altLang="en-US" sz="1600" dirty="0" smtClean="0">
                <a:latin typeface="Arial Black" pitchFamily="34" charset="0"/>
              </a:rPr>
              <a:t>スピードバンプの得点</a:t>
            </a:r>
            <a:endParaRPr lang="en-US" altLang="ja-JP" sz="1400" dirty="0" smtClean="0">
              <a:latin typeface="+mn-ea"/>
            </a:endParaRPr>
          </a:p>
          <a:p>
            <a:r>
              <a:rPr lang="ja-JP" altLang="en-US" sz="1400" dirty="0" smtClean="0">
                <a:latin typeface="+mn-ea"/>
              </a:rPr>
              <a:t>ロボットが、黒線の上に設置されたスピードバンプに惑わさずに、そのタイルを抜けて先の黒線に進めれば得点になる。</a:t>
            </a:r>
            <a:endParaRPr lang="en-US" altLang="ja-JP" sz="1400" dirty="0" smtClean="0">
              <a:latin typeface="+mn-ea"/>
            </a:endParaRPr>
          </a:p>
          <a:p>
            <a:r>
              <a:rPr lang="ja-JP" altLang="en-US" sz="1400" dirty="0" smtClean="0">
                <a:latin typeface="+mn-ea"/>
              </a:rPr>
              <a:t>次</a:t>
            </a:r>
            <a:r>
              <a:rPr lang="ja-JP" altLang="en-US" sz="1400" dirty="0">
                <a:latin typeface="+mn-ea"/>
              </a:rPr>
              <a:t>のタイルの黒線までに復帰</a:t>
            </a:r>
            <a:r>
              <a:rPr lang="ja-JP" altLang="en-US" sz="1400" dirty="0" smtClean="0">
                <a:latin typeface="+mn-ea"/>
              </a:rPr>
              <a:t>できればスピードバンプの</a:t>
            </a:r>
            <a:r>
              <a:rPr lang="ja-JP" altLang="en-US" sz="1400" dirty="0">
                <a:latin typeface="+mn-ea"/>
              </a:rPr>
              <a:t>得点となる</a:t>
            </a:r>
            <a:r>
              <a:rPr lang="ja-JP" altLang="en-US" sz="1400" dirty="0" smtClean="0">
                <a:latin typeface="+mn-ea"/>
              </a:rPr>
              <a:t>。（５点）</a:t>
            </a:r>
            <a:endParaRPr lang="en-US" altLang="ja-JP" sz="1400" dirty="0">
              <a:latin typeface="+mn-ea"/>
            </a:endParaRPr>
          </a:p>
          <a:p>
            <a:r>
              <a:rPr lang="ja-JP" altLang="en-US" sz="1400" dirty="0" smtClean="0">
                <a:latin typeface="+mn-ea"/>
              </a:rPr>
              <a:t>同じスピードバンプを何回クリアしても得点になるのは最初の１回だけ。</a:t>
            </a:r>
            <a:endParaRPr lang="en-US" altLang="ja-JP" sz="1400" dirty="0" smtClean="0">
              <a:latin typeface="+mn-ea"/>
            </a:endParaRPr>
          </a:p>
          <a:p>
            <a:r>
              <a:rPr lang="ja-JP" altLang="en-US" sz="1400" dirty="0" smtClean="0">
                <a:latin typeface="+mn-ea"/>
              </a:rPr>
              <a:t>１つのタイルに複数のスピードバンプが設置された場合、すべてのスピードバンプを乗り越えて進めれば得点になる。</a:t>
            </a:r>
            <a:endParaRPr lang="en-US" altLang="ja-JP" sz="1400" dirty="0" smtClean="0">
              <a:latin typeface="+mn-ea"/>
            </a:endParaRPr>
          </a:p>
          <a:p>
            <a:r>
              <a:rPr lang="ja-JP" altLang="en-US" sz="1400" dirty="0" smtClean="0">
                <a:latin typeface="+mn-ea"/>
              </a:rPr>
              <a:t>（何本のスピードバンプが設置されていても得点はタイル毎に５点）</a:t>
            </a:r>
            <a:endParaRPr lang="en-US" altLang="ja-JP" sz="1400" dirty="0" smtClean="0">
              <a:latin typeface="+mn-ea"/>
            </a:endParaRPr>
          </a:p>
          <a:p>
            <a:r>
              <a:rPr lang="ja-JP" altLang="en-US" sz="1400" dirty="0" smtClean="0">
                <a:latin typeface="+mn-ea"/>
              </a:rPr>
              <a:t>黒線の上に設置されていないスピードバンプを乗り越えても得点にならない。</a:t>
            </a:r>
            <a:endParaRPr lang="en-US" altLang="ja-JP" sz="1400" dirty="0" smtClean="0">
              <a:latin typeface="+mn-ea"/>
            </a:endParaRPr>
          </a:p>
        </p:txBody>
      </p:sp>
      <p:sp>
        <p:nvSpPr>
          <p:cNvPr id="41" name="正方形/長方形 40"/>
          <p:cNvSpPr/>
          <p:nvPr/>
        </p:nvSpPr>
        <p:spPr>
          <a:xfrm>
            <a:off x="598561" y="4269281"/>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p:nvPr/>
        </p:nvCxnSpPr>
        <p:spPr>
          <a:xfrm>
            <a:off x="1465352" y="4269281"/>
            <a:ext cx="0" cy="122997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465352" y="5499260"/>
            <a:ext cx="0" cy="133827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8" name="グループ化 47"/>
          <p:cNvGrpSpPr/>
          <p:nvPr/>
        </p:nvGrpSpPr>
        <p:grpSpPr>
          <a:xfrm rot="16200000">
            <a:off x="1193427" y="6068263"/>
            <a:ext cx="588963" cy="717550"/>
            <a:chOff x="749457" y="1486048"/>
            <a:chExt cx="588963" cy="717550"/>
          </a:xfrm>
        </p:grpSpPr>
        <p:sp>
          <p:nvSpPr>
            <p:cNvPr id="49"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0"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2"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3"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4"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6" name="正方形/長方形 55"/>
          <p:cNvSpPr/>
          <p:nvPr/>
        </p:nvSpPr>
        <p:spPr>
          <a:xfrm>
            <a:off x="598561" y="2495072"/>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2" name="直線コネクタ 71"/>
          <p:cNvCxnSpPr/>
          <p:nvPr/>
        </p:nvCxnSpPr>
        <p:spPr>
          <a:xfrm>
            <a:off x="1465352" y="1883393"/>
            <a:ext cx="0" cy="23858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左中かっこ 7"/>
          <p:cNvSpPr/>
          <p:nvPr/>
        </p:nvSpPr>
        <p:spPr>
          <a:xfrm flipH="1">
            <a:off x="1511078" y="2531894"/>
            <a:ext cx="262902" cy="1737388"/>
          </a:xfrm>
          <a:prstGeom prst="leftBrace">
            <a:avLst>
              <a:gd name="adj1" fmla="val 46718"/>
              <a:gd name="adj2" fmla="val 53215"/>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 name="直線コネクタ 13"/>
          <p:cNvCxnSpPr/>
          <p:nvPr/>
        </p:nvCxnSpPr>
        <p:spPr>
          <a:xfrm>
            <a:off x="2375675" y="188339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599526" y="188339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2375675" y="599789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99526" y="599789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60" name="テキスト ボックス 159"/>
          <p:cNvSpPr txBox="1"/>
          <p:nvPr/>
        </p:nvSpPr>
        <p:spPr>
          <a:xfrm>
            <a:off x="1864264" y="3105733"/>
            <a:ext cx="1647143" cy="738664"/>
          </a:xfrm>
          <a:prstGeom prst="rect">
            <a:avLst/>
          </a:prstGeom>
          <a:solidFill>
            <a:schemeClr val="bg1"/>
          </a:solidFill>
        </p:spPr>
        <p:txBody>
          <a:bodyPr wrap="square" rtlCol="0">
            <a:spAutoFit/>
          </a:bodyPr>
          <a:lstStyle/>
          <a:p>
            <a:r>
              <a:rPr kumimoji="1" lang="ja-JP" altLang="en-US" sz="1400" dirty="0" smtClean="0"/>
              <a:t>この範囲でロボットが黒線に復帰できれば得点になる</a:t>
            </a:r>
            <a:endParaRPr kumimoji="1" lang="ja-JP" altLang="en-US" sz="1400" dirty="0"/>
          </a:p>
        </p:txBody>
      </p:sp>
      <p:sp>
        <p:nvSpPr>
          <p:cNvPr id="162" name="正方形/長方形 161"/>
          <p:cNvSpPr/>
          <p:nvPr/>
        </p:nvSpPr>
        <p:spPr>
          <a:xfrm>
            <a:off x="3710251" y="4269281"/>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4" name="直線コネクタ 163"/>
          <p:cNvCxnSpPr>
            <a:stCxn id="172" idx="2"/>
          </p:cNvCxnSpPr>
          <p:nvPr/>
        </p:nvCxnSpPr>
        <p:spPr>
          <a:xfrm flipH="1">
            <a:off x="4577042" y="4272187"/>
            <a:ext cx="0" cy="256534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2" name="正方形/長方形 171"/>
          <p:cNvSpPr/>
          <p:nvPr/>
        </p:nvSpPr>
        <p:spPr>
          <a:xfrm>
            <a:off x="3710251" y="2495072"/>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73" name="直線コネクタ 172"/>
          <p:cNvCxnSpPr/>
          <p:nvPr/>
        </p:nvCxnSpPr>
        <p:spPr>
          <a:xfrm>
            <a:off x="4577042" y="1883393"/>
            <a:ext cx="0" cy="23858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p:nvPr/>
        </p:nvCxnSpPr>
        <p:spPr>
          <a:xfrm>
            <a:off x="5487365" y="188339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p:nvPr/>
        </p:nvCxnSpPr>
        <p:spPr>
          <a:xfrm>
            <a:off x="3711216" y="188339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a:xfrm>
            <a:off x="5487365" y="599789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p:cNvCxnSpPr/>
          <p:nvPr/>
        </p:nvCxnSpPr>
        <p:spPr>
          <a:xfrm>
            <a:off x="3711216" y="599789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3" name="正方形/長方形 182"/>
          <p:cNvSpPr/>
          <p:nvPr/>
        </p:nvSpPr>
        <p:spPr>
          <a:xfrm>
            <a:off x="6527749" y="4269281"/>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4" name="直線コネクタ 183"/>
          <p:cNvCxnSpPr/>
          <p:nvPr/>
        </p:nvCxnSpPr>
        <p:spPr>
          <a:xfrm>
            <a:off x="7394540" y="4269281"/>
            <a:ext cx="0" cy="122997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直線コネクタ 184"/>
          <p:cNvCxnSpPr/>
          <p:nvPr/>
        </p:nvCxnSpPr>
        <p:spPr>
          <a:xfrm>
            <a:off x="7394540" y="5499260"/>
            <a:ext cx="0" cy="133827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a:off x="7394540" y="1883393"/>
            <a:ext cx="0" cy="23858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a:xfrm>
            <a:off x="8304863" y="188339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a:off x="6528714" y="188339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8304863" y="599789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6528714" y="5997890"/>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86" name="グループ化 185"/>
          <p:cNvGrpSpPr/>
          <p:nvPr/>
        </p:nvGrpSpPr>
        <p:grpSpPr>
          <a:xfrm rot="16200000">
            <a:off x="7100060" y="3520835"/>
            <a:ext cx="588963" cy="717550"/>
            <a:chOff x="749457" y="1486048"/>
            <a:chExt cx="588963" cy="717550"/>
          </a:xfrm>
        </p:grpSpPr>
        <p:sp>
          <p:nvSpPr>
            <p:cNvPr id="187"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88"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9"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90"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91"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92"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7" name="Freeform 62"/>
          <p:cNvSpPr>
            <a:spLocks/>
          </p:cNvSpPr>
          <p:nvPr/>
        </p:nvSpPr>
        <p:spPr bwMode="auto">
          <a:xfrm>
            <a:off x="6481820" y="2712520"/>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8" name="グループ化 207"/>
          <p:cNvGrpSpPr/>
          <p:nvPr/>
        </p:nvGrpSpPr>
        <p:grpSpPr>
          <a:xfrm rot="16200000">
            <a:off x="4282559" y="4491678"/>
            <a:ext cx="588963" cy="717550"/>
            <a:chOff x="749457" y="1486048"/>
            <a:chExt cx="588963" cy="717550"/>
          </a:xfrm>
        </p:grpSpPr>
        <p:sp>
          <p:nvSpPr>
            <p:cNvPr id="209"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10"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1"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12"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13"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214"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 name="円柱 1"/>
          <p:cNvSpPr/>
          <p:nvPr/>
        </p:nvSpPr>
        <p:spPr>
          <a:xfrm rot="5201681">
            <a:off x="1428779" y="4457821"/>
            <a:ext cx="116676" cy="1466243"/>
          </a:xfrm>
          <a:prstGeom prst="can">
            <a:avLst>
              <a:gd name="adj" fmla="val 37245"/>
            </a:avLst>
          </a:prstGeom>
          <a:gradFill flip="none" rotWithShape="1">
            <a:gsLst>
              <a:gs pos="0">
                <a:schemeClr val="accent1">
                  <a:lumMod val="60000"/>
                  <a:lumOff val="40000"/>
                </a:schemeClr>
              </a:gs>
              <a:gs pos="48000">
                <a:schemeClr val="bg1"/>
              </a:gs>
              <a:gs pos="63000">
                <a:schemeClr val="bg1"/>
              </a:gs>
              <a:gs pos="100000">
                <a:schemeClr val="accent1">
                  <a:lumMod val="60000"/>
                  <a:lumOff val="40000"/>
                </a:schemeClr>
              </a:gs>
            </a:gsLst>
            <a:lin ang="0" scaled="1"/>
            <a:tileRect/>
          </a:gra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柱 68"/>
          <p:cNvSpPr/>
          <p:nvPr/>
        </p:nvSpPr>
        <p:spPr>
          <a:xfrm rot="5201681">
            <a:off x="4517912" y="4618983"/>
            <a:ext cx="116676" cy="1466243"/>
          </a:xfrm>
          <a:prstGeom prst="can">
            <a:avLst>
              <a:gd name="adj" fmla="val 37245"/>
            </a:avLst>
          </a:prstGeom>
          <a:gradFill flip="none" rotWithShape="1">
            <a:gsLst>
              <a:gs pos="0">
                <a:schemeClr val="accent1">
                  <a:lumMod val="60000"/>
                  <a:lumOff val="40000"/>
                </a:schemeClr>
              </a:gs>
              <a:gs pos="48000">
                <a:schemeClr val="bg1"/>
              </a:gs>
              <a:gs pos="63000">
                <a:schemeClr val="bg1"/>
              </a:gs>
              <a:gs pos="100000">
                <a:schemeClr val="accent1">
                  <a:lumMod val="60000"/>
                  <a:lumOff val="40000"/>
                </a:schemeClr>
              </a:gs>
            </a:gsLst>
            <a:lin ang="0" scaled="1"/>
            <a:tileRect/>
          </a:gra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0" name="Group 26"/>
          <p:cNvGrpSpPr>
            <a:grpSpLocks/>
          </p:cNvGrpSpPr>
          <p:nvPr/>
        </p:nvGrpSpPr>
        <p:grpSpPr bwMode="auto">
          <a:xfrm>
            <a:off x="3512614" y="4154995"/>
            <a:ext cx="719137" cy="792163"/>
            <a:chOff x="4196" y="1162"/>
            <a:chExt cx="453" cy="499"/>
          </a:xfrm>
        </p:grpSpPr>
        <p:sp>
          <p:nvSpPr>
            <p:cNvPr id="71" name="Line 2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2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4" name="テキスト ボックス 73"/>
          <p:cNvSpPr txBox="1"/>
          <p:nvPr/>
        </p:nvSpPr>
        <p:spPr>
          <a:xfrm>
            <a:off x="4971433" y="3728661"/>
            <a:ext cx="1515007" cy="1384995"/>
          </a:xfrm>
          <a:prstGeom prst="rect">
            <a:avLst/>
          </a:prstGeom>
          <a:solidFill>
            <a:schemeClr val="bg1"/>
          </a:solidFill>
        </p:spPr>
        <p:txBody>
          <a:bodyPr wrap="square" rtlCol="0">
            <a:spAutoFit/>
          </a:bodyPr>
          <a:lstStyle/>
          <a:p>
            <a:r>
              <a:rPr kumimoji="1" lang="ja-JP" altLang="en-US" sz="1400" dirty="0" smtClean="0"/>
              <a:t>スピードバンプは越えたが、バンプのあるタイルを越えていないので、まだ得点ではない。</a:t>
            </a:r>
            <a:endParaRPr kumimoji="1" lang="ja-JP" altLang="en-US" sz="1400" dirty="0"/>
          </a:p>
        </p:txBody>
      </p:sp>
      <p:sp>
        <p:nvSpPr>
          <p:cNvPr id="75" name="円柱 74"/>
          <p:cNvSpPr/>
          <p:nvPr/>
        </p:nvSpPr>
        <p:spPr>
          <a:xfrm rot="5201681">
            <a:off x="7361298" y="3975623"/>
            <a:ext cx="116676" cy="1466243"/>
          </a:xfrm>
          <a:prstGeom prst="can">
            <a:avLst>
              <a:gd name="adj" fmla="val 37245"/>
            </a:avLst>
          </a:prstGeom>
          <a:gradFill flip="none" rotWithShape="1">
            <a:gsLst>
              <a:gs pos="0">
                <a:schemeClr val="accent1">
                  <a:lumMod val="60000"/>
                  <a:lumOff val="40000"/>
                </a:schemeClr>
              </a:gs>
              <a:gs pos="48000">
                <a:schemeClr val="bg1"/>
              </a:gs>
              <a:gs pos="63000">
                <a:schemeClr val="bg1"/>
              </a:gs>
              <a:gs pos="100000">
                <a:schemeClr val="accent1">
                  <a:lumMod val="60000"/>
                  <a:lumOff val="40000"/>
                </a:schemeClr>
              </a:gs>
            </a:gsLst>
            <a:lin ang="0" scaled="1"/>
            <a:tileRect/>
          </a:gra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円柱 75"/>
          <p:cNvSpPr/>
          <p:nvPr/>
        </p:nvSpPr>
        <p:spPr>
          <a:xfrm rot="5201681">
            <a:off x="7361297" y="4267043"/>
            <a:ext cx="116676" cy="1466243"/>
          </a:xfrm>
          <a:prstGeom prst="can">
            <a:avLst>
              <a:gd name="adj" fmla="val 37245"/>
            </a:avLst>
          </a:prstGeom>
          <a:gradFill flip="none" rotWithShape="1">
            <a:gsLst>
              <a:gs pos="0">
                <a:schemeClr val="accent1">
                  <a:lumMod val="60000"/>
                  <a:lumOff val="40000"/>
                </a:schemeClr>
              </a:gs>
              <a:gs pos="48000">
                <a:schemeClr val="bg1"/>
              </a:gs>
              <a:gs pos="63000">
                <a:schemeClr val="bg1"/>
              </a:gs>
              <a:gs pos="100000">
                <a:schemeClr val="accent1">
                  <a:lumMod val="60000"/>
                  <a:lumOff val="40000"/>
                </a:schemeClr>
              </a:gs>
            </a:gsLst>
            <a:lin ang="0" scaled="1"/>
            <a:tileRect/>
          </a:gra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円柱 76"/>
          <p:cNvSpPr/>
          <p:nvPr/>
        </p:nvSpPr>
        <p:spPr>
          <a:xfrm rot="5201681">
            <a:off x="7361297" y="4922249"/>
            <a:ext cx="116676" cy="1466243"/>
          </a:xfrm>
          <a:prstGeom prst="can">
            <a:avLst>
              <a:gd name="adj" fmla="val 37245"/>
            </a:avLst>
          </a:prstGeom>
          <a:gradFill flip="none" rotWithShape="1">
            <a:gsLst>
              <a:gs pos="0">
                <a:schemeClr val="accent1">
                  <a:lumMod val="60000"/>
                  <a:lumOff val="40000"/>
                </a:schemeClr>
              </a:gs>
              <a:gs pos="48000">
                <a:schemeClr val="bg1"/>
              </a:gs>
              <a:gs pos="63000">
                <a:schemeClr val="bg1"/>
              </a:gs>
              <a:gs pos="100000">
                <a:schemeClr val="accent1">
                  <a:lumMod val="60000"/>
                  <a:lumOff val="40000"/>
                </a:schemeClr>
              </a:gs>
            </a:gsLst>
            <a:lin ang="0" scaled="1"/>
            <a:tileRect/>
          </a:gra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7466906" y="2557896"/>
            <a:ext cx="1675914" cy="954107"/>
          </a:xfrm>
          <a:prstGeom prst="rect">
            <a:avLst/>
          </a:prstGeom>
          <a:solidFill>
            <a:schemeClr val="bg1"/>
          </a:solidFill>
        </p:spPr>
        <p:txBody>
          <a:bodyPr wrap="square" rtlCol="0">
            <a:spAutoFit/>
          </a:bodyPr>
          <a:lstStyle/>
          <a:p>
            <a:r>
              <a:rPr kumimoji="1" lang="ja-JP" altLang="en-US" sz="1400" dirty="0" smtClean="0"/>
              <a:t>スピードバンプが複数設置されていても、タイル毎に</a:t>
            </a:r>
            <a:r>
              <a:rPr lang="ja-JP" altLang="en-US" sz="1400" dirty="0"/>
              <a:t>５</a:t>
            </a:r>
            <a:r>
              <a:rPr kumimoji="1" lang="ja-JP" altLang="en-US" sz="1400" dirty="0" smtClean="0"/>
              <a:t>点の得点</a:t>
            </a:r>
            <a:endParaRPr kumimoji="1" lang="ja-JP" altLang="en-US" sz="1400" dirty="0"/>
          </a:p>
        </p:txBody>
      </p:sp>
      <p:sp>
        <p:nvSpPr>
          <p:cNvPr id="80" name="Freeform 62"/>
          <p:cNvSpPr>
            <a:spLocks/>
          </p:cNvSpPr>
          <p:nvPr/>
        </p:nvSpPr>
        <p:spPr bwMode="auto">
          <a:xfrm>
            <a:off x="3641953" y="2488566"/>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1" name="グループ化 80"/>
          <p:cNvGrpSpPr/>
          <p:nvPr/>
        </p:nvGrpSpPr>
        <p:grpSpPr>
          <a:xfrm rot="16200000">
            <a:off x="4272882" y="3223809"/>
            <a:ext cx="588963" cy="717550"/>
            <a:chOff x="749457" y="1486048"/>
            <a:chExt cx="588963" cy="717550"/>
          </a:xfrm>
        </p:grpSpPr>
        <p:sp>
          <p:nvSpPr>
            <p:cNvPr id="82"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86"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7"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88"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89"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90"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91" name="直線矢印コネクタ 90"/>
          <p:cNvCxnSpPr/>
          <p:nvPr/>
        </p:nvCxnSpPr>
        <p:spPr>
          <a:xfrm flipV="1">
            <a:off x="7267587" y="5991841"/>
            <a:ext cx="0" cy="502087"/>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flipV="1">
            <a:off x="4433214" y="5962064"/>
            <a:ext cx="0" cy="502087"/>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flipV="1">
            <a:off x="4433215" y="3981336"/>
            <a:ext cx="0" cy="502087"/>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a:off x="4971433" y="2773504"/>
            <a:ext cx="1515007" cy="738664"/>
          </a:xfrm>
          <a:prstGeom prst="rect">
            <a:avLst/>
          </a:prstGeom>
          <a:solidFill>
            <a:schemeClr val="bg1"/>
          </a:solidFill>
        </p:spPr>
        <p:txBody>
          <a:bodyPr wrap="square" rtlCol="0">
            <a:spAutoFit/>
          </a:bodyPr>
          <a:lstStyle/>
          <a:p>
            <a:r>
              <a:rPr lang="ja-JP" altLang="en-US" sz="1400" dirty="0"/>
              <a:t>次のタイルに進めれば得点になる。</a:t>
            </a:r>
          </a:p>
        </p:txBody>
      </p:sp>
    </p:spTree>
    <p:extLst>
      <p:ext uri="{BB962C8B-B14F-4D97-AF65-F5344CB8AC3E}">
        <p14:creationId xmlns:p14="http://schemas.microsoft.com/office/powerpoint/2010/main" val="3404914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598561" y="4132801"/>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512091" y="4893464"/>
            <a:ext cx="92872" cy="92872"/>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14" name="Text Box 178"/>
          <p:cNvSpPr txBox="1">
            <a:spLocks noChangeArrowheads="1"/>
          </p:cNvSpPr>
          <p:nvPr/>
        </p:nvSpPr>
        <p:spPr bwMode="auto">
          <a:xfrm>
            <a:off x="23813" y="44450"/>
            <a:ext cx="911900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a:latin typeface="Arial Black" pitchFamily="34" charset="0"/>
              </a:rPr>
              <a:t>S</a:t>
            </a:r>
            <a:r>
              <a:rPr lang="en-US" altLang="ja-JP" sz="1600" dirty="0" smtClean="0">
                <a:latin typeface="Arial Black" pitchFamily="34" charset="0"/>
              </a:rPr>
              <a:t>uccessfully </a:t>
            </a:r>
            <a:r>
              <a:rPr lang="en-US" altLang="ja-JP" sz="1600" dirty="0">
                <a:latin typeface="Arial Black" pitchFamily="34" charset="0"/>
              </a:rPr>
              <a:t>negotiating an intersection tile</a:t>
            </a:r>
            <a:r>
              <a:rPr lang="ja-JP" altLang="en-US" sz="1600" b="0" dirty="0" smtClean="0">
                <a:latin typeface="Arial Black" pitchFamily="34" charset="0"/>
              </a:rPr>
              <a:t>　</a:t>
            </a:r>
            <a:r>
              <a:rPr lang="ja-JP" altLang="en-US" sz="1600" dirty="0" smtClean="0">
                <a:latin typeface="Arial Black" pitchFamily="34" charset="0"/>
              </a:rPr>
              <a:t>交差点の</a:t>
            </a:r>
            <a:r>
              <a:rPr lang="ja-JP" altLang="en-US" sz="1600" b="0" dirty="0" smtClean="0">
                <a:latin typeface="Arial Black" pitchFamily="34" charset="0"/>
              </a:rPr>
              <a:t>得点</a:t>
            </a:r>
            <a:endParaRPr lang="en-US" altLang="ja-JP" sz="1600" b="0" dirty="0" smtClean="0">
              <a:latin typeface="Arial Black" pitchFamily="34" charset="0"/>
            </a:endParaRPr>
          </a:p>
          <a:p>
            <a:endParaRPr lang="en-US" altLang="ja-JP" sz="1400" dirty="0" smtClean="0">
              <a:latin typeface="+mn-ea"/>
            </a:endParaRPr>
          </a:p>
          <a:p>
            <a:r>
              <a:rPr lang="ja-JP" altLang="en-US" sz="1400" dirty="0" smtClean="0">
                <a:latin typeface="+mn-ea"/>
              </a:rPr>
              <a:t>ロボットが、交差点で正しい経路に進み、交差点が設置されたタイルを抜けることができると得点になる。（１５点）</a:t>
            </a:r>
            <a:endParaRPr lang="en-US" altLang="ja-JP" sz="1400" dirty="0" smtClean="0">
              <a:latin typeface="+mn-ea"/>
            </a:endParaRPr>
          </a:p>
          <a:p>
            <a:r>
              <a:rPr lang="ja-JP" altLang="en-US" sz="1400" dirty="0">
                <a:latin typeface="+mn-ea"/>
              </a:rPr>
              <a:t>次のタイルの黒線までに復帰</a:t>
            </a:r>
            <a:r>
              <a:rPr lang="ja-JP" altLang="en-US" sz="1400" dirty="0" smtClean="0">
                <a:latin typeface="+mn-ea"/>
              </a:rPr>
              <a:t>できれば交差点の</a:t>
            </a:r>
            <a:r>
              <a:rPr lang="ja-JP" altLang="en-US" sz="1400" dirty="0">
                <a:latin typeface="+mn-ea"/>
              </a:rPr>
              <a:t>得点となる。（５点</a:t>
            </a:r>
            <a:r>
              <a:rPr lang="ja-JP" altLang="en-US" sz="1400" dirty="0" smtClean="0">
                <a:latin typeface="+mn-ea"/>
              </a:rPr>
              <a:t>）</a:t>
            </a:r>
            <a:endParaRPr lang="en-US" altLang="ja-JP" sz="1400" dirty="0" smtClean="0">
              <a:latin typeface="+mn-ea"/>
            </a:endParaRPr>
          </a:p>
          <a:p>
            <a:r>
              <a:rPr lang="ja-JP" altLang="en-US" sz="1400" dirty="0" smtClean="0">
                <a:latin typeface="+mn-ea"/>
              </a:rPr>
              <a:t>同じ</a:t>
            </a:r>
            <a:r>
              <a:rPr lang="ja-JP" altLang="en-US" sz="1400" dirty="0">
                <a:latin typeface="+mn-ea"/>
              </a:rPr>
              <a:t>交差点</a:t>
            </a:r>
            <a:r>
              <a:rPr lang="ja-JP" altLang="en-US" sz="1400" dirty="0" smtClean="0">
                <a:latin typeface="+mn-ea"/>
              </a:rPr>
              <a:t>を</a:t>
            </a:r>
            <a:r>
              <a:rPr lang="ja-JP" altLang="en-US" sz="1400" dirty="0">
                <a:latin typeface="+mn-ea"/>
              </a:rPr>
              <a:t>何回クリアしても得点になるのは最初の１回だけ。</a:t>
            </a:r>
            <a:endParaRPr lang="en-US" altLang="ja-JP" sz="1400" dirty="0">
              <a:latin typeface="+mn-ea"/>
            </a:endParaRPr>
          </a:p>
          <a:p>
            <a:r>
              <a:rPr lang="ja-JP" altLang="en-US" sz="1400" dirty="0">
                <a:latin typeface="+mn-ea"/>
              </a:rPr>
              <a:t>１つのタイルに複数</a:t>
            </a:r>
            <a:r>
              <a:rPr lang="ja-JP" altLang="en-US" sz="1400" dirty="0" smtClean="0">
                <a:latin typeface="+mn-ea"/>
              </a:rPr>
              <a:t>の交差点が</a:t>
            </a:r>
            <a:r>
              <a:rPr lang="ja-JP" altLang="en-US" sz="1400" dirty="0">
                <a:latin typeface="+mn-ea"/>
              </a:rPr>
              <a:t>設置された場合、すべて</a:t>
            </a:r>
            <a:r>
              <a:rPr lang="ja-JP" altLang="en-US" sz="1400" dirty="0" smtClean="0">
                <a:latin typeface="+mn-ea"/>
              </a:rPr>
              <a:t>の交差点で正しい方向に進めれば</a:t>
            </a:r>
            <a:r>
              <a:rPr lang="ja-JP" altLang="en-US" sz="1400" dirty="0">
                <a:latin typeface="+mn-ea"/>
              </a:rPr>
              <a:t>得点になる</a:t>
            </a:r>
            <a:r>
              <a:rPr lang="ja-JP" altLang="en-US" sz="1400" dirty="0" smtClean="0">
                <a:latin typeface="+mn-ea"/>
              </a:rPr>
              <a:t>。</a:t>
            </a:r>
            <a:endParaRPr lang="en-US" altLang="ja-JP" sz="1400" dirty="0" smtClean="0">
              <a:latin typeface="+mn-ea"/>
            </a:endParaRPr>
          </a:p>
          <a:p>
            <a:r>
              <a:rPr lang="ja-JP" altLang="en-US" sz="1400" dirty="0" smtClean="0">
                <a:latin typeface="+mn-ea"/>
              </a:rPr>
              <a:t>（タイル毎に１</a:t>
            </a:r>
            <a:r>
              <a:rPr lang="ja-JP" altLang="en-US" sz="1400" dirty="0">
                <a:latin typeface="+mn-ea"/>
              </a:rPr>
              <a:t>５</a:t>
            </a:r>
            <a:r>
              <a:rPr lang="ja-JP" altLang="en-US" sz="1400" dirty="0" smtClean="0">
                <a:latin typeface="+mn-ea"/>
              </a:rPr>
              <a:t>点の得点）</a:t>
            </a:r>
            <a:endParaRPr lang="en-US" altLang="ja-JP" sz="1400" dirty="0">
              <a:latin typeface="+mn-ea"/>
            </a:endParaRPr>
          </a:p>
        </p:txBody>
      </p:sp>
      <p:sp>
        <p:nvSpPr>
          <p:cNvPr id="56" name="正方形/長方形 55"/>
          <p:cNvSpPr/>
          <p:nvPr/>
        </p:nvSpPr>
        <p:spPr>
          <a:xfrm>
            <a:off x="598561" y="2358592"/>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2" name="直線コネクタ 71"/>
          <p:cNvCxnSpPr/>
          <p:nvPr/>
        </p:nvCxnSpPr>
        <p:spPr>
          <a:xfrm>
            <a:off x="1479000" y="1746913"/>
            <a:ext cx="0" cy="327444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左中かっこ 7"/>
          <p:cNvSpPr/>
          <p:nvPr/>
        </p:nvSpPr>
        <p:spPr>
          <a:xfrm flipH="1">
            <a:off x="1511078" y="2395414"/>
            <a:ext cx="262902" cy="1737388"/>
          </a:xfrm>
          <a:prstGeom prst="leftBrace">
            <a:avLst>
              <a:gd name="adj1" fmla="val 46718"/>
              <a:gd name="adj2" fmla="val 53215"/>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 name="直線コネクタ 13"/>
          <p:cNvCxnSpPr/>
          <p:nvPr/>
        </p:nvCxnSpPr>
        <p:spPr>
          <a:xfrm>
            <a:off x="2375675"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599526"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60" name="テキスト ボックス 159"/>
          <p:cNvSpPr txBox="1"/>
          <p:nvPr/>
        </p:nvSpPr>
        <p:spPr>
          <a:xfrm>
            <a:off x="1864264" y="2969253"/>
            <a:ext cx="1647143" cy="738664"/>
          </a:xfrm>
          <a:prstGeom prst="rect">
            <a:avLst/>
          </a:prstGeom>
          <a:solidFill>
            <a:schemeClr val="bg1"/>
          </a:solidFill>
        </p:spPr>
        <p:txBody>
          <a:bodyPr wrap="square" rtlCol="0">
            <a:spAutoFit/>
          </a:bodyPr>
          <a:lstStyle/>
          <a:p>
            <a:r>
              <a:rPr kumimoji="1" lang="ja-JP" altLang="en-US" sz="1400" dirty="0" smtClean="0"/>
              <a:t>この範囲でロボットが黒線に復帰できれば得点になる</a:t>
            </a:r>
            <a:endParaRPr kumimoji="1" lang="ja-JP" altLang="en-US" sz="1400" dirty="0"/>
          </a:p>
        </p:txBody>
      </p:sp>
      <p:cxnSp>
        <p:nvCxnSpPr>
          <p:cNvPr id="6" name="直線コネクタ 5"/>
          <p:cNvCxnSpPr/>
          <p:nvPr/>
        </p:nvCxnSpPr>
        <p:spPr>
          <a:xfrm>
            <a:off x="369834" y="5021358"/>
            <a:ext cx="2988859"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8" name="グループ化 47"/>
          <p:cNvGrpSpPr/>
          <p:nvPr/>
        </p:nvGrpSpPr>
        <p:grpSpPr>
          <a:xfrm rot="10800000">
            <a:off x="2606132" y="4642729"/>
            <a:ext cx="588963" cy="717550"/>
            <a:chOff x="749457" y="1486048"/>
            <a:chExt cx="588963" cy="717550"/>
          </a:xfrm>
        </p:grpSpPr>
        <p:sp>
          <p:nvSpPr>
            <p:cNvPr id="49"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0"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2"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3"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4"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10" name="直線コネクタ 9"/>
          <p:cNvCxnSpPr/>
          <p:nvPr/>
        </p:nvCxnSpPr>
        <p:spPr>
          <a:xfrm>
            <a:off x="2375675" y="4132801"/>
            <a:ext cx="927083"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2361625" y="5909916"/>
            <a:ext cx="927083"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6" name="正方形/長方形 95"/>
          <p:cNvSpPr/>
          <p:nvPr/>
        </p:nvSpPr>
        <p:spPr>
          <a:xfrm>
            <a:off x="4706535" y="4132801"/>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5620065" y="4893464"/>
            <a:ext cx="92872" cy="92872"/>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p:cNvSpPr/>
          <p:nvPr/>
        </p:nvSpPr>
        <p:spPr>
          <a:xfrm>
            <a:off x="4706535" y="2358592"/>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9" name="直線コネクタ 98"/>
          <p:cNvCxnSpPr/>
          <p:nvPr/>
        </p:nvCxnSpPr>
        <p:spPr>
          <a:xfrm>
            <a:off x="5586974" y="1746913"/>
            <a:ext cx="0" cy="327444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6483649"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4707500" y="1746913"/>
            <a:ext cx="0" cy="61167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4477808" y="5021358"/>
            <a:ext cx="2988859"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5" name="グループ化 104"/>
          <p:cNvGrpSpPr/>
          <p:nvPr/>
        </p:nvGrpSpPr>
        <p:grpSpPr>
          <a:xfrm rot="10800000">
            <a:off x="4558413" y="4681264"/>
            <a:ext cx="588963" cy="717550"/>
            <a:chOff x="749457" y="1486048"/>
            <a:chExt cx="588963" cy="717550"/>
          </a:xfrm>
        </p:grpSpPr>
        <p:sp>
          <p:nvSpPr>
            <p:cNvPr id="106"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7"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8"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9"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0"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1"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112" name="直線コネクタ 111"/>
          <p:cNvCxnSpPr/>
          <p:nvPr/>
        </p:nvCxnSpPr>
        <p:spPr>
          <a:xfrm>
            <a:off x="6483649" y="4132801"/>
            <a:ext cx="927083"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6469599" y="5909916"/>
            <a:ext cx="927083"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558413" y="6038002"/>
            <a:ext cx="4437465" cy="738664"/>
          </a:xfrm>
          <a:prstGeom prst="rect">
            <a:avLst/>
          </a:prstGeom>
          <a:noFill/>
        </p:spPr>
        <p:txBody>
          <a:bodyPr wrap="square" rtlCol="0">
            <a:spAutoFit/>
          </a:bodyPr>
          <a:lstStyle/>
          <a:p>
            <a:r>
              <a:rPr kumimoji="1" lang="ja-JP" altLang="en-US" sz="1400" dirty="0" smtClean="0"/>
              <a:t>ロボットが正しい方向に進まなかった場合でも、直ちに競技進行</a:t>
            </a:r>
            <a:r>
              <a:rPr lang="ja-JP" altLang="en-US" sz="1400" dirty="0" smtClean="0"/>
              <a:t>停止になる訳ではない。　黒線が継続していれば、そのまま競技を継続する。（得点が得られないだけ）</a:t>
            </a:r>
            <a:endParaRPr kumimoji="1" lang="ja-JP" altLang="en-US" sz="1400" dirty="0"/>
          </a:p>
        </p:txBody>
      </p:sp>
      <p:sp>
        <p:nvSpPr>
          <p:cNvPr id="114" name="テキスト ボックス 113"/>
          <p:cNvSpPr txBox="1"/>
          <p:nvPr/>
        </p:nvSpPr>
        <p:spPr>
          <a:xfrm>
            <a:off x="598562" y="6038002"/>
            <a:ext cx="3386584" cy="523220"/>
          </a:xfrm>
          <a:prstGeom prst="rect">
            <a:avLst/>
          </a:prstGeom>
          <a:noFill/>
        </p:spPr>
        <p:txBody>
          <a:bodyPr wrap="square" rtlCol="0">
            <a:spAutoFit/>
          </a:bodyPr>
          <a:lstStyle/>
          <a:p>
            <a:r>
              <a:rPr kumimoji="1" lang="ja-JP" altLang="en-US" sz="1400" dirty="0" smtClean="0"/>
              <a:t>交差点の手前の右側にグリーンマークが設置されているので、右折が正しい方向</a:t>
            </a:r>
            <a:endParaRPr kumimoji="1" lang="ja-JP" altLang="en-US" sz="1400" dirty="0"/>
          </a:p>
        </p:txBody>
      </p:sp>
      <p:grpSp>
        <p:nvGrpSpPr>
          <p:cNvPr id="39" name="グループ化 38"/>
          <p:cNvGrpSpPr/>
          <p:nvPr/>
        </p:nvGrpSpPr>
        <p:grpSpPr>
          <a:xfrm rot="16576739">
            <a:off x="5325583" y="3409343"/>
            <a:ext cx="588963" cy="717550"/>
            <a:chOff x="749457" y="1486048"/>
            <a:chExt cx="588963" cy="717550"/>
          </a:xfrm>
        </p:grpSpPr>
        <p:sp>
          <p:nvSpPr>
            <p:cNvPr id="40"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2"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4"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5"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6"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7" name="Freeform 62"/>
          <p:cNvSpPr>
            <a:spLocks/>
          </p:cNvSpPr>
          <p:nvPr/>
        </p:nvSpPr>
        <p:spPr bwMode="auto">
          <a:xfrm>
            <a:off x="5801693" y="2519609"/>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 name="テキスト ボックス 1"/>
          <p:cNvSpPr txBox="1"/>
          <p:nvPr/>
        </p:nvSpPr>
        <p:spPr>
          <a:xfrm>
            <a:off x="6089824" y="3376626"/>
            <a:ext cx="3052996" cy="738664"/>
          </a:xfrm>
          <a:prstGeom prst="rect">
            <a:avLst/>
          </a:prstGeom>
          <a:solidFill>
            <a:schemeClr val="bg1"/>
          </a:solidFill>
        </p:spPr>
        <p:txBody>
          <a:bodyPr wrap="square" rtlCol="0">
            <a:spAutoFit/>
          </a:bodyPr>
          <a:lstStyle/>
          <a:p>
            <a:r>
              <a:rPr kumimoji="1" lang="ja-JP" altLang="en-US" sz="1400" dirty="0" smtClean="0">
                <a:latin typeface="+mn-ea"/>
              </a:rPr>
              <a:t>交差点で正しい方向に進み次のタイルに来たので、交差点の</a:t>
            </a:r>
            <a:r>
              <a:rPr lang="ja-JP" altLang="en-US" sz="1400" dirty="0" smtClean="0">
                <a:latin typeface="+mn-ea"/>
              </a:rPr>
              <a:t>得点になる（１</a:t>
            </a:r>
            <a:r>
              <a:rPr lang="ja-JP" altLang="en-US" sz="1400" dirty="0">
                <a:latin typeface="+mn-ea"/>
              </a:rPr>
              <a:t>５</a:t>
            </a:r>
            <a:r>
              <a:rPr lang="ja-JP" altLang="en-US" sz="1400" dirty="0" smtClean="0">
                <a:latin typeface="+mn-ea"/>
              </a:rPr>
              <a:t>点）</a:t>
            </a:r>
            <a:endParaRPr kumimoji="1" lang="ja-JP" altLang="en-US" sz="1400" dirty="0">
              <a:latin typeface="+mn-ea"/>
            </a:endParaRPr>
          </a:p>
        </p:txBody>
      </p:sp>
    </p:spTree>
    <p:extLst>
      <p:ext uri="{BB962C8B-B14F-4D97-AF65-F5344CB8AC3E}">
        <p14:creationId xmlns:p14="http://schemas.microsoft.com/office/powerpoint/2010/main" val="33647669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78"/>
          <p:cNvSpPr txBox="1">
            <a:spLocks noChangeArrowheads="1"/>
          </p:cNvSpPr>
          <p:nvPr/>
        </p:nvSpPr>
        <p:spPr bwMode="auto">
          <a:xfrm>
            <a:off x="23813" y="44450"/>
            <a:ext cx="912018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smtClean="0">
                <a:latin typeface="Arial Black" pitchFamily="34" charset="0"/>
              </a:rPr>
              <a:t>Aren</a:t>
            </a:r>
            <a:r>
              <a:rPr lang="en-US" altLang="ja-JP" sz="1600" dirty="0">
                <a:latin typeface="Arial Black" pitchFamily="34" charset="0"/>
              </a:rPr>
              <a:t>a</a:t>
            </a:r>
            <a:r>
              <a:rPr lang="en-US" altLang="ja-JP" sz="1600" b="0" dirty="0" smtClean="0">
                <a:latin typeface="Arial Black" pitchFamily="34" charset="0"/>
              </a:rPr>
              <a:t> </a:t>
            </a:r>
            <a:r>
              <a:rPr lang="ja-JP" altLang="en-US" sz="1600" b="0" dirty="0" smtClean="0">
                <a:latin typeface="Arial Black" pitchFamily="34" charset="0"/>
              </a:rPr>
              <a:t>　アリーナ</a:t>
            </a:r>
            <a:endParaRPr lang="en-US" altLang="ja-JP" sz="1600" b="0" dirty="0" smtClean="0">
              <a:latin typeface="Arial Black" pitchFamily="34" charset="0"/>
            </a:endParaRPr>
          </a:p>
          <a:p>
            <a:endParaRPr lang="en-US" altLang="ja-JP" sz="1600" dirty="0">
              <a:latin typeface="Arial Black" pitchFamily="34" charset="0"/>
            </a:endParaRPr>
          </a:p>
          <a:p>
            <a:r>
              <a:rPr lang="ja-JP" altLang="en-US" sz="1400" b="0" dirty="0" smtClean="0">
                <a:latin typeface="+mn-ea"/>
              </a:rPr>
              <a:t>コースは</a:t>
            </a:r>
            <a:r>
              <a:rPr lang="en-US" altLang="ja-JP" sz="1400" b="0" dirty="0" smtClean="0">
                <a:latin typeface="+mn-ea"/>
              </a:rPr>
              <a:t>30cm×30cm</a:t>
            </a:r>
            <a:r>
              <a:rPr lang="ja-JP" altLang="en-US" sz="1400" b="0" dirty="0" smtClean="0">
                <a:latin typeface="+mn-ea"/>
              </a:rPr>
              <a:t>を基本の大きさとしたタイルで構成する。</a:t>
            </a:r>
            <a:endParaRPr lang="en-US" altLang="ja-JP" sz="1400" b="0" dirty="0" smtClean="0">
              <a:latin typeface="+mn-ea"/>
            </a:endParaRPr>
          </a:p>
          <a:p>
            <a:r>
              <a:rPr lang="ja-JP" altLang="en-US" sz="1400" dirty="0" smtClean="0">
                <a:latin typeface="+mn-ea"/>
              </a:rPr>
              <a:t>避難区域は高さ</a:t>
            </a:r>
            <a:r>
              <a:rPr lang="en-US" altLang="ja-JP" sz="1400" dirty="0" smtClean="0">
                <a:latin typeface="+mn-ea"/>
              </a:rPr>
              <a:t>10cm</a:t>
            </a:r>
            <a:r>
              <a:rPr lang="ja-JP" altLang="en-US" sz="1400" dirty="0" smtClean="0">
                <a:latin typeface="+mn-ea"/>
              </a:rPr>
              <a:t>の壁で囲まれた</a:t>
            </a:r>
            <a:r>
              <a:rPr lang="en-US" altLang="ja-JP" sz="1400" dirty="0" smtClean="0">
                <a:latin typeface="+mn-ea"/>
              </a:rPr>
              <a:t>120cm×90cm</a:t>
            </a:r>
            <a:r>
              <a:rPr lang="ja-JP" altLang="en-US" sz="1400" dirty="0" smtClean="0">
                <a:latin typeface="+mn-ea"/>
              </a:rPr>
              <a:t>の大きさで、この中に被災者と避難場所が設置されている。</a:t>
            </a:r>
            <a:endParaRPr lang="en-US" altLang="ja-JP" sz="1400" b="0" dirty="0" smtClean="0">
              <a:latin typeface="+mn-ea"/>
            </a:endParaRPr>
          </a:p>
        </p:txBody>
      </p:sp>
      <p:grpSp>
        <p:nvGrpSpPr>
          <p:cNvPr id="183" name="グループ化 182"/>
          <p:cNvGrpSpPr/>
          <p:nvPr/>
        </p:nvGrpSpPr>
        <p:grpSpPr>
          <a:xfrm>
            <a:off x="194637" y="2318098"/>
            <a:ext cx="389187" cy="423627"/>
            <a:chOff x="7862965" y="4185320"/>
            <a:chExt cx="475817" cy="517923"/>
          </a:xfrm>
        </p:grpSpPr>
        <p:sp>
          <p:nvSpPr>
            <p:cNvPr id="184" name="円/楕円 183"/>
            <p:cNvSpPr/>
            <p:nvPr/>
          </p:nvSpPr>
          <p:spPr>
            <a:xfrm>
              <a:off x="7862965" y="4227426"/>
              <a:ext cx="475817" cy="475817"/>
            </a:xfrm>
            <a:prstGeom prst="ellipse">
              <a:avLst/>
            </a:prstGeom>
            <a:solidFill>
              <a:srgbClr val="FF99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円/楕円 184"/>
            <p:cNvSpPr/>
            <p:nvPr/>
          </p:nvSpPr>
          <p:spPr>
            <a:xfrm>
              <a:off x="7862965" y="4185320"/>
              <a:ext cx="475817" cy="475817"/>
            </a:xfrm>
            <a:prstGeom prst="ellipse">
              <a:avLst/>
            </a:prstGeom>
            <a:solidFill>
              <a:srgbClr val="FFC0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6" name="円/楕円 185"/>
          <p:cNvSpPr/>
          <p:nvPr/>
        </p:nvSpPr>
        <p:spPr>
          <a:xfrm>
            <a:off x="396155" y="1483034"/>
            <a:ext cx="172634" cy="172634"/>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7" name="グループ化 186"/>
          <p:cNvGrpSpPr/>
          <p:nvPr/>
        </p:nvGrpSpPr>
        <p:grpSpPr>
          <a:xfrm>
            <a:off x="32865" y="3395573"/>
            <a:ext cx="648311" cy="976409"/>
            <a:chOff x="2956037" y="4090964"/>
            <a:chExt cx="648311" cy="976409"/>
          </a:xfrm>
        </p:grpSpPr>
        <p:sp>
          <p:nvSpPr>
            <p:cNvPr id="190" name="直方体 189"/>
            <p:cNvSpPr/>
            <p:nvPr/>
          </p:nvSpPr>
          <p:spPr>
            <a:xfrm>
              <a:off x="3008311" y="4347373"/>
              <a:ext cx="100418" cy="72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直方体 202"/>
            <p:cNvSpPr/>
            <p:nvPr/>
          </p:nvSpPr>
          <p:spPr>
            <a:xfrm>
              <a:off x="3451690" y="4090964"/>
              <a:ext cx="100418" cy="72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直方体 206"/>
            <p:cNvSpPr/>
            <p:nvPr/>
          </p:nvSpPr>
          <p:spPr>
            <a:xfrm rot="14284588">
              <a:off x="3190646" y="3901326"/>
              <a:ext cx="179094" cy="648311"/>
            </a:xfrm>
            <a:prstGeom prst="cube">
              <a:avLst>
                <a:gd name="adj" fmla="val 38677"/>
              </a:avLst>
            </a:prstGeom>
            <a:solidFill>
              <a:srgbClr val="FFC000"/>
            </a:solidFill>
            <a:ln w="6350">
              <a:solidFill>
                <a:srgbClr val="CC3300"/>
              </a:solidFill>
            </a:ln>
            <a:scene3d>
              <a:camera prst="isometricOffAxis1Left">
                <a:rot lat="1075751" lon="3524647" rev="21502672"/>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1" name="直方体 210"/>
          <p:cNvSpPr/>
          <p:nvPr/>
        </p:nvSpPr>
        <p:spPr>
          <a:xfrm>
            <a:off x="154802" y="2777579"/>
            <a:ext cx="463713" cy="524722"/>
          </a:xfrm>
          <a:prstGeom prst="cube">
            <a:avLst>
              <a:gd name="adj" fmla="val 33916"/>
            </a:avLst>
          </a:prstGeom>
          <a:solidFill>
            <a:srgbClr val="FF0000"/>
          </a:solid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円柱 211"/>
          <p:cNvSpPr/>
          <p:nvPr/>
        </p:nvSpPr>
        <p:spPr>
          <a:xfrm rot="14295051">
            <a:off x="316170" y="1821900"/>
            <a:ext cx="45719" cy="601217"/>
          </a:xfrm>
          <a:prstGeom prst="can">
            <a:avLst>
              <a:gd name="adj" fmla="val 74297"/>
            </a:avLst>
          </a:prstGeom>
          <a:gradFill flip="none" rotWithShape="1">
            <a:gsLst>
              <a:gs pos="0">
                <a:schemeClr val="tx1">
                  <a:lumMod val="65000"/>
                  <a:lumOff val="35000"/>
                </a:schemeClr>
              </a:gs>
              <a:gs pos="32000">
                <a:schemeClr val="accent1">
                  <a:lumMod val="20000"/>
                  <a:lumOff val="80000"/>
                </a:schemeClr>
              </a:gs>
              <a:gs pos="65000">
                <a:schemeClr val="bg1">
                  <a:lumMod val="95000"/>
                </a:schemeClr>
              </a:gs>
              <a:gs pos="100000">
                <a:schemeClr val="bg1"/>
              </a:gs>
            </a:gsLst>
            <a:lin ang="2700000" scaled="1"/>
            <a:tileRect/>
          </a:gradFill>
          <a:ln w="6350">
            <a:solidFill>
              <a:schemeClr val="tx1">
                <a:lumMod val="50000"/>
                <a:lumOff val="50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テキスト ボックス 212"/>
          <p:cNvSpPr txBox="1"/>
          <p:nvPr/>
        </p:nvSpPr>
        <p:spPr>
          <a:xfrm>
            <a:off x="859285" y="3493846"/>
            <a:ext cx="902811" cy="523220"/>
          </a:xfrm>
          <a:prstGeom prst="rect">
            <a:avLst/>
          </a:prstGeom>
          <a:noFill/>
        </p:spPr>
        <p:txBody>
          <a:bodyPr wrap="none" rtlCol="0">
            <a:spAutoFit/>
          </a:bodyPr>
          <a:lstStyle/>
          <a:p>
            <a:r>
              <a:rPr kumimoji="1" lang="ja-JP" altLang="en-US" sz="1400" dirty="0" smtClean="0">
                <a:latin typeface="+mn-ea"/>
              </a:rPr>
              <a:t>ゲート</a:t>
            </a:r>
            <a:endParaRPr kumimoji="1" lang="en-US" altLang="ja-JP" sz="1400" dirty="0" smtClean="0">
              <a:latin typeface="+mn-ea"/>
            </a:endParaRPr>
          </a:p>
          <a:p>
            <a:r>
              <a:rPr lang="ja-JP" altLang="en-US" sz="1400" dirty="0">
                <a:latin typeface="+mn-ea"/>
              </a:rPr>
              <a:t>（</a:t>
            </a:r>
            <a:r>
              <a:rPr kumimoji="1" lang="ja-JP" altLang="en-US" sz="1400" dirty="0" smtClean="0">
                <a:latin typeface="+mn-ea"/>
              </a:rPr>
              <a:t>出入口）</a:t>
            </a:r>
            <a:endParaRPr kumimoji="1" lang="en-US" altLang="ja-JP" sz="1400" dirty="0" smtClean="0">
              <a:latin typeface="+mn-ea"/>
            </a:endParaRPr>
          </a:p>
        </p:txBody>
      </p:sp>
      <p:sp>
        <p:nvSpPr>
          <p:cNvPr id="216" name="テキスト ボックス 215"/>
          <p:cNvSpPr txBox="1"/>
          <p:nvPr/>
        </p:nvSpPr>
        <p:spPr>
          <a:xfrm>
            <a:off x="859285" y="2843245"/>
            <a:ext cx="723275" cy="307777"/>
          </a:xfrm>
          <a:prstGeom prst="rect">
            <a:avLst/>
          </a:prstGeom>
          <a:noFill/>
        </p:spPr>
        <p:txBody>
          <a:bodyPr wrap="none" rtlCol="0">
            <a:spAutoFit/>
          </a:bodyPr>
          <a:lstStyle/>
          <a:p>
            <a:r>
              <a:rPr kumimoji="1" lang="ja-JP" altLang="en-US" sz="1400" dirty="0" smtClean="0">
                <a:latin typeface="+mn-ea"/>
              </a:rPr>
              <a:t>障害物</a:t>
            </a:r>
            <a:endParaRPr kumimoji="1" lang="en-US" altLang="ja-JP" sz="1400" dirty="0" smtClean="0">
              <a:latin typeface="+mn-ea"/>
            </a:endParaRPr>
          </a:p>
        </p:txBody>
      </p:sp>
      <p:sp>
        <p:nvSpPr>
          <p:cNvPr id="217" name="テキスト ボックス 216"/>
          <p:cNvSpPr txBox="1"/>
          <p:nvPr/>
        </p:nvSpPr>
        <p:spPr>
          <a:xfrm>
            <a:off x="859285" y="1925998"/>
            <a:ext cx="1306768" cy="307777"/>
          </a:xfrm>
          <a:prstGeom prst="rect">
            <a:avLst/>
          </a:prstGeom>
          <a:noFill/>
        </p:spPr>
        <p:txBody>
          <a:bodyPr wrap="none" rtlCol="0">
            <a:spAutoFit/>
          </a:bodyPr>
          <a:lstStyle/>
          <a:p>
            <a:r>
              <a:rPr kumimoji="1" lang="ja-JP" altLang="en-US" sz="1400" dirty="0" smtClean="0">
                <a:latin typeface="+mn-ea"/>
              </a:rPr>
              <a:t>スピードバンプ</a:t>
            </a:r>
            <a:endParaRPr kumimoji="1" lang="en-US" altLang="ja-JP" sz="1400" dirty="0" smtClean="0">
              <a:latin typeface="+mn-ea"/>
            </a:endParaRPr>
          </a:p>
        </p:txBody>
      </p:sp>
      <p:sp>
        <p:nvSpPr>
          <p:cNvPr id="220" name="テキスト ボックス 219"/>
          <p:cNvSpPr txBox="1"/>
          <p:nvPr/>
        </p:nvSpPr>
        <p:spPr>
          <a:xfrm>
            <a:off x="859285" y="2389402"/>
            <a:ext cx="1677062" cy="307777"/>
          </a:xfrm>
          <a:prstGeom prst="rect">
            <a:avLst/>
          </a:prstGeom>
          <a:noFill/>
        </p:spPr>
        <p:txBody>
          <a:bodyPr wrap="none" rtlCol="0">
            <a:spAutoFit/>
          </a:bodyPr>
          <a:lstStyle/>
          <a:p>
            <a:r>
              <a:rPr kumimoji="1" lang="ja-JP" altLang="en-US" sz="1400" dirty="0" smtClean="0">
                <a:latin typeface="+mn-ea"/>
              </a:rPr>
              <a:t>ドロップタイルパック</a:t>
            </a:r>
            <a:endParaRPr kumimoji="1" lang="en-US" altLang="ja-JP" sz="1400" dirty="0" smtClean="0">
              <a:latin typeface="+mn-ea"/>
            </a:endParaRPr>
          </a:p>
        </p:txBody>
      </p:sp>
      <p:sp>
        <p:nvSpPr>
          <p:cNvPr id="222" name="テキスト ボックス 221"/>
          <p:cNvSpPr txBox="1"/>
          <p:nvPr/>
        </p:nvSpPr>
        <p:spPr>
          <a:xfrm>
            <a:off x="859285" y="1407532"/>
            <a:ext cx="723275" cy="307777"/>
          </a:xfrm>
          <a:prstGeom prst="rect">
            <a:avLst/>
          </a:prstGeom>
          <a:noFill/>
        </p:spPr>
        <p:txBody>
          <a:bodyPr wrap="none" rtlCol="0">
            <a:spAutoFit/>
          </a:bodyPr>
          <a:lstStyle/>
          <a:p>
            <a:r>
              <a:rPr lang="ja-JP" altLang="en-US" sz="1400" dirty="0">
                <a:latin typeface="+mn-ea"/>
              </a:rPr>
              <a:t>被災者</a:t>
            </a:r>
            <a:endParaRPr kumimoji="1" lang="en-US" altLang="ja-JP" sz="1400" dirty="0" smtClean="0">
              <a:latin typeface="+mn-ea"/>
            </a:endParaRPr>
          </a:p>
        </p:txBody>
      </p:sp>
      <p:grpSp>
        <p:nvGrpSpPr>
          <p:cNvPr id="225" name="グループ化 224"/>
          <p:cNvGrpSpPr/>
          <p:nvPr/>
        </p:nvGrpSpPr>
        <p:grpSpPr>
          <a:xfrm>
            <a:off x="2086936" y="1467115"/>
            <a:ext cx="1313185" cy="280622"/>
            <a:chOff x="4784778" y="2913790"/>
            <a:chExt cx="3037977" cy="649203"/>
          </a:xfrm>
        </p:grpSpPr>
        <p:sp>
          <p:nvSpPr>
            <p:cNvPr id="226" name="正方形/長方形 225"/>
            <p:cNvSpPr/>
            <p:nvPr/>
          </p:nvSpPr>
          <p:spPr>
            <a:xfrm>
              <a:off x="4784778" y="3040006"/>
              <a:ext cx="1815153" cy="272955"/>
            </a:xfrm>
            <a:prstGeom prst="rect">
              <a:avLst/>
            </a:prstGeom>
            <a:solidFill>
              <a:schemeClr val="tx1">
                <a:lumMod val="75000"/>
                <a:lumOff val="25000"/>
              </a:schemeClr>
            </a:solidFill>
            <a:ln>
              <a:solidFill>
                <a:schemeClr val="tx1"/>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フリーフォーム 226"/>
            <p:cNvSpPr/>
            <p:nvPr/>
          </p:nvSpPr>
          <p:spPr>
            <a:xfrm>
              <a:off x="5289393" y="3062930"/>
              <a:ext cx="2424113" cy="500062"/>
            </a:xfrm>
            <a:custGeom>
              <a:avLst/>
              <a:gdLst>
                <a:gd name="connsiteX0" fmla="*/ 2424113 w 2424113"/>
                <a:gd name="connsiteY0" fmla="*/ 242887 h 500062"/>
                <a:gd name="connsiteX1" fmla="*/ 800100 w 2424113"/>
                <a:gd name="connsiteY1" fmla="*/ 0 h 500062"/>
                <a:gd name="connsiteX2" fmla="*/ 0 w 2424113"/>
                <a:gd name="connsiteY2" fmla="*/ 500062 h 500062"/>
                <a:gd name="connsiteX3" fmla="*/ 2424113 w 2424113"/>
                <a:gd name="connsiteY3" fmla="*/ 242887 h 500062"/>
              </a:gdLst>
              <a:ahLst/>
              <a:cxnLst>
                <a:cxn ang="0">
                  <a:pos x="connsiteX0" y="connsiteY0"/>
                </a:cxn>
                <a:cxn ang="0">
                  <a:pos x="connsiteX1" y="connsiteY1"/>
                </a:cxn>
                <a:cxn ang="0">
                  <a:pos x="connsiteX2" y="connsiteY2"/>
                </a:cxn>
                <a:cxn ang="0">
                  <a:pos x="connsiteX3" y="connsiteY3"/>
                </a:cxn>
              </a:cxnLst>
              <a:rect l="l" t="t" r="r" b="b"/>
              <a:pathLst>
                <a:path w="2424113" h="500062">
                  <a:moveTo>
                    <a:pt x="2424113" y="242887"/>
                  </a:moveTo>
                  <a:lnTo>
                    <a:pt x="800100" y="0"/>
                  </a:lnTo>
                  <a:lnTo>
                    <a:pt x="0" y="500062"/>
                  </a:lnTo>
                  <a:lnTo>
                    <a:pt x="2424113" y="242887"/>
                  </a:lnTo>
                  <a:close/>
                </a:path>
              </a:pathLst>
            </a:cu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正方形/長方形 234"/>
            <p:cNvSpPr/>
            <p:nvPr/>
          </p:nvSpPr>
          <p:spPr>
            <a:xfrm>
              <a:off x="6007602" y="2913790"/>
              <a:ext cx="1815153" cy="272955"/>
            </a:xfrm>
            <a:prstGeom prst="rect">
              <a:avLst/>
            </a:prstGeom>
            <a:solidFill>
              <a:schemeClr val="tx1">
                <a:lumMod val="65000"/>
                <a:lumOff val="35000"/>
              </a:schemeClr>
            </a:solidFill>
            <a:ln>
              <a:solidFill>
                <a:schemeClr val="tx1"/>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0" name="フリーフォーム 239"/>
            <p:cNvSpPr/>
            <p:nvPr/>
          </p:nvSpPr>
          <p:spPr>
            <a:xfrm>
              <a:off x="5286375" y="3043880"/>
              <a:ext cx="2447925" cy="519113"/>
            </a:xfrm>
            <a:custGeom>
              <a:avLst/>
              <a:gdLst>
                <a:gd name="connsiteX0" fmla="*/ 2447925 w 2447925"/>
                <a:gd name="connsiteY0" fmla="*/ 0 h 519113"/>
                <a:gd name="connsiteX1" fmla="*/ 2438400 w 2447925"/>
                <a:gd name="connsiteY1" fmla="*/ 271463 h 519113"/>
                <a:gd name="connsiteX2" fmla="*/ 0 w 2447925"/>
                <a:gd name="connsiteY2" fmla="*/ 519113 h 519113"/>
                <a:gd name="connsiteX3" fmla="*/ 4763 w 2447925"/>
                <a:gd name="connsiteY3" fmla="*/ 266700 h 519113"/>
                <a:gd name="connsiteX4" fmla="*/ 2447925 w 2447925"/>
                <a:gd name="connsiteY4" fmla="*/ 0 h 51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25" h="519113">
                  <a:moveTo>
                    <a:pt x="2447925" y="0"/>
                  </a:moveTo>
                  <a:lnTo>
                    <a:pt x="2438400" y="271463"/>
                  </a:lnTo>
                  <a:lnTo>
                    <a:pt x="0" y="519113"/>
                  </a:lnTo>
                  <a:cubicBezTo>
                    <a:pt x="1588" y="434975"/>
                    <a:pt x="3175" y="350838"/>
                    <a:pt x="4763" y="266700"/>
                  </a:cubicBezTo>
                  <a:lnTo>
                    <a:pt x="2447925" y="0"/>
                  </a:lnTo>
                  <a:close/>
                </a:path>
              </a:pathLst>
            </a:cu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1" name="テキスト ボックス 240"/>
          <p:cNvSpPr txBox="1"/>
          <p:nvPr/>
        </p:nvSpPr>
        <p:spPr>
          <a:xfrm>
            <a:off x="3562025" y="1365396"/>
            <a:ext cx="902811" cy="307777"/>
          </a:xfrm>
          <a:prstGeom prst="rect">
            <a:avLst/>
          </a:prstGeom>
          <a:noFill/>
        </p:spPr>
        <p:txBody>
          <a:bodyPr wrap="none" rtlCol="0">
            <a:spAutoFit/>
          </a:bodyPr>
          <a:lstStyle/>
          <a:p>
            <a:r>
              <a:rPr kumimoji="1" lang="ja-JP" altLang="en-US" sz="1400" dirty="0" smtClean="0">
                <a:latin typeface="+mn-ea"/>
              </a:rPr>
              <a:t>避難場所</a:t>
            </a:r>
            <a:endParaRPr kumimoji="1" lang="en-US" altLang="ja-JP" sz="1400" dirty="0" smtClean="0">
              <a:latin typeface="+mn-ea"/>
            </a:endParaRPr>
          </a:p>
        </p:txBody>
      </p:sp>
      <p:grpSp>
        <p:nvGrpSpPr>
          <p:cNvPr id="406" name="グループ化 405"/>
          <p:cNvGrpSpPr/>
          <p:nvPr/>
        </p:nvGrpSpPr>
        <p:grpSpPr>
          <a:xfrm>
            <a:off x="254221" y="1490965"/>
            <a:ext cx="9669090" cy="4988696"/>
            <a:chOff x="240574" y="1136119"/>
            <a:chExt cx="9669090" cy="4988696"/>
          </a:xfrm>
        </p:grpSpPr>
        <p:sp>
          <p:nvSpPr>
            <p:cNvPr id="407" name="正方形/長方形 406"/>
            <p:cNvSpPr/>
            <p:nvPr/>
          </p:nvSpPr>
          <p:spPr>
            <a:xfrm>
              <a:off x="6734804" y="2798595"/>
              <a:ext cx="3174860" cy="216000"/>
            </a:xfrm>
            <a:prstGeom prst="rect">
              <a:avLst/>
            </a:prstGeom>
            <a:gradFill flip="none" rotWithShape="1">
              <a:gsLst>
                <a:gs pos="0">
                  <a:schemeClr val="bg1"/>
                </a:gs>
                <a:gs pos="32000">
                  <a:schemeClr val="bg1"/>
                </a:gs>
                <a:gs pos="65000">
                  <a:schemeClr val="bg1">
                    <a:lumMod val="85000"/>
                  </a:schemeClr>
                </a:gs>
                <a:gs pos="100000">
                  <a:schemeClr val="bg1">
                    <a:lumMod val="65000"/>
                  </a:schemeClr>
                </a:gs>
              </a:gsLst>
              <a:lin ang="2700000" scaled="1"/>
              <a:tileRect/>
            </a:gradFill>
            <a:ln>
              <a:solidFill>
                <a:schemeClr val="tx1">
                  <a:lumMod val="50000"/>
                  <a:lumOff val="50000"/>
                </a:schemeClr>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8" name="グループ化 407"/>
            <p:cNvGrpSpPr/>
            <p:nvPr/>
          </p:nvGrpSpPr>
          <p:grpSpPr>
            <a:xfrm>
              <a:off x="4027216" y="3000942"/>
              <a:ext cx="1050877" cy="1050877"/>
              <a:chOff x="2402007" y="2442949"/>
              <a:chExt cx="1050877" cy="1050877"/>
            </a:xfrm>
            <a:scene3d>
              <a:camera prst="isometricOffAxis2Top"/>
              <a:lightRig rig="threePt" dir="t"/>
            </a:scene3d>
          </p:grpSpPr>
          <p:sp>
            <p:nvSpPr>
              <p:cNvPr id="556" name="正方形/長方形 555"/>
              <p:cNvSpPr/>
              <p:nvPr/>
            </p:nvSpPr>
            <p:spPr>
              <a:xfrm>
                <a:off x="2402007"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7" name="直線コネクタ 556"/>
              <p:cNvCxnSpPr>
                <a:stCxn id="556" idx="0"/>
              </p:cNvCxnSpPr>
              <p:nvPr/>
            </p:nvCxnSpPr>
            <p:spPr>
              <a:xfrm>
                <a:off x="2927446"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8" name="直線コネクタ 557"/>
              <p:cNvCxnSpPr>
                <a:stCxn id="556" idx="3"/>
              </p:cNvCxnSpPr>
              <p:nvPr/>
            </p:nvCxnSpPr>
            <p:spPr>
              <a:xfrm flipH="1">
                <a:off x="2903458" y="2968388"/>
                <a:ext cx="549426"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9" name="グループ化 408"/>
            <p:cNvGrpSpPr/>
            <p:nvPr/>
          </p:nvGrpSpPr>
          <p:grpSpPr>
            <a:xfrm>
              <a:off x="3994996" y="3760600"/>
              <a:ext cx="1050877" cy="1050877"/>
              <a:chOff x="3643953" y="2442949"/>
              <a:chExt cx="1050877" cy="1050877"/>
            </a:xfrm>
            <a:scene3d>
              <a:camera prst="isometricOffAxis2Top"/>
              <a:lightRig rig="threePt" dir="t"/>
            </a:scene3d>
          </p:grpSpPr>
          <p:sp>
            <p:nvSpPr>
              <p:cNvPr id="553" name="正方形/長方形 552"/>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4" name="直線コネクタ 553"/>
              <p:cNvCxnSpPr>
                <a:stCxn id="553"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5" name="直線コネクタ 554"/>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0" name="グループ化 409"/>
            <p:cNvGrpSpPr/>
            <p:nvPr/>
          </p:nvGrpSpPr>
          <p:grpSpPr>
            <a:xfrm>
              <a:off x="3970818" y="2703736"/>
              <a:ext cx="1576316" cy="1576315"/>
              <a:chOff x="4694829" y="2442949"/>
              <a:chExt cx="1576316" cy="1576315"/>
            </a:xfrm>
            <a:scene3d>
              <a:camera prst="isometricOffAxis2Top"/>
              <a:lightRig rig="threePt" dir="t"/>
            </a:scene3d>
          </p:grpSpPr>
          <p:sp>
            <p:nvSpPr>
              <p:cNvPr id="551" name="正方形/長方形 550"/>
              <p:cNvSpPr/>
              <p:nvPr/>
            </p:nvSpPr>
            <p:spPr>
              <a:xfrm>
                <a:off x="5220268"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2" name="円弧 551"/>
              <p:cNvSpPr/>
              <p:nvPr/>
            </p:nvSpPr>
            <p:spPr>
              <a:xfrm>
                <a:off x="4694829" y="2968387"/>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411" name="グループ化 410"/>
            <p:cNvGrpSpPr/>
            <p:nvPr/>
          </p:nvGrpSpPr>
          <p:grpSpPr>
            <a:xfrm>
              <a:off x="5410878" y="2768311"/>
              <a:ext cx="1569494" cy="1572512"/>
              <a:chOff x="6639634" y="1921314"/>
              <a:chExt cx="1569494" cy="1572512"/>
            </a:xfrm>
            <a:scene3d>
              <a:camera prst="isometricOffAxis2Top"/>
              <a:lightRig rig="threePt" dir="t"/>
            </a:scene3d>
          </p:grpSpPr>
          <p:sp>
            <p:nvSpPr>
              <p:cNvPr id="549" name="正方形/長方形 548"/>
              <p:cNvSpPr/>
              <p:nvPr/>
            </p:nvSpPr>
            <p:spPr>
              <a:xfrm rot="5400000">
                <a:off x="7158251"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円弧 549"/>
              <p:cNvSpPr/>
              <p:nvPr/>
            </p:nvSpPr>
            <p:spPr>
              <a:xfrm rot="5400000">
                <a:off x="6639634" y="1921314"/>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412" name="グループ化 411"/>
            <p:cNvGrpSpPr/>
            <p:nvPr/>
          </p:nvGrpSpPr>
          <p:grpSpPr>
            <a:xfrm>
              <a:off x="6392660" y="2984731"/>
              <a:ext cx="1050877" cy="1050877"/>
              <a:chOff x="982639" y="2442949"/>
              <a:chExt cx="1050877" cy="1050877"/>
            </a:xfrm>
            <a:scene3d>
              <a:camera prst="isometricOffAxis2Top"/>
              <a:lightRig rig="threePt" dir="t"/>
            </a:scene3d>
          </p:grpSpPr>
          <p:sp>
            <p:nvSpPr>
              <p:cNvPr id="547" name="正方形/長方形 546"/>
              <p:cNvSpPr/>
              <p:nvPr/>
            </p:nvSpPr>
            <p:spPr>
              <a:xfrm>
                <a:off x="982639"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8" name="直線コネクタ 547"/>
              <p:cNvCxnSpPr>
                <a:stCxn id="547" idx="0"/>
                <a:endCxn id="547" idx="2"/>
              </p:cNvCxnSpPr>
              <p:nvPr/>
            </p:nvCxnSpPr>
            <p:spPr>
              <a:xfrm>
                <a:off x="1508078" y="2442949"/>
                <a:ext cx="0" cy="1050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3" name="正方形/長方形 412"/>
            <p:cNvSpPr/>
            <p:nvPr/>
          </p:nvSpPr>
          <p:spPr>
            <a:xfrm>
              <a:off x="4323892" y="1136119"/>
              <a:ext cx="4213743" cy="3152632"/>
            </a:xfrm>
            <a:prstGeom prst="rect">
              <a:avLst/>
            </a:prstGeom>
            <a:gradFill flip="none" rotWithShape="1">
              <a:gsLst>
                <a:gs pos="0">
                  <a:schemeClr val="bg1"/>
                </a:gs>
                <a:gs pos="32000">
                  <a:schemeClr val="bg1"/>
                </a:gs>
                <a:gs pos="65000">
                  <a:schemeClr val="bg1"/>
                </a:gs>
                <a:gs pos="100000">
                  <a:schemeClr val="bg1">
                    <a:lumMod val="65000"/>
                  </a:schemeClr>
                </a:gs>
              </a:gsLst>
              <a:path path="rect">
                <a:fillToRect l="100000" t="100000"/>
              </a:path>
              <a:tileRect r="-100000" b="-100000"/>
            </a:gradFill>
            <a:ln>
              <a:solidFill>
                <a:schemeClr val="tx1">
                  <a:lumMod val="50000"/>
                  <a:lumOff val="50000"/>
                </a:schemeClr>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4" name="正方形/長方形 413"/>
            <p:cNvSpPr/>
            <p:nvPr/>
          </p:nvSpPr>
          <p:spPr>
            <a:xfrm>
              <a:off x="5006994" y="2063958"/>
              <a:ext cx="4223978" cy="216000"/>
            </a:xfrm>
            <a:prstGeom prst="rect">
              <a:avLst/>
            </a:prstGeom>
            <a:gradFill flip="none" rotWithShape="1">
              <a:gsLst>
                <a:gs pos="0">
                  <a:schemeClr val="bg1"/>
                </a:gs>
                <a:gs pos="32000">
                  <a:schemeClr val="bg1"/>
                </a:gs>
                <a:gs pos="65000">
                  <a:schemeClr val="bg1">
                    <a:lumMod val="85000"/>
                  </a:schemeClr>
                </a:gs>
                <a:gs pos="100000">
                  <a:schemeClr val="bg1">
                    <a:lumMod val="65000"/>
                  </a:schemeClr>
                </a:gs>
              </a:gsLst>
              <a:lin ang="8100000" scaled="1"/>
              <a:tileRect/>
            </a:gradFill>
            <a:ln>
              <a:solidFill>
                <a:schemeClr val="tx1">
                  <a:lumMod val="50000"/>
                  <a:lumOff val="50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5" name="正方形/長方形 414"/>
            <p:cNvSpPr/>
            <p:nvPr/>
          </p:nvSpPr>
          <p:spPr>
            <a:xfrm>
              <a:off x="2929986" y="2215750"/>
              <a:ext cx="3174860" cy="216000"/>
            </a:xfrm>
            <a:prstGeom prst="rect">
              <a:avLst/>
            </a:prstGeom>
            <a:gradFill flip="none" rotWithShape="1">
              <a:gsLst>
                <a:gs pos="0">
                  <a:schemeClr val="bg1"/>
                </a:gs>
                <a:gs pos="32000">
                  <a:schemeClr val="bg1"/>
                </a:gs>
                <a:gs pos="65000">
                  <a:schemeClr val="bg1">
                    <a:lumMod val="85000"/>
                  </a:schemeClr>
                </a:gs>
                <a:gs pos="100000">
                  <a:schemeClr val="bg1">
                    <a:lumMod val="65000"/>
                  </a:schemeClr>
                </a:gs>
              </a:gsLst>
              <a:lin ang="2700000" scaled="1"/>
              <a:tileRect/>
            </a:gradFill>
            <a:ln>
              <a:solidFill>
                <a:schemeClr val="tx1">
                  <a:lumMod val="50000"/>
                  <a:lumOff val="50000"/>
                </a:schemeClr>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6" name="グループ化 415"/>
            <p:cNvGrpSpPr/>
            <p:nvPr/>
          </p:nvGrpSpPr>
          <p:grpSpPr>
            <a:xfrm>
              <a:off x="4981057" y="3144135"/>
              <a:ext cx="1050877" cy="1050877"/>
              <a:chOff x="1553991" y="2961592"/>
              <a:chExt cx="1050877" cy="1050877"/>
            </a:xfrm>
            <a:scene3d>
              <a:camera prst="isometricOffAxis2Top"/>
              <a:lightRig rig="threePt" dir="t"/>
            </a:scene3d>
          </p:grpSpPr>
          <p:sp>
            <p:nvSpPr>
              <p:cNvPr id="545" name="正方形/長方形 544"/>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6" name="直線コネクタ 545"/>
              <p:cNvCxnSpPr>
                <a:stCxn id="545" idx="1"/>
                <a:endCxn id="545"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7" name="グループ化 416"/>
            <p:cNvGrpSpPr/>
            <p:nvPr/>
          </p:nvGrpSpPr>
          <p:grpSpPr>
            <a:xfrm rot="10800000">
              <a:off x="3541650" y="2565968"/>
              <a:ext cx="1050877" cy="1050877"/>
              <a:chOff x="3643953" y="2442949"/>
              <a:chExt cx="1050877" cy="1050877"/>
            </a:xfrm>
            <a:scene3d>
              <a:camera prst="isometricOffAxis2Top"/>
              <a:lightRig rig="threePt" dir="t"/>
            </a:scene3d>
          </p:grpSpPr>
          <p:sp>
            <p:nvSpPr>
              <p:cNvPr id="542" name="正方形/長方形 541"/>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3" name="直線コネクタ 542"/>
              <p:cNvCxnSpPr>
                <a:stCxn id="542"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4" name="直線コネクタ 543"/>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8" name="グループ化 417"/>
            <p:cNvGrpSpPr/>
            <p:nvPr/>
          </p:nvGrpSpPr>
          <p:grpSpPr>
            <a:xfrm>
              <a:off x="2120052" y="4209464"/>
              <a:ext cx="1050877" cy="1050877"/>
              <a:chOff x="4583906" y="4982585"/>
              <a:chExt cx="1050877" cy="1050877"/>
            </a:xfrm>
            <a:scene3d>
              <a:camera prst="isometricOffAxis2Top"/>
              <a:lightRig rig="threePt" dir="t"/>
            </a:scene3d>
          </p:grpSpPr>
          <p:sp>
            <p:nvSpPr>
              <p:cNvPr id="539" name="正方形/長方形 538"/>
              <p:cNvSpPr/>
              <p:nvPr/>
            </p:nvSpPr>
            <p:spPr>
              <a:xfrm>
                <a:off x="4583906" y="4982585"/>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0" name="直線コネクタ 539"/>
              <p:cNvCxnSpPr>
                <a:stCxn id="539" idx="1"/>
              </p:cNvCxnSpPr>
              <p:nvPr/>
            </p:nvCxnSpPr>
            <p:spPr>
              <a:xfrm>
                <a:off x="4583906" y="5508024"/>
                <a:ext cx="28520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1" name="直線コネクタ 540"/>
              <p:cNvCxnSpPr/>
              <p:nvPr/>
            </p:nvCxnSpPr>
            <p:spPr>
              <a:xfrm>
                <a:off x="5349575" y="5508024"/>
                <a:ext cx="28520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9" name="グループ化 418"/>
            <p:cNvGrpSpPr/>
            <p:nvPr/>
          </p:nvGrpSpPr>
          <p:grpSpPr>
            <a:xfrm rot="10800000">
              <a:off x="4460741" y="3475205"/>
              <a:ext cx="1050877" cy="1050877"/>
              <a:chOff x="6275535" y="4577580"/>
              <a:chExt cx="1050877" cy="1050877"/>
            </a:xfrm>
            <a:scene3d>
              <a:camera prst="isometricOffAxis2Top"/>
              <a:lightRig rig="threePt" dir="t"/>
            </a:scene3d>
          </p:grpSpPr>
          <p:sp>
            <p:nvSpPr>
              <p:cNvPr id="533" name="正方形/長方形 532"/>
              <p:cNvSpPr/>
              <p:nvPr/>
            </p:nvSpPr>
            <p:spPr>
              <a:xfrm>
                <a:off x="6275535" y="4577580"/>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4" name="正方形/長方形 533"/>
              <p:cNvSpPr/>
              <p:nvPr/>
            </p:nvSpPr>
            <p:spPr>
              <a:xfrm>
                <a:off x="6824963" y="4634145"/>
                <a:ext cx="77439" cy="77439"/>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5" name="正方形/長方形 534"/>
              <p:cNvSpPr/>
              <p:nvPr/>
            </p:nvSpPr>
            <p:spPr>
              <a:xfrm>
                <a:off x="6332955" y="5125481"/>
                <a:ext cx="77439" cy="77439"/>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6" name="直線コネクタ 535"/>
              <p:cNvCxnSpPr>
                <a:stCxn id="533" idx="0"/>
              </p:cNvCxnSpPr>
              <p:nvPr/>
            </p:nvCxnSpPr>
            <p:spPr>
              <a:xfrm>
                <a:off x="6800974" y="4577580"/>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7" name="直線コネクタ 536"/>
              <p:cNvCxnSpPr/>
              <p:nvPr/>
            </p:nvCxnSpPr>
            <p:spPr>
              <a:xfrm flipH="1">
                <a:off x="6275536" y="5103018"/>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38" name="円/楕円 537"/>
              <p:cNvSpPr/>
              <p:nvPr/>
            </p:nvSpPr>
            <p:spPr>
              <a:xfrm>
                <a:off x="6429620" y="4731665"/>
                <a:ext cx="742706" cy="742706"/>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0" name="グループ化 419"/>
            <p:cNvGrpSpPr/>
            <p:nvPr/>
          </p:nvGrpSpPr>
          <p:grpSpPr>
            <a:xfrm>
              <a:off x="4473882" y="4198848"/>
              <a:ext cx="1050877" cy="1050877"/>
              <a:chOff x="5147166" y="4580099"/>
              <a:chExt cx="1050877" cy="1050877"/>
            </a:xfrm>
            <a:scene3d>
              <a:camera prst="isometricOffAxis2Top"/>
              <a:lightRig rig="threePt" dir="t"/>
            </a:scene3d>
          </p:grpSpPr>
          <p:sp>
            <p:nvSpPr>
              <p:cNvPr id="527" name="正方形/長方形 526"/>
              <p:cNvSpPr/>
              <p:nvPr/>
            </p:nvSpPr>
            <p:spPr>
              <a:xfrm>
                <a:off x="5147166" y="458009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8" name="正方形/長方形 527"/>
              <p:cNvSpPr/>
              <p:nvPr/>
            </p:nvSpPr>
            <p:spPr>
              <a:xfrm>
                <a:off x="5570389" y="4646188"/>
                <a:ext cx="77439" cy="77439"/>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9" name="正方形/長方形 528"/>
              <p:cNvSpPr/>
              <p:nvPr/>
            </p:nvSpPr>
            <p:spPr>
              <a:xfrm>
                <a:off x="5568510" y="5484790"/>
                <a:ext cx="77439" cy="77439"/>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0" name="直線コネクタ 529"/>
              <p:cNvCxnSpPr>
                <a:stCxn id="527" idx="0"/>
                <a:endCxn id="527" idx="2"/>
              </p:cNvCxnSpPr>
              <p:nvPr/>
            </p:nvCxnSpPr>
            <p:spPr>
              <a:xfrm>
                <a:off x="5672605" y="4580099"/>
                <a:ext cx="0" cy="1050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31" name="角丸四角形 530"/>
              <p:cNvSpPr/>
              <p:nvPr/>
            </p:nvSpPr>
            <p:spPr>
              <a:xfrm>
                <a:off x="5318881" y="4748561"/>
                <a:ext cx="708914" cy="708914"/>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2" name="正方形/長方形 531"/>
              <p:cNvSpPr/>
              <p:nvPr/>
            </p:nvSpPr>
            <p:spPr>
              <a:xfrm>
                <a:off x="5949537" y="4961620"/>
                <a:ext cx="156517" cy="282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1" name="グループ化 420"/>
            <p:cNvGrpSpPr/>
            <p:nvPr/>
          </p:nvGrpSpPr>
          <p:grpSpPr>
            <a:xfrm>
              <a:off x="4877312" y="3612748"/>
              <a:ext cx="1576316" cy="1576315"/>
              <a:chOff x="4694829" y="2442949"/>
              <a:chExt cx="1576316" cy="1576315"/>
            </a:xfrm>
            <a:scene3d>
              <a:camera prst="isometricOffAxis2Top"/>
              <a:lightRig rig="threePt" dir="t"/>
            </a:scene3d>
          </p:grpSpPr>
          <p:sp>
            <p:nvSpPr>
              <p:cNvPr id="525" name="正方形/長方形 524"/>
              <p:cNvSpPr/>
              <p:nvPr/>
            </p:nvSpPr>
            <p:spPr>
              <a:xfrm>
                <a:off x="5220268"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6" name="円弧 525"/>
              <p:cNvSpPr/>
              <p:nvPr/>
            </p:nvSpPr>
            <p:spPr>
              <a:xfrm>
                <a:off x="4694829" y="2968387"/>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422" name="グループ化 421"/>
            <p:cNvGrpSpPr/>
            <p:nvPr/>
          </p:nvGrpSpPr>
          <p:grpSpPr>
            <a:xfrm>
              <a:off x="4931904" y="3903122"/>
              <a:ext cx="1050877" cy="1050877"/>
              <a:chOff x="982639" y="2442949"/>
              <a:chExt cx="1050877" cy="1050877"/>
            </a:xfrm>
            <a:scene3d>
              <a:camera prst="isometricOffAxis2Top"/>
              <a:lightRig rig="threePt" dir="t"/>
            </a:scene3d>
          </p:grpSpPr>
          <p:sp>
            <p:nvSpPr>
              <p:cNvPr id="523" name="正方形/長方形 522"/>
              <p:cNvSpPr/>
              <p:nvPr/>
            </p:nvSpPr>
            <p:spPr>
              <a:xfrm>
                <a:off x="982639"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4" name="直線コネクタ 523"/>
              <p:cNvCxnSpPr>
                <a:stCxn id="523" idx="0"/>
                <a:endCxn id="523" idx="2"/>
              </p:cNvCxnSpPr>
              <p:nvPr/>
            </p:nvCxnSpPr>
            <p:spPr>
              <a:xfrm>
                <a:off x="1508078" y="2442949"/>
                <a:ext cx="0" cy="1050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3" name="グループ化 422"/>
            <p:cNvGrpSpPr/>
            <p:nvPr/>
          </p:nvGrpSpPr>
          <p:grpSpPr>
            <a:xfrm>
              <a:off x="3494814" y="3980658"/>
              <a:ext cx="1569494" cy="1572512"/>
              <a:chOff x="6639634" y="1921314"/>
              <a:chExt cx="1569494" cy="1572512"/>
            </a:xfrm>
            <a:scene3d>
              <a:camera prst="isometricOffAxis2Top"/>
              <a:lightRig rig="threePt" dir="t"/>
            </a:scene3d>
          </p:grpSpPr>
          <p:sp>
            <p:nvSpPr>
              <p:cNvPr id="521" name="正方形/長方形 520"/>
              <p:cNvSpPr/>
              <p:nvPr/>
            </p:nvSpPr>
            <p:spPr>
              <a:xfrm rot="5400000">
                <a:off x="7158251"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2" name="円弧 521"/>
              <p:cNvSpPr/>
              <p:nvPr/>
            </p:nvSpPr>
            <p:spPr>
              <a:xfrm rot="5400000">
                <a:off x="6639634" y="1921314"/>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424" name="グループ化 423"/>
            <p:cNvGrpSpPr/>
            <p:nvPr/>
          </p:nvGrpSpPr>
          <p:grpSpPr>
            <a:xfrm>
              <a:off x="3071962" y="4355530"/>
              <a:ext cx="1050877" cy="1050877"/>
              <a:chOff x="1553991" y="2961592"/>
              <a:chExt cx="1050877" cy="1050877"/>
            </a:xfrm>
            <a:scene3d>
              <a:camera prst="isometricOffAxis2Top"/>
              <a:lightRig rig="threePt" dir="t"/>
            </a:scene3d>
          </p:grpSpPr>
          <p:sp>
            <p:nvSpPr>
              <p:cNvPr id="519" name="正方形/長方形 518"/>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0" name="直線コネクタ 519"/>
              <p:cNvCxnSpPr>
                <a:stCxn id="519" idx="1"/>
                <a:endCxn id="519"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5" name="円弧 424"/>
            <p:cNvSpPr/>
            <p:nvPr/>
          </p:nvSpPr>
          <p:spPr>
            <a:xfrm rot="10800000">
              <a:off x="602666" y="4150270"/>
              <a:ext cx="1050877" cy="1050877"/>
            </a:xfrm>
            <a:prstGeom prst="arc">
              <a:avLst/>
            </a:prstGeom>
            <a:ln w="50800">
              <a:solidFill>
                <a:schemeClr val="tx1"/>
              </a:solidFill>
            </a:ln>
            <a:scene3d>
              <a:camera prst="isometricOffAxis2Top"/>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26" name="グループ化 425"/>
            <p:cNvGrpSpPr/>
            <p:nvPr/>
          </p:nvGrpSpPr>
          <p:grpSpPr>
            <a:xfrm>
              <a:off x="4657866" y="1925602"/>
              <a:ext cx="1313185" cy="280622"/>
              <a:chOff x="4784778" y="2913790"/>
              <a:chExt cx="3037977" cy="649203"/>
            </a:xfrm>
          </p:grpSpPr>
          <p:sp>
            <p:nvSpPr>
              <p:cNvPr id="515" name="正方形/長方形 514"/>
              <p:cNvSpPr/>
              <p:nvPr/>
            </p:nvSpPr>
            <p:spPr>
              <a:xfrm>
                <a:off x="4784778" y="3040006"/>
                <a:ext cx="1815153" cy="272955"/>
              </a:xfrm>
              <a:prstGeom prst="rect">
                <a:avLst/>
              </a:prstGeom>
              <a:solidFill>
                <a:schemeClr val="tx1">
                  <a:lumMod val="75000"/>
                  <a:lumOff val="25000"/>
                </a:schemeClr>
              </a:solidFill>
              <a:ln>
                <a:solidFill>
                  <a:schemeClr val="tx1"/>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6" name="フリーフォーム 515"/>
              <p:cNvSpPr/>
              <p:nvPr/>
            </p:nvSpPr>
            <p:spPr>
              <a:xfrm>
                <a:off x="5289393" y="3062930"/>
                <a:ext cx="2424113" cy="500062"/>
              </a:xfrm>
              <a:custGeom>
                <a:avLst/>
                <a:gdLst>
                  <a:gd name="connsiteX0" fmla="*/ 2424113 w 2424113"/>
                  <a:gd name="connsiteY0" fmla="*/ 242887 h 500062"/>
                  <a:gd name="connsiteX1" fmla="*/ 800100 w 2424113"/>
                  <a:gd name="connsiteY1" fmla="*/ 0 h 500062"/>
                  <a:gd name="connsiteX2" fmla="*/ 0 w 2424113"/>
                  <a:gd name="connsiteY2" fmla="*/ 500062 h 500062"/>
                  <a:gd name="connsiteX3" fmla="*/ 2424113 w 2424113"/>
                  <a:gd name="connsiteY3" fmla="*/ 242887 h 500062"/>
                </a:gdLst>
                <a:ahLst/>
                <a:cxnLst>
                  <a:cxn ang="0">
                    <a:pos x="connsiteX0" y="connsiteY0"/>
                  </a:cxn>
                  <a:cxn ang="0">
                    <a:pos x="connsiteX1" y="connsiteY1"/>
                  </a:cxn>
                  <a:cxn ang="0">
                    <a:pos x="connsiteX2" y="connsiteY2"/>
                  </a:cxn>
                  <a:cxn ang="0">
                    <a:pos x="connsiteX3" y="connsiteY3"/>
                  </a:cxn>
                </a:cxnLst>
                <a:rect l="l" t="t" r="r" b="b"/>
                <a:pathLst>
                  <a:path w="2424113" h="500062">
                    <a:moveTo>
                      <a:pt x="2424113" y="242887"/>
                    </a:moveTo>
                    <a:lnTo>
                      <a:pt x="800100" y="0"/>
                    </a:lnTo>
                    <a:lnTo>
                      <a:pt x="0" y="500062"/>
                    </a:lnTo>
                    <a:lnTo>
                      <a:pt x="2424113" y="242887"/>
                    </a:lnTo>
                    <a:close/>
                  </a:path>
                </a:pathLst>
              </a:cu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7" name="正方形/長方形 516"/>
              <p:cNvSpPr/>
              <p:nvPr/>
            </p:nvSpPr>
            <p:spPr>
              <a:xfrm>
                <a:off x="6007602" y="2913790"/>
                <a:ext cx="1815153" cy="272955"/>
              </a:xfrm>
              <a:prstGeom prst="rect">
                <a:avLst/>
              </a:prstGeom>
              <a:solidFill>
                <a:schemeClr val="tx1">
                  <a:lumMod val="65000"/>
                  <a:lumOff val="35000"/>
                </a:schemeClr>
              </a:solidFill>
              <a:ln>
                <a:solidFill>
                  <a:schemeClr val="tx1"/>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8" name="フリーフォーム 517"/>
              <p:cNvSpPr/>
              <p:nvPr/>
            </p:nvSpPr>
            <p:spPr>
              <a:xfrm>
                <a:off x="5286375" y="3043880"/>
                <a:ext cx="2447925" cy="519113"/>
              </a:xfrm>
              <a:custGeom>
                <a:avLst/>
                <a:gdLst>
                  <a:gd name="connsiteX0" fmla="*/ 2447925 w 2447925"/>
                  <a:gd name="connsiteY0" fmla="*/ 0 h 519113"/>
                  <a:gd name="connsiteX1" fmla="*/ 2438400 w 2447925"/>
                  <a:gd name="connsiteY1" fmla="*/ 271463 h 519113"/>
                  <a:gd name="connsiteX2" fmla="*/ 0 w 2447925"/>
                  <a:gd name="connsiteY2" fmla="*/ 519113 h 519113"/>
                  <a:gd name="connsiteX3" fmla="*/ 4763 w 2447925"/>
                  <a:gd name="connsiteY3" fmla="*/ 266700 h 519113"/>
                  <a:gd name="connsiteX4" fmla="*/ 2447925 w 2447925"/>
                  <a:gd name="connsiteY4" fmla="*/ 0 h 51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25" h="519113">
                    <a:moveTo>
                      <a:pt x="2447925" y="0"/>
                    </a:moveTo>
                    <a:lnTo>
                      <a:pt x="2438400" y="271463"/>
                    </a:lnTo>
                    <a:lnTo>
                      <a:pt x="0" y="519113"/>
                    </a:lnTo>
                    <a:cubicBezTo>
                      <a:pt x="1588" y="434975"/>
                      <a:pt x="3175" y="350838"/>
                      <a:pt x="4763" y="266700"/>
                    </a:cubicBezTo>
                    <a:lnTo>
                      <a:pt x="2447925" y="0"/>
                    </a:lnTo>
                    <a:close/>
                  </a:path>
                </a:pathLst>
              </a:cu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7" name="グループ化 426"/>
            <p:cNvGrpSpPr/>
            <p:nvPr/>
          </p:nvGrpSpPr>
          <p:grpSpPr>
            <a:xfrm>
              <a:off x="7157560" y="3381466"/>
              <a:ext cx="389187" cy="423627"/>
              <a:chOff x="7862965" y="4185320"/>
              <a:chExt cx="475817" cy="517923"/>
            </a:xfrm>
          </p:grpSpPr>
          <p:sp>
            <p:nvSpPr>
              <p:cNvPr id="513" name="円/楕円 512"/>
              <p:cNvSpPr/>
              <p:nvPr/>
            </p:nvSpPr>
            <p:spPr>
              <a:xfrm>
                <a:off x="7862965" y="4227426"/>
                <a:ext cx="475817" cy="475817"/>
              </a:xfrm>
              <a:prstGeom prst="ellipse">
                <a:avLst/>
              </a:prstGeom>
              <a:solidFill>
                <a:srgbClr val="FF99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4" name="円/楕円 513"/>
              <p:cNvSpPr/>
              <p:nvPr/>
            </p:nvSpPr>
            <p:spPr>
              <a:xfrm>
                <a:off x="7862965" y="4185320"/>
                <a:ext cx="475817" cy="475817"/>
              </a:xfrm>
              <a:prstGeom prst="ellipse">
                <a:avLst/>
              </a:prstGeom>
              <a:solidFill>
                <a:srgbClr val="FFC0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8" name="グループ化 427"/>
            <p:cNvGrpSpPr/>
            <p:nvPr/>
          </p:nvGrpSpPr>
          <p:grpSpPr>
            <a:xfrm>
              <a:off x="6309389" y="4089123"/>
              <a:ext cx="389187" cy="423627"/>
              <a:chOff x="7862965" y="4185320"/>
              <a:chExt cx="475817" cy="517923"/>
            </a:xfrm>
          </p:grpSpPr>
          <p:sp>
            <p:nvSpPr>
              <p:cNvPr id="511" name="円/楕円 510"/>
              <p:cNvSpPr/>
              <p:nvPr/>
            </p:nvSpPr>
            <p:spPr>
              <a:xfrm>
                <a:off x="7862965" y="4227426"/>
                <a:ext cx="475817" cy="475817"/>
              </a:xfrm>
              <a:prstGeom prst="ellipse">
                <a:avLst/>
              </a:prstGeom>
              <a:solidFill>
                <a:srgbClr val="FF99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 name="円/楕円 511"/>
              <p:cNvSpPr/>
              <p:nvPr/>
            </p:nvSpPr>
            <p:spPr>
              <a:xfrm>
                <a:off x="7862965" y="4185320"/>
                <a:ext cx="475817" cy="475817"/>
              </a:xfrm>
              <a:prstGeom prst="ellipse">
                <a:avLst/>
              </a:prstGeom>
              <a:solidFill>
                <a:srgbClr val="FFC0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9" name="グループ化 428"/>
            <p:cNvGrpSpPr/>
            <p:nvPr/>
          </p:nvGrpSpPr>
          <p:grpSpPr>
            <a:xfrm>
              <a:off x="5451908" y="5073938"/>
              <a:ext cx="1050877" cy="1050877"/>
              <a:chOff x="1553991" y="2961592"/>
              <a:chExt cx="1050877" cy="1050877"/>
            </a:xfrm>
            <a:scene3d>
              <a:camera prst="isometricOffAxis2Top"/>
              <a:lightRig rig="threePt" dir="t"/>
            </a:scene3d>
          </p:grpSpPr>
          <p:sp>
            <p:nvSpPr>
              <p:cNvPr id="509" name="正方形/長方形 508"/>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0" name="直線コネクタ 509"/>
              <p:cNvCxnSpPr>
                <a:stCxn id="509" idx="1"/>
                <a:endCxn id="509"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0" name="正方形/長方形 429"/>
            <p:cNvSpPr/>
            <p:nvPr/>
          </p:nvSpPr>
          <p:spPr>
            <a:xfrm>
              <a:off x="3553970" y="4790622"/>
              <a:ext cx="1050877" cy="1050877"/>
            </a:xfrm>
            <a:prstGeom prst="rect">
              <a:avLst/>
            </a:prstGeom>
            <a:solidFill>
              <a:schemeClr val="bg1"/>
            </a:solidFill>
            <a:ln>
              <a:solidFill>
                <a:schemeClr val="tx1">
                  <a:lumMod val="50000"/>
                  <a:lumOff val="50000"/>
                </a:schemeClr>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1" name="直線コネクタ 430"/>
            <p:cNvCxnSpPr>
              <a:stCxn id="430" idx="1"/>
              <a:endCxn id="430" idx="3"/>
            </p:cNvCxnSpPr>
            <p:nvPr/>
          </p:nvCxnSpPr>
          <p:spPr>
            <a:xfrm>
              <a:off x="3553970" y="5316061"/>
              <a:ext cx="1050877" cy="0"/>
            </a:xfrm>
            <a:prstGeom prst="line">
              <a:avLst/>
            </a:prstGeom>
            <a:ln w="50800">
              <a:solidFill>
                <a:schemeClr val="tx1"/>
              </a:solidFill>
            </a:ln>
            <a:scene3d>
              <a:camera prst="isometricOffAxis2Top"/>
              <a:lightRig rig="threePt" dir="t"/>
            </a:scene3d>
          </p:spPr>
          <p:style>
            <a:lnRef idx="1">
              <a:schemeClr val="accent1"/>
            </a:lnRef>
            <a:fillRef idx="0">
              <a:schemeClr val="accent1"/>
            </a:fillRef>
            <a:effectRef idx="0">
              <a:schemeClr val="accent1"/>
            </a:effectRef>
            <a:fontRef idx="minor">
              <a:schemeClr val="tx1"/>
            </a:fontRef>
          </p:style>
        </p:cxnSp>
        <p:sp>
          <p:nvSpPr>
            <p:cNvPr id="432" name="円/楕円 431"/>
            <p:cNvSpPr/>
            <p:nvPr/>
          </p:nvSpPr>
          <p:spPr>
            <a:xfrm>
              <a:off x="5058066" y="2589292"/>
              <a:ext cx="172634" cy="172634"/>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3" name="正方形/長方形 432"/>
            <p:cNvSpPr/>
            <p:nvPr/>
          </p:nvSpPr>
          <p:spPr>
            <a:xfrm>
              <a:off x="3663828" y="2869399"/>
              <a:ext cx="3174860" cy="216000"/>
            </a:xfrm>
            <a:prstGeom prst="rect">
              <a:avLst/>
            </a:prstGeom>
            <a:gradFill flip="none" rotWithShape="1">
              <a:gsLst>
                <a:gs pos="0">
                  <a:schemeClr val="bg1"/>
                </a:gs>
                <a:gs pos="32000">
                  <a:schemeClr val="bg1"/>
                </a:gs>
                <a:gs pos="65000">
                  <a:schemeClr val="bg1">
                    <a:lumMod val="85000"/>
                  </a:schemeClr>
                </a:gs>
                <a:gs pos="100000">
                  <a:schemeClr val="bg1">
                    <a:lumMod val="65000"/>
                  </a:schemeClr>
                </a:gs>
              </a:gsLst>
              <a:lin ang="8100000" scaled="1"/>
              <a:tileRect/>
            </a:gradFill>
            <a:ln>
              <a:solidFill>
                <a:schemeClr val="tx1">
                  <a:lumMod val="50000"/>
                  <a:lumOff val="50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4" name="円/楕円 433"/>
            <p:cNvSpPr/>
            <p:nvPr/>
          </p:nvSpPr>
          <p:spPr>
            <a:xfrm>
              <a:off x="5778492" y="2410592"/>
              <a:ext cx="172634" cy="172634"/>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5" name="円/楕円 434"/>
            <p:cNvSpPr/>
            <p:nvPr/>
          </p:nvSpPr>
          <p:spPr>
            <a:xfrm>
              <a:off x="5929039" y="2163060"/>
              <a:ext cx="172634" cy="172634"/>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6" name="円/楕円 435"/>
            <p:cNvSpPr/>
            <p:nvPr/>
          </p:nvSpPr>
          <p:spPr>
            <a:xfrm>
              <a:off x="7155304" y="2602917"/>
              <a:ext cx="172634" cy="172634"/>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7" name="直方体 436"/>
            <p:cNvSpPr/>
            <p:nvPr/>
          </p:nvSpPr>
          <p:spPr>
            <a:xfrm>
              <a:off x="1920697" y="3724816"/>
              <a:ext cx="100418" cy="36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8" name="直方体 437"/>
            <p:cNvSpPr/>
            <p:nvPr/>
          </p:nvSpPr>
          <p:spPr>
            <a:xfrm>
              <a:off x="2416469" y="3482696"/>
              <a:ext cx="100418" cy="36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9" name="直方体 438"/>
            <p:cNvSpPr/>
            <p:nvPr/>
          </p:nvSpPr>
          <p:spPr>
            <a:xfrm>
              <a:off x="3271912" y="3557494"/>
              <a:ext cx="100418" cy="36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0" name="直方体 439"/>
            <p:cNvSpPr/>
            <p:nvPr/>
          </p:nvSpPr>
          <p:spPr>
            <a:xfrm>
              <a:off x="3684555" y="3298705"/>
              <a:ext cx="100418" cy="36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1" name="直方体 440"/>
            <p:cNvSpPr/>
            <p:nvPr/>
          </p:nvSpPr>
          <p:spPr>
            <a:xfrm>
              <a:off x="2802611" y="3855187"/>
              <a:ext cx="100418" cy="36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2" name="直方体 441"/>
            <p:cNvSpPr/>
            <p:nvPr/>
          </p:nvSpPr>
          <p:spPr>
            <a:xfrm>
              <a:off x="3217634" y="3596395"/>
              <a:ext cx="100418" cy="36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43" name="グループ化 442"/>
            <p:cNvGrpSpPr/>
            <p:nvPr/>
          </p:nvGrpSpPr>
          <p:grpSpPr>
            <a:xfrm>
              <a:off x="2563517" y="2847696"/>
              <a:ext cx="1050877" cy="1050877"/>
              <a:chOff x="982639" y="2442949"/>
              <a:chExt cx="1050877" cy="1050877"/>
            </a:xfrm>
            <a:scene3d>
              <a:camera prst="isometricOffAxis2Top"/>
              <a:lightRig rig="threePt" dir="t"/>
            </a:scene3d>
          </p:grpSpPr>
          <p:sp>
            <p:nvSpPr>
              <p:cNvPr id="507" name="正方形/長方形 506"/>
              <p:cNvSpPr/>
              <p:nvPr/>
            </p:nvSpPr>
            <p:spPr>
              <a:xfrm>
                <a:off x="982639"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8" name="直線コネクタ 507"/>
              <p:cNvCxnSpPr>
                <a:stCxn id="507" idx="0"/>
                <a:endCxn id="507" idx="2"/>
              </p:cNvCxnSpPr>
              <p:nvPr/>
            </p:nvCxnSpPr>
            <p:spPr>
              <a:xfrm>
                <a:off x="1508078" y="2442949"/>
                <a:ext cx="0" cy="1050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4" name="グループ化 443"/>
            <p:cNvGrpSpPr/>
            <p:nvPr/>
          </p:nvGrpSpPr>
          <p:grpSpPr>
            <a:xfrm rot="10800000">
              <a:off x="2097956" y="2625391"/>
              <a:ext cx="1576316" cy="1576315"/>
              <a:chOff x="4694829" y="2442949"/>
              <a:chExt cx="1576316" cy="1576315"/>
            </a:xfrm>
            <a:scene3d>
              <a:camera prst="isometricOffAxis2Top"/>
              <a:lightRig rig="threePt" dir="t"/>
            </a:scene3d>
          </p:grpSpPr>
          <p:sp>
            <p:nvSpPr>
              <p:cNvPr id="505" name="正方形/長方形 504"/>
              <p:cNvSpPr/>
              <p:nvPr/>
            </p:nvSpPr>
            <p:spPr>
              <a:xfrm>
                <a:off x="5220268"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6" name="円弧 505"/>
              <p:cNvSpPr/>
              <p:nvPr/>
            </p:nvSpPr>
            <p:spPr>
              <a:xfrm>
                <a:off x="4694829" y="2968387"/>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445" name="フリーフォーム 444"/>
            <p:cNvSpPr/>
            <p:nvPr/>
          </p:nvSpPr>
          <p:spPr>
            <a:xfrm>
              <a:off x="2863073" y="3157535"/>
              <a:ext cx="1450975" cy="146050"/>
            </a:xfrm>
            <a:custGeom>
              <a:avLst/>
              <a:gdLst>
                <a:gd name="connsiteX0" fmla="*/ 498475 w 1450975"/>
                <a:gd name="connsiteY0" fmla="*/ 6350 h 146050"/>
                <a:gd name="connsiteX1" fmla="*/ 1450975 w 1450975"/>
                <a:gd name="connsiteY1" fmla="*/ 146050 h 146050"/>
                <a:gd name="connsiteX2" fmla="*/ 946150 w 1450975"/>
                <a:gd name="connsiteY2" fmla="*/ 136525 h 146050"/>
                <a:gd name="connsiteX3" fmla="*/ 0 w 1450975"/>
                <a:gd name="connsiteY3" fmla="*/ 0 h 146050"/>
                <a:gd name="connsiteX4" fmla="*/ 498475 w 1450975"/>
                <a:gd name="connsiteY4" fmla="*/ 6350 h 146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0975" h="146050">
                  <a:moveTo>
                    <a:pt x="498475" y="6350"/>
                  </a:moveTo>
                  <a:lnTo>
                    <a:pt x="1450975" y="146050"/>
                  </a:lnTo>
                  <a:lnTo>
                    <a:pt x="946150" y="136525"/>
                  </a:lnTo>
                  <a:lnTo>
                    <a:pt x="0" y="0"/>
                  </a:lnTo>
                  <a:lnTo>
                    <a:pt x="498475" y="6350"/>
                  </a:lnTo>
                  <a:close/>
                </a:path>
              </a:pathLst>
            </a:cu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6" name="直線コネクタ 445"/>
            <p:cNvCxnSpPr/>
            <p:nvPr/>
          </p:nvCxnSpPr>
          <p:spPr>
            <a:xfrm flipH="1" flipV="1">
              <a:off x="3339082" y="3219514"/>
              <a:ext cx="489415" cy="127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447" name="フリーフォーム 446"/>
            <p:cNvSpPr/>
            <p:nvPr/>
          </p:nvSpPr>
          <p:spPr>
            <a:xfrm>
              <a:off x="2866641" y="3594062"/>
              <a:ext cx="1400175" cy="769144"/>
            </a:xfrm>
            <a:custGeom>
              <a:avLst/>
              <a:gdLst>
                <a:gd name="connsiteX0" fmla="*/ 459581 w 1400175"/>
                <a:gd name="connsiteY0" fmla="*/ 0 h 769144"/>
                <a:gd name="connsiteX1" fmla="*/ 0 w 1400175"/>
                <a:gd name="connsiteY1" fmla="*/ 295275 h 769144"/>
                <a:gd name="connsiteX2" fmla="*/ 940593 w 1400175"/>
                <a:gd name="connsiteY2" fmla="*/ 769144 h 769144"/>
                <a:gd name="connsiteX3" fmla="*/ 1400175 w 1400175"/>
                <a:gd name="connsiteY3" fmla="*/ 478631 h 769144"/>
                <a:gd name="connsiteX4" fmla="*/ 459581 w 1400175"/>
                <a:gd name="connsiteY4" fmla="*/ 0 h 769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0175" h="769144">
                  <a:moveTo>
                    <a:pt x="459581" y="0"/>
                  </a:moveTo>
                  <a:lnTo>
                    <a:pt x="0" y="295275"/>
                  </a:lnTo>
                  <a:lnTo>
                    <a:pt x="940593" y="769144"/>
                  </a:lnTo>
                  <a:lnTo>
                    <a:pt x="1400175" y="478631"/>
                  </a:lnTo>
                  <a:lnTo>
                    <a:pt x="459581" y="0"/>
                  </a:lnTo>
                  <a:close/>
                </a:path>
              </a:pathLst>
            </a:cu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8" name="直線コネクタ 447"/>
            <p:cNvCxnSpPr/>
            <p:nvPr/>
          </p:nvCxnSpPr>
          <p:spPr>
            <a:xfrm>
              <a:off x="3099471" y="3739822"/>
              <a:ext cx="955042" cy="4685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9" name="グループ化 448"/>
            <p:cNvGrpSpPr/>
            <p:nvPr/>
          </p:nvGrpSpPr>
          <p:grpSpPr>
            <a:xfrm>
              <a:off x="3392298" y="4105194"/>
              <a:ext cx="648311" cy="976409"/>
              <a:chOff x="2956037" y="4090964"/>
              <a:chExt cx="648311" cy="976409"/>
            </a:xfrm>
          </p:grpSpPr>
          <p:sp>
            <p:nvSpPr>
              <p:cNvPr id="502" name="直方体 501"/>
              <p:cNvSpPr/>
              <p:nvPr/>
            </p:nvSpPr>
            <p:spPr>
              <a:xfrm>
                <a:off x="3008311" y="4347373"/>
                <a:ext cx="100418" cy="72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3" name="直方体 502"/>
              <p:cNvSpPr/>
              <p:nvPr/>
            </p:nvSpPr>
            <p:spPr>
              <a:xfrm>
                <a:off x="3451690" y="4090964"/>
                <a:ext cx="100418" cy="72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4" name="直方体 503"/>
              <p:cNvSpPr/>
              <p:nvPr/>
            </p:nvSpPr>
            <p:spPr>
              <a:xfrm rot="14284588">
                <a:off x="3190646" y="3901326"/>
                <a:ext cx="179094" cy="648311"/>
              </a:xfrm>
              <a:prstGeom prst="cube">
                <a:avLst>
                  <a:gd name="adj" fmla="val 38677"/>
                </a:avLst>
              </a:prstGeom>
              <a:solidFill>
                <a:srgbClr val="FFC000"/>
              </a:solidFill>
              <a:ln w="6350">
                <a:solidFill>
                  <a:srgbClr val="CC3300"/>
                </a:solidFill>
              </a:ln>
              <a:scene3d>
                <a:camera prst="isometricOffAxis1Left">
                  <a:rot lat="1075751" lon="3524647" rev="21502672"/>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0" name="グループ化 449"/>
            <p:cNvGrpSpPr/>
            <p:nvPr/>
          </p:nvGrpSpPr>
          <p:grpSpPr>
            <a:xfrm>
              <a:off x="2605997" y="4649292"/>
              <a:ext cx="1050877" cy="1050877"/>
              <a:chOff x="4721295" y="5488417"/>
              <a:chExt cx="1050877" cy="1050877"/>
            </a:xfrm>
            <a:scene3d>
              <a:camera prst="isometricOffAxis2Top"/>
              <a:lightRig rig="threePt" dir="t"/>
            </a:scene3d>
          </p:grpSpPr>
          <p:grpSp>
            <p:nvGrpSpPr>
              <p:cNvPr id="494" name="グループ化 493"/>
              <p:cNvGrpSpPr/>
              <p:nvPr/>
            </p:nvGrpSpPr>
            <p:grpSpPr>
              <a:xfrm rot="10800000">
                <a:off x="4721295" y="5488417"/>
                <a:ext cx="1050877" cy="1050877"/>
                <a:chOff x="3643953" y="2442949"/>
                <a:chExt cx="1050877" cy="1050877"/>
              </a:xfrm>
            </p:grpSpPr>
            <p:sp>
              <p:nvSpPr>
                <p:cNvPr id="499" name="正方形/長方形 498"/>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0" name="直線コネクタ 499"/>
                <p:cNvCxnSpPr>
                  <a:stCxn id="499"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1" name="直線コネクタ 500"/>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95" name="角丸四角形 494"/>
              <p:cNvSpPr/>
              <p:nvPr/>
            </p:nvSpPr>
            <p:spPr>
              <a:xfrm>
                <a:off x="4944275" y="5813017"/>
                <a:ext cx="594641" cy="507004"/>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6" name="正方形/長方形 495"/>
              <p:cNvSpPr/>
              <p:nvPr/>
            </p:nvSpPr>
            <p:spPr>
              <a:xfrm>
                <a:off x="5145480" y="5934843"/>
                <a:ext cx="488260" cy="4826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7" name="円弧 496"/>
              <p:cNvSpPr/>
              <p:nvPr/>
            </p:nvSpPr>
            <p:spPr>
              <a:xfrm>
                <a:off x="5034337" y="6320567"/>
                <a:ext cx="207997" cy="20799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8" name="円弧 497"/>
              <p:cNvSpPr/>
              <p:nvPr/>
            </p:nvSpPr>
            <p:spPr>
              <a:xfrm rot="10800000">
                <a:off x="5538916" y="5805858"/>
                <a:ext cx="207997" cy="20799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451" name="グループ化 450"/>
            <p:cNvGrpSpPr/>
            <p:nvPr/>
          </p:nvGrpSpPr>
          <p:grpSpPr>
            <a:xfrm>
              <a:off x="4504057" y="4933165"/>
              <a:ext cx="1050877" cy="1050877"/>
              <a:chOff x="6427502" y="4810962"/>
              <a:chExt cx="1050877" cy="1050877"/>
            </a:xfrm>
            <a:scene3d>
              <a:camera prst="isometricOffAxis2Top"/>
              <a:lightRig rig="threePt" dir="t"/>
            </a:scene3d>
          </p:grpSpPr>
          <p:grpSp>
            <p:nvGrpSpPr>
              <p:cNvPr id="483" name="グループ化 482"/>
              <p:cNvGrpSpPr/>
              <p:nvPr/>
            </p:nvGrpSpPr>
            <p:grpSpPr>
              <a:xfrm>
                <a:off x="6427502" y="4810962"/>
                <a:ext cx="1050877" cy="1050877"/>
                <a:chOff x="1553991" y="2961590"/>
                <a:chExt cx="1050877" cy="1050877"/>
              </a:xfrm>
            </p:grpSpPr>
            <p:sp>
              <p:nvSpPr>
                <p:cNvPr id="491" name="正方形/長方形 490"/>
                <p:cNvSpPr/>
                <p:nvPr/>
              </p:nvSpPr>
              <p:spPr>
                <a:xfrm>
                  <a:off x="1553991" y="2961590"/>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2" name="直線コネクタ 491"/>
                <p:cNvCxnSpPr>
                  <a:endCxn id="491" idx="3"/>
                </p:cNvCxnSpPr>
                <p:nvPr/>
              </p:nvCxnSpPr>
              <p:spPr>
                <a:xfrm>
                  <a:off x="2470725" y="3487029"/>
                  <a:ext cx="134143"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3" name="直線コネクタ 492"/>
                <p:cNvCxnSpPr/>
                <p:nvPr/>
              </p:nvCxnSpPr>
              <p:spPr>
                <a:xfrm>
                  <a:off x="1553991" y="3487031"/>
                  <a:ext cx="134143"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4" name="円弧 483"/>
              <p:cNvSpPr/>
              <p:nvPr/>
            </p:nvSpPr>
            <p:spPr>
              <a:xfrm>
                <a:off x="6622257" y="5116707"/>
                <a:ext cx="330183" cy="330183"/>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5" name="円弧 484"/>
              <p:cNvSpPr/>
              <p:nvPr/>
            </p:nvSpPr>
            <p:spPr>
              <a:xfrm rot="10800000">
                <a:off x="6952903" y="5227020"/>
                <a:ext cx="330183" cy="330183"/>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6" name="円弧 485"/>
              <p:cNvSpPr/>
              <p:nvPr/>
            </p:nvSpPr>
            <p:spPr>
              <a:xfrm rot="16200000">
                <a:off x="6622256" y="5116707"/>
                <a:ext cx="330183" cy="330183"/>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7" name="円弧 486"/>
              <p:cNvSpPr/>
              <p:nvPr/>
            </p:nvSpPr>
            <p:spPr>
              <a:xfrm rot="5400000">
                <a:off x="6952904" y="5228242"/>
                <a:ext cx="330183" cy="330183"/>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8" name="円弧 487"/>
              <p:cNvSpPr/>
              <p:nvPr/>
            </p:nvSpPr>
            <p:spPr>
              <a:xfrm rot="16200000">
                <a:off x="7285467" y="5336402"/>
                <a:ext cx="117539" cy="11753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9" name="円弧 488"/>
              <p:cNvSpPr/>
              <p:nvPr/>
            </p:nvSpPr>
            <p:spPr>
              <a:xfrm rot="5400000">
                <a:off x="6501164" y="5218558"/>
                <a:ext cx="117539" cy="11753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90" name="直線コネクタ 489"/>
              <p:cNvCxnSpPr/>
              <p:nvPr/>
            </p:nvCxnSpPr>
            <p:spPr>
              <a:xfrm>
                <a:off x="6952439" y="5278303"/>
                <a:ext cx="0" cy="11380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2" name="グループ化 451"/>
            <p:cNvGrpSpPr/>
            <p:nvPr/>
          </p:nvGrpSpPr>
          <p:grpSpPr>
            <a:xfrm>
              <a:off x="702441" y="4357495"/>
              <a:ext cx="1050877" cy="1050877"/>
              <a:chOff x="982639" y="2442949"/>
              <a:chExt cx="1050877" cy="1050877"/>
            </a:xfrm>
            <a:scene3d>
              <a:camera prst="isometricOffAxis2Top"/>
              <a:lightRig rig="threePt" dir="t"/>
            </a:scene3d>
          </p:grpSpPr>
          <p:sp>
            <p:nvSpPr>
              <p:cNvPr id="481" name="正方形/長方形 480"/>
              <p:cNvSpPr/>
              <p:nvPr/>
            </p:nvSpPr>
            <p:spPr>
              <a:xfrm>
                <a:off x="982639"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2" name="直線コネクタ 481"/>
              <p:cNvCxnSpPr>
                <a:stCxn id="481" idx="0"/>
                <a:endCxn id="481" idx="2"/>
              </p:cNvCxnSpPr>
              <p:nvPr/>
            </p:nvCxnSpPr>
            <p:spPr>
              <a:xfrm>
                <a:off x="1508078" y="2442949"/>
                <a:ext cx="0" cy="1050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3" name="グループ化 452"/>
            <p:cNvGrpSpPr/>
            <p:nvPr/>
          </p:nvGrpSpPr>
          <p:grpSpPr>
            <a:xfrm>
              <a:off x="2146170" y="4943034"/>
              <a:ext cx="1050877" cy="1050877"/>
              <a:chOff x="3643953" y="2442949"/>
              <a:chExt cx="1050877" cy="1050877"/>
            </a:xfrm>
            <a:scene3d>
              <a:camera prst="isometricOffAxis2Top"/>
              <a:lightRig rig="threePt" dir="t"/>
            </a:scene3d>
          </p:grpSpPr>
          <p:sp>
            <p:nvSpPr>
              <p:cNvPr id="478" name="正方形/長方形 477"/>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9" name="直線コネクタ 478"/>
              <p:cNvCxnSpPr>
                <a:stCxn id="478"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0" name="直線コネクタ 479"/>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4" name="グループ化 453"/>
            <p:cNvGrpSpPr/>
            <p:nvPr/>
          </p:nvGrpSpPr>
          <p:grpSpPr>
            <a:xfrm>
              <a:off x="1170676" y="4069673"/>
              <a:ext cx="1050877" cy="1050877"/>
              <a:chOff x="6417721" y="4843016"/>
              <a:chExt cx="1050877" cy="1050877"/>
            </a:xfrm>
            <a:scene3d>
              <a:camera prst="isometricOffAxis2Top"/>
              <a:lightRig rig="threePt" dir="t"/>
            </a:scene3d>
          </p:grpSpPr>
          <p:sp>
            <p:nvSpPr>
              <p:cNvPr id="473" name="正方形/長方形 472"/>
              <p:cNvSpPr/>
              <p:nvPr/>
            </p:nvSpPr>
            <p:spPr>
              <a:xfrm rot="10800000">
                <a:off x="6417721" y="4843016"/>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4" name="直線コネクタ 473"/>
              <p:cNvCxnSpPr>
                <a:stCxn id="473" idx="0"/>
              </p:cNvCxnSpPr>
              <p:nvPr/>
            </p:nvCxnSpPr>
            <p:spPr>
              <a:xfrm rot="10800000">
                <a:off x="6943159" y="5345992"/>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5" name="直線コネクタ 474"/>
              <p:cNvCxnSpPr/>
              <p:nvPr/>
            </p:nvCxnSpPr>
            <p:spPr>
              <a:xfrm rot="10800000" flipH="1">
                <a:off x="6914882" y="536886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76" name="円/楕円 475"/>
              <p:cNvSpPr/>
              <p:nvPr/>
            </p:nvSpPr>
            <p:spPr>
              <a:xfrm>
                <a:off x="6579552" y="4994117"/>
                <a:ext cx="718636" cy="718636"/>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7" name="正方形/長方形 476"/>
              <p:cNvSpPr/>
              <p:nvPr/>
            </p:nvSpPr>
            <p:spPr>
              <a:xfrm>
                <a:off x="6965589" y="5395913"/>
                <a:ext cx="478199" cy="478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5" name="グループ化 454"/>
            <p:cNvGrpSpPr/>
            <p:nvPr/>
          </p:nvGrpSpPr>
          <p:grpSpPr>
            <a:xfrm>
              <a:off x="1193868" y="4799942"/>
              <a:ext cx="1050877" cy="1050877"/>
              <a:chOff x="7757007" y="5255265"/>
              <a:chExt cx="1050877" cy="1050877"/>
            </a:xfrm>
            <a:scene3d>
              <a:camera prst="isometricOffAxis2Top"/>
              <a:lightRig rig="threePt" dir="t"/>
            </a:scene3d>
          </p:grpSpPr>
          <p:grpSp>
            <p:nvGrpSpPr>
              <p:cNvPr id="466" name="グループ化 465"/>
              <p:cNvGrpSpPr/>
              <p:nvPr/>
            </p:nvGrpSpPr>
            <p:grpSpPr>
              <a:xfrm>
                <a:off x="7757007" y="5255265"/>
                <a:ext cx="1050877" cy="1050877"/>
                <a:chOff x="1553991" y="2961592"/>
                <a:chExt cx="1050877" cy="1050877"/>
              </a:xfrm>
            </p:grpSpPr>
            <p:sp>
              <p:nvSpPr>
                <p:cNvPr id="471" name="正方形/長方形 470"/>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2" name="直線コネクタ 471"/>
                <p:cNvCxnSpPr>
                  <a:stCxn id="471" idx="1"/>
                  <a:endCxn id="471"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7" name="正方形/長方形 466"/>
              <p:cNvSpPr/>
              <p:nvPr/>
            </p:nvSpPr>
            <p:spPr>
              <a:xfrm>
                <a:off x="7962168" y="5460426"/>
                <a:ext cx="320278" cy="32027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8" name="正方形/長方形 467"/>
              <p:cNvSpPr/>
              <p:nvPr/>
            </p:nvSpPr>
            <p:spPr>
              <a:xfrm>
                <a:off x="8281201" y="5780703"/>
                <a:ext cx="320278" cy="32027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9" name="正方形/長方形 468"/>
              <p:cNvSpPr/>
              <p:nvPr/>
            </p:nvSpPr>
            <p:spPr>
              <a:xfrm>
                <a:off x="7994508" y="5723248"/>
                <a:ext cx="255600" cy="150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0" name="正方形/長方形 469"/>
              <p:cNvSpPr/>
              <p:nvPr/>
            </p:nvSpPr>
            <p:spPr>
              <a:xfrm>
                <a:off x="8313540" y="5723248"/>
                <a:ext cx="255600" cy="150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6" name="直方体 455"/>
            <p:cNvSpPr/>
            <p:nvPr/>
          </p:nvSpPr>
          <p:spPr>
            <a:xfrm>
              <a:off x="5209246" y="3285927"/>
              <a:ext cx="463713" cy="524722"/>
            </a:xfrm>
            <a:prstGeom prst="cube">
              <a:avLst>
                <a:gd name="adj" fmla="val 33916"/>
              </a:avLst>
            </a:prstGeom>
            <a:solidFill>
              <a:srgbClr val="FF0000"/>
            </a:solid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7" name="円柱 456"/>
            <p:cNvSpPr/>
            <p:nvPr/>
          </p:nvSpPr>
          <p:spPr>
            <a:xfrm rot="14295051">
              <a:off x="4044227" y="5029279"/>
              <a:ext cx="45719" cy="601217"/>
            </a:xfrm>
            <a:prstGeom prst="can">
              <a:avLst>
                <a:gd name="adj" fmla="val 74297"/>
              </a:avLst>
            </a:prstGeom>
            <a:gradFill flip="none" rotWithShape="1">
              <a:gsLst>
                <a:gs pos="0">
                  <a:schemeClr val="tx1">
                    <a:lumMod val="65000"/>
                    <a:lumOff val="35000"/>
                  </a:schemeClr>
                </a:gs>
                <a:gs pos="32000">
                  <a:schemeClr val="accent1">
                    <a:lumMod val="20000"/>
                    <a:lumOff val="80000"/>
                  </a:schemeClr>
                </a:gs>
                <a:gs pos="65000">
                  <a:schemeClr val="bg1">
                    <a:lumMod val="95000"/>
                  </a:schemeClr>
                </a:gs>
                <a:gs pos="100000">
                  <a:schemeClr val="bg1"/>
                </a:gs>
              </a:gsLst>
              <a:lin ang="2700000" scaled="1"/>
              <a:tileRect/>
            </a:gradFill>
            <a:ln w="6350">
              <a:solidFill>
                <a:schemeClr val="tx1">
                  <a:lumMod val="50000"/>
                  <a:lumOff val="50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8" name="正方形/長方形 457"/>
            <p:cNvSpPr/>
            <p:nvPr/>
          </p:nvSpPr>
          <p:spPr>
            <a:xfrm>
              <a:off x="6703778" y="3299721"/>
              <a:ext cx="916718" cy="99375"/>
            </a:xfrm>
            <a:prstGeom prst="rect">
              <a:avLst/>
            </a:prstGeom>
            <a:solidFill>
              <a:schemeClr val="bg1">
                <a:lumMod val="65000"/>
              </a:schemeClr>
            </a:solidFill>
            <a:ln>
              <a:no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59" name="グループ化 458"/>
            <p:cNvGrpSpPr/>
            <p:nvPr/>
          </p:nvGrpSpPr>
          <p:grpSpPr>
            <a:xfrm rot="10800000">
              <a:off x="240574" y="4138186"/>
              <a:ext cx="1576316" cy="1576315"/>
              <a:chOff x="4694829" y="2442949"/>
              <a:chExt cx="1576316" cy="1576315"/>
            </a:xfrm>
            <a:scene3d>
              <a:camera prst="isometricOffAxis2Top"/>
              <a:lightRig rig="threePt" dir="t"/>
            </a:scene3d>
          </p:grpSpPr>
          <p:sp>
            <p:nvSpPr>
              <p:cNvPr id="464" name="正方形/長方形 463"/>
              <p:cNvSpPr/>
              <p:nvPr/>
            </p:nvSpPr>
            <p:spPr>
              <a:xfrm>
                <a:off x="5220268"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5" name="円弧 464"/>
              <p:cNvSpPr/>
              <p:nvPr/>
            </p:nvSpPr>
            <p:spPr>
              <a:xfrm>
                <a:off x="4694829" y="2968387"/>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460" name="グループ化 459"/>
            <p:cNvGrpSpPr/>
            <p:nvPr/>
          </p:nvGrpSpPr>
          <p:grpSpPr>
            <a:xfrm>
              <a:off x="548434" y="4622911"/>
              <a:ext cx="389187" cy="423627"/>
              <a:chOff x="7862965" y="4185320"/>
              <a:chExt cx="475817" cy="517923"/>
            </a:xfrm>
          </p:grpSpPr>
          <p:sp>
            <p:nvSpPr>
              <p:cNvPr id="462" name="円/楕円 461"/>
              <p:cNvSpPr/>
              <p:nvPr/>
            </p:nvSpPr>
            <p:spPr>
              <a:xfrm>
                <a:off x="7862965" y="4227426"/>
                <a:ext cx="475817" cy="475817"/>
              </a:xfrm>
              <a:prstGeom prst="ellipse">
                <a:avLst/>
              </a:prstGeom>
              <a:solidFill>
                <a:srgbClr val="FF99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3" name="円/楕円 462"/>
              <p:cNvSpPr/>
              <p:nvPr/>
            </p:nvSpPr>
            <p:spPr>
              <a:xfrm>
                <a:off x="7862965" y="4185320"/>
                <a:ext cx="475817" cy="475817"/>
              </a:xfrm>
              <a:prstGeom prst="ellipse">
                <a:avLst/>
              </a:prstGeom>
              <a:solidFill>
                <a:srgbClr val="FFC0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1" name="正方形/長方形 460"/>
            <p:cNvSpPr/>
            <p:nvPr/>
          </p:nvSpPr>
          <p:spPr>
            <a:xfrm>
              <a:off x="6734804" y="2797278"/>
              <a:ext cx="3174860" cy="216000"/>
            </a:xfrm>
            <a:prstGeom prst="rect">
              <a:avLst/>
            </a:prstGeom>
            <a:gradFill flip="none" rotWithShape="1">
              <a:gsLst>
                <a:gs pos="0">
                  <a:schemeClr val="bg1"/>
                </a:gs>
                <a:gs pos="32000">
                  <a:schemeClr val="bg1"/>
                </a:gs>
                <a:gs pos="65000">
                  <a:schemeClr val="bg1">
                    <a:lumMod val="85000"/>
                  </a:schemeClr>
                </a:gs>
                <a:gs pos="100000">
                  <a:schemeClr val="bg1">
                    <a:lumMod val="65000"/>
                  </a:schemeClr>
                </a:gs>
              </a:gsLst>
              <a:lin ang="2700000" scaled="1"/>
              <a:tileRect/>
            </a:gradFill>
            <a:ln>
              <a:solidFill>
                <a:schemeClr val="tx1">
                  <a:lumMod val="50000"/>
                  <a:lumOff val="50000"/>
                </a:schemeClr>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98699500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14" name="Text Box 178"/>
          <p:cNvSpPr txBox="1">
            <a:spLocks noChangeArrowheads="1"/>
          </p:cNvSpPr>
          <p:nvPr/>
        </p:nvSpPr>
        <p:spPr bwMode="auto">
          <a:xfrm>
            <a:off x="23813" y="44450"/>
            <a:ext cx="911900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a:latin typeface="Arial Black" pitchFamily="34" charset="0"/>
              </a:rPr>
              <a:t>S</a:t>
            </a:r>
            <a:r>
              <a:rPr lang="en-US" altLang="ja-JP" sz="1600" dirty="0" smtClean="0">
                <a:latin typeface="Arial Black" pitchFamily="34" charset="0"/>
              </a:rPr>
              <a:t>uccessfully </a:t>
            </a:r>
            <a:r>
              <a:rPr lang="en-US" altLang="ja-JP" sz="1600" dirty="0">
                <a:latin typeface="Arial Black" pitchFamily="34" charset="0"/>
              </a:rPr>
              <a:t>negotiating an intersection tile</a:t>
            </a:r>
            <a:r>
              <a:rPr lang="ja-JP" altLang="en-US" sz="1600" b="0" dirty="0" smtClean="0">
                <a:latin typeface="Arial Black" pitchFamily="34" charset="0"/>
              </a:rPr>
              <a:t>　</a:t>
            </a:r>
            <a:r>
              <a:rPr lang="ja-JP" altLang="en-US" sz="1600" dirty="0" smtClean="0">
                <a:latin typeface="Arial Black" pitchFamily="34" charset="0"/>
              </a:rPr>
              <a:t>交差点の</a:t>
            </a:r>
            <a:r>
              <a:rPr lang="ja-JP" altLang="en-US" sz="1600" b="0" dirty="0" smtClean="0">
                <a:latin typeface="Arial Black" pitchFamily="34" charset="0"/>
              </a:rPr>
              <a:t>得点</a:t>
            </a:r>
            <a:endParaRPr lang="en-US" altLang="ja-JP" sz="1600" b="0" dirty="0" smtClean="0">
              <a:latin typeface="Arial Black" pitchFamily="34" charset="0"/>
            </a:endParaRPr>
          </a:p>
          <a:p>
            <a:endParaRPr lang="en-US" altLang="ja-JP" sz="1400" dirty="0" smtClean="0">
              <a:latin typeface="+mn-ea"/>
            </a:endParaRPr>
          </a:p>
        </p:txBody>
      </p:sp>
      <p:sp>
        <p:nvSpPr>
          <p:cNvPr id="67" name="正方形/長方形 66"/>
          <p:cNvSpPr/>
          <p:nvPr/>
        </p:nvSpPr>
        <p:spPr>
          <a:xfrm>
            <a:off x="597199" y="2129007"/>
            <a:ext cx="2923923" cy="292392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1804988" y="2426494"/>
            <a:ext cx="202406" cy="202406"/>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1804988" y="4553037"/>
            <a:ext cx="202406" cy="202406"/>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a:off x="2057193" y="1228299"/>
            <a:ext cx="0" cy="5308979"/>
          </a:xfrm>
          <a:prstGeom prst="straightConnector1">
            <a:avLst/>
          </a:prstGeom>
          <a:ln w="1016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角丸四角形 15"/>
          <p:cNvSpPr/>
          <p:nvPr/>
        </p:nvSpPr>
        <p:spPr>
          <a:xfrm>
            <a:off x="1149616" y="2683392"/>
            <a:ext cx="1815153" cy="1815153"/>
          </a:xfrm>
          <a:prstGeom prst="round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43" name="グループ化 42"/>
          <p:cNvGrpSpPr/>
          <p:nvPr/>
        </p:nvGrpSpPr>
        <p:grpSpPr>
          <a:xfrm rot="16200000">
            <a:off x="1578008" y="5259890"/>
            <a:ext cx="960947" cy="1170748"/>
            <a:chOff x="749457" y="1486048"/>
            <a:chExt cx="588963" cy="717550"/>
          </a:xfrm>
        </p:grpSpPr>
        <p:sp>
          <p:nvSpPr>
            <p:cNvPr id="44"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5"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7"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5"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7"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3" name="テキスト ボックス 72"/>
          <p:cNvSpPr txBox="1"/>
          <p:nvPr/>
        </p:nvSpPr>
        <p:spPr>
          <a:xfrm>
            <a:off x="1863091" y="4141421"/>
            <a:ext cx="415498" cy="369332"/>
          </a:xfrm>
          <a:prstGeom prst="rect">
            <a:avLst/>
          </a:prstGeom>
          <a:noFill/>
        </p:spPr>
        <p:txBody>
          <a:bodyPr wrap="none" rtlCol="0">
            <a:spAutoFit/>
          </a:bodyPr>
          <a:lstStyle/>
          <a:p>
            <a:pPr algn="ctr"/>
            <a:r>
              <a:rPr kumimoji="1" lang="ja-JP" altLang="en-US" dirty="0" smtClean="0"/>
              <a:t>①</a:t>
            </a:r>
            <a:endParaRPr kumimoji="1" lang="ja-JP" altLang="en-US" dirty="0"/>
          </a:p>
        </p:txBody>
      </p:sp>
      <p:sp>
        <p:nvSpPr>
          <p:cNvPr id="74" name="テキスト ボックス 73"/>
          <p:cNvSpPr txBox="1"/>
          <p:nvPr/>
        </p:nvSpPr>
        <p:spPr>
          <a:xfrm>
            <a:off x="1849443" y="2697039"/>
            <a:ext cx="415498" cy="369332"/>
          </a:xfrm>
          <a:prstGeom prst="rect">
            <a:avLst/>
          </a:prstGeom>
          <a:noFill/>
        </p:spPr>
        <p:txBody>
          <a:bodyPr wrap="none" rtlCol="0">
            <a:spAutoFit/>
          </a:bodyPr>
          <a:lstStyle/>
          <a:p>
            <a:pPr algn="ctr"/>
            <a:r>
              <a:rPr kumimoji="1" lang="ja-JP" altLang="en-US" dirty="0" smtClean="0"/>
              <a:t>②</a:t>
            </a:r>
            <a:endParaRPr kumimoji="1" lang="ja-JP" altLang="en-US" dirty="0"/>
          </a:p>
        </p:txBody>
      </p:sp>
      <p:sp>
        <p:nvSpPr>
          <p:cNvPr id="75" name="テキスト ボックス 74"/>
          <p:cNvSpPr txBox="1"/>
          <p:nvPr/>
        </p:nvSpPr>
        <p:spPr>
          <a:xfrm>
            <a:off x="714550" y="3406302"/>
            <a:ext cx="317716" cy="369332"/>
          </a:xfrm>
          <a:prstGeom prst="rect">
            <a:avLst/>
          </a:prstGeom>
          <a:noFill/>
        </p:spPr>
        <p:txBody>
          <a:bodyPr wrap="none" rtlCol="0">
            <a:spAutoFit/>
          </a:bodyPr>
          <a:lstStyle/>
          <a:p>
            <a:r>
              <a:rPr lang="en-US" altLang="ja-JP" dirty="0"/>
              <a:t>A</a:t>
            </a:r>
            <a:endParaRPr kumimoji="1" lang="ja-JP" altLang="en-US" dirty="0"/>
          </a:p>
        </p:txBody>
      </p:sp>
      <p:sp>
        <p:nvSpPr>
          <p:cNvPr id="76" name="テキスト ボックス 75"/>
          <p:cNvSpPr txBox="1"/>
          <p:nvPr/>
        </p:nvSpPr>
        <p:spPr>
          <a:xfrm>
            <a:off x="3058395" y="3406302"/>
            <a:ext cx="309700" cy="369332"/>
          </a:xfrm>
          <a:prstGeom prst="rect">
            <a:avLst/>
          </a:prstGeom>
          <a:noFill/>
        </p:spPr>
        <p:txBody>
          <a:bodyPr wrap="none" rtlCol="0">
            <a:spAutoFit/>
          </a:bodyPr>
          <a:lstStyle/>
          <a:p>
            <a:r>
              <a:rPr lang="en-US" altLang="ja-JP" dirty="0" smtClean="0"/>
              <a:t>B</a:t>
            </a:r>
            <a:endParaRPr kumimoji="1" lang="ja-JP" altLang="en-US" dirty="0"/>
          </a:p>
        </p:txBody>
      </p:sp>
      <p:cxnSp>
        <p:nvCxnSpPr>
          <p:cNvPr id="79" name="直線矢印コネクタ 78"/>
          <p:cNvCxnSpPr/>
          <p:nvPr/>
        </p:nvCxnSpPr>
        <p:spPr>
          <a:xfrm flipV="1">
            <a:off x="2243711" y="4771196"/>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2243711" y="1952217"/>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flipV="1">
            <a:off x="873408" y="3039030"/>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flipV="1">
            <a:off x="3185901" y="3039030"/>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p:nvPr/>
        </p:nvCxnSpPr>
        <p:spPr>
          <a:xfrm flipV="1">
            <a:off x="873408" y="3787842"/>
            <a:ext cx="0" cy="353579"/>
          </a:xfrm>
          <a:prstGeom prst="straightConnector1">
            <a:avLst/>
          </a:prstGeom>
          <a:ln w="635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521122" y="1228299"/>
            <a:ext cx="0" cy="9007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597199" y="1228299"/>
            <a:ext cx="0" cy="9007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V="1">
            <a:off x="3521122" y="5037268"/>
            <a:ext cx="0" cy="9007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V="1">
            <a:off x="597199" y="5037268"/>
            <a:ext cx="0" cy="9007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3998793" y="1231766"/>
            <a:ext cx="5144027" cy="3970318"/>
          </a:xfrm>
          <a:prstGeom prst="rect">
            <a:avLst/>
          </a:prstGeom>
          <a:noFill/>
        </p:spPr>
        <p:txBody>
          <a:bodyPr wrap="square" rtlCol="0">
            <a:spAutoFit/>
          </a:bodyPr>
          <a:lstStyle/>
          <a:p>
            <a:r>
              <a:rPr kumimoji="1" lang="ja-JP" altLang="en-US" sz="1400" dirty="0" smtClean="0"/>
              <a:t>１つのタイルに複数の交差点が設置されている場合には</a:t>
            </a:r>
            <a:r>
              <a:rPr lang="ja-JP" altLang="en-US" sz="1400" dirty="0"/>
              <a:t>、</a:t>
            </a:r>
            <a:r>
              <a:rPr lang="ja-JP" altLang="en-US" sz="1400" dirty="0" smtClean="0"/>
              <a:t>全ての交差点について正しい方向に進めた場合に得点になる。</a:t>
            </a:r>
            <a:endParaRPr lang="en-US" altLang="ja-JP" sz="1400" dirty="0" smtClean="0"/>
          </a:p>
          <a:p>
            <a:endParaRPr kumimoji="1" lang="en-US" altLang="ja-JP" sz="1400" dirty="0"/>
          </a:p>
          <a:p>
            <a:r>
              <a:rPr lang="ja-JP" altLang="en-US" sz="1400" dirty="0" smtClean="0"/>
              <a:t>例えば、左の図の例だと</a:t>
            </a:r>
            <a:endParaRPr lang="en-US" altLang="ja-JP" sz="1400" dirty="0" smtClean="0"/>
          </a:p>
          <a:p>
            <a:endParaRPr kumimoji="1" lang="en-US" altLang="ja-JP" sz="1400" dirty="0"/>
          </a:p>
          <a:p>
            <a:r>
              <a:rPr lang="ja-JP" altLang="en-US" sz="1400" dirty="0" smtClean="0"/>
              <a:t>①の交差点で左折し、経路Ａを通って、②の交差点で左折</a:t>
            </a:r>
            <a:endParaRPr lang="en-US" altLang="ja-JP" sz="1400" dirty="0" smtClean="0"/>
          </a:p>
          <a:p>
            <a:r>
              <a:rPr kumimoji="1" lang="ja-JP" altLang="en-US" sz="1400" dirty="0" smtClean="0"/>
              <a:t>このように進むと、交差点の得点となる。（１５点）</a:t>
            </a:r>
            <a:endParaRPr kumimoji="1" lang="en-US" altLang="ja-JP" sz="1400" dirty="0" smtClean="0"/>
          </a:p>
          <a:p>
            <a:endParaRPr lang="en-US" altLang="ja-JP" sz="1400" dirty="0"/>
          </a:p>
          <a:p>
            <a:r>
              <a:rPr lang="ja-JP" altLang="en-US" sz="1400" dirty="0" smtClean="0"/>
              <a:t>①の交差点で右折し、経路</a:t>
            </a:r>
            <a:r>
              <a:rPr lang="ja-JP" altLang="en-US" sz="1400" dirty="0"/>
              <a:t>Ｂ</a:t>
            </a:r>
            <a:r>
              <a:rPr lang="ja-JP" altLang="en-US" sz="1400" dirty="0" smtClean="0"/>
              <a:t>を通って、②の交差点を右折すると、得点は得られないが、競技進行停止でもなく、競技が継続される。</a:t>
            </a:r>
            <a:endParaRPr lang="en-US" altLang="ja-JP" sz="1400" dirty="0" smtClean="0"/>
          </a:p>
          <a:p>
            <a:endParaRPr lang="en-US" altLang="ja-JP" sz="1400" dirty="0"/>
          </a:p>
          <a:p>
            <a:r>
              <a:rPr lang="ja-JP" altLang="en-US" sz="1400" dirty="0" smtClean="0"/>
              <a:t>経路には、それぞれ順方向（青矢印）と逆方向（赤矢印）があり、ロボットが逆走する（逆方向に進む）と競技進行停止になる。</a:t>
            </a:r>
            <a:endParaRPr lang="en-US" altLang="ja-JP" sz="1400" dirty="0" smtClean="0"/>
          </a:p>
          <a:p>
            <a:r>
              <a:rPr lang="ja-JP" altLang="en-US" sz="1400" dirty="0" smtClean="0"/>
              <a:t>（順方向は避難区域に向かう方向で、逆方向はスタート地点に向かう方向のこと。）</a:t>
            </a:r>
            <a:endParaRPr lang="en-US" altLang="ja-JP" sz="1400" dirty="0" smtClean="0"/>
          </a:p>
          <a:p>
            <a:endParaRPr kumimoji="1" lang="en-US" altLang="ja-JP" sz="1400" dirty="0"/>
          </a:p>
          <a:p>
            <a:r>
              <a:rPr lang="ja-JP" altLang="en-US" sz="1400" dirty="0" smtClean="0"/>
              <a:t>Ａ、Ｂどちらの経路を通ってきても②の交差点で上方向に進めば良いが、右や左に進むと、逆走となり競技進行停止になる。</a:t>
            </a:r>
            <a:endParaRPr lang="en-US" altLang="ja-JP" sz="1400" dirty="0" smtClean="0"/>
          </a:p>
        </p:txBody>
      </p:sp>
      <p:cxnSp>
        <p:nvCxnSpPr>
          <p:cNvPr id="29" name="直線矢印コネクタ 28"/>
          <p:cNvCxnSpPr/>
          <p:nvPr/>
        </p:nvCxnSpPr>
        <p:spPr>
          <a:xfrm flipV="1">
            <a:off x="3195171" y="3787842"/>
            <a:ext cx="0" cy="353579"/>
          </a:xfrm>
          <a:prstGeom prst="straightConnector1">
            <a:avLst/>
          </a:prstGeom>
          <a:ln w="635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9752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14" name="Text Box 178"/>
          <p:cNvSpPr txBox="1">
            <a:spLocks noChangeArrowheads="1"/>
          </p:cNvSpPr>
          <p:nvPr/>
        </p:nvSpPr>
        <p:spPr bwMode="auto">
          <a:xfrm>
            <a:off x="23813" y="44450"/>
            <a:ext cx="9119007"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a:latin typeface="Arial Black" pitchFamily="34" charset="0"/>
              </a:rPr>
              <a:t>O</a:t>
            </a:r>
            <a:r>
              <a:rPr lang="en-US" altLang="ja-JP" sz="1600" dirty="0" smtClean="0">
                <a:latin typeface="Arial Black" pitchFamily="34" charset="0"/>
              </a:rPr>
              <a:t>nly </a:t>
            </a:r>
            <a:r>
              <a:rPr lang="en-US" altLang="ja-JP" sz="1600" dirty="0">
                <a:latin typeface="Arial Black" pitchFamily="34" charset="0"/>
              </a:rPr>
              <a:t>be scored once per direction </a:t>
            </a:r>
            <a:r>
              <a:rPr lang="ja-JP" altLang="en-US" sz="1600" b="0" dirty="0" smtClean="0">
                <a:latin typeface="Arial Black" pitchFamily="34" charset="0"/>
              </a:rPr>
              <a:t>　</a:t>
            </a:r>
            <a:r>
              <a:rPr lang="ja-JP" altLang="en-US" sz="1600" dirty="0" smtClean="0">
                <a:latin typeface="Arial Black" pitchFamily="34" charset="0"/>
              </a:rPr>
              <a:t>それぞれの方向で</a:t>
            </a:r>
            <a:r>
              <a:rPr lang="ja-JP" altLang="en-US" sz="1600" b="0" dirty="0" smtClean="0">
                <a:latin typeface="Arial Black" pitchFamily="34" charset="0"/>
              </a:rPr>
              <a:t>得点</a:t>
            </a:r>
            <a:endParaRPr lang="en-US" altLang="ja-JP" sz="1600" b="0" dirty="0" smtClean="0">
              <a:latin typeface="Arial Black" pitchFamily="34" charset="0"/>
            </a:endParaRPr>
          </a:p>
          <a:p>
            <a:endParaRPr lang="en-US" altLang="ja-JP" sz="1600" dirty="0">
              <a:latin typeface="Arial Black" pitchFamily="34" charset="0"/>
            </a:endParaRPr>
          </a:p>
          <a:p>
            <a:r>
              <a:rPr lang="ja-JP" altLang="en-US" sz="1400" dirty="0" smtClean="0">
                <a:latin typeface="+mn-ea"/>
              </a:rPr>
              <a:t>交差点の設置方法により、同じ経路を戻るコースを設定することができる。</a:t>
            </a:r>
            <a:endParaRPr lang="en-US" altLang="ja-JP" sz="1400" dirty="0" smtClean="0">
              <a:latin typeface="+mn-ea"/>
            </a:endParaRPr>
          </a:p>
          <a:p>
            <a:r>
              <a:rPr lang="ja-JP" altLang="en-US" sz="1400" dirty="0" smtClean="0">
                <a:latin typeface="+mn-ea"/>
              </a:rPr>
              <a:t>往復する経路にギャップや障害物などの得点イベントがある場合は、往路で得点、復路でも得点することができる。</a:t>
            </a:r>
            <a:endParaRPr lang="en-US" altLang="ja-JP" sz="1400" dirty="0" smtClean="0">
              <a:latin typeface="+mn-ea"/>
            </a:endParaRPr>
          </a:p>
          <a:p>
            <a:r>
              <a:rPr lang="ja-JP" altLang="en-US" sz="1400" dirty="0" smtClean="0">
                <a:latin typeface="+mn-ea"/>
              </a:rPr>
              <a:t>（往復する経路をドロップタイルにしても、ドロップタイルの得点が得られるのは１回だけである）</a:t>
            </a:r>
            <a:endParaRPr lang="en-US" altLang="ja-JP" sz="1400" dirty="0" smtClean="0">
              <a:latin typeface="+mn-ea"/>
            </a:endParaRPr>
          </a:p>
        </p:txBody>
      </p:sp>
      <p:grpSp>
        <p:nvGrpSpPr>
          <p:cNvPr id="48" name="グループ化 47"/>
          <p:cNvGrpSpPr/>
          <p:nvPr/>
        </p:nvGrpSpPr>
        <p:grpSpPr>
          <a:xfrm>
            <a:off x="1581206" y="1394328"/>
            <a:ext cx="1448603" cy="1448604"/>
            <a:chOff x="625857" y="3914438"/>
            <a:chExt cx="1448603" cy="1448604"/>
          </a:xfrm>
        </p:grpSpPr>
        <p:sp>
          <p:nvSpPr>
            <p:cNvPr id="49" name="正方形/長方形 48"/>
            <p:cNvSpPr/>
            <p:nvPr/>
          </p:nvSpPr>
          <p:spPr>
            <a:xfrm>
              <a:off x="625857" y="3914438"/>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p:cNvCxnSpPr>
              <a:stCxn id="49" idx="0"/>
              <a:endCxn id="49" idx="2"/>
            </p:cNvCxnSpPr>
            <p:nvPr/>
          </p:nvCxnSpPr>
          <p:spPr>
            <a:xfrm>
              <a:off x="1350159" y="3914438"/>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 name="グループ化 50"/>
          <p:cNvGrpSpPr/>
          <p:nvPr/>
        </p:nvGrpSpPr>
        <p:grpSpPr>
          <a:xfrm rot="5400000">
            <a:off x="3035633" y="2851680"/>
            <a:ext cx="1448603" cy="1448604"/>
            <a:chOff x="625857" y="3914438"/>
            <a:chExt cx="1448603" cy="1448604"/>
          </a:xfrm>
        </p:grpSpPr>
        <p:sp>
          <p:nvSpPr>
            <p:cNvPr id="52" name="正方形/長方形 51"/>
            <p:cNvSpPr/>
            <p:nvPr/>
          </p:nvSpPr>
          <p:spPr>
            <a:xfrm>
              <a:off x="625857" y="3914438"/>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p:cNvCxnSpPr>
              <a:stCxn id="52" idx="0"/>
              <a:endCxn id="52" idx="2"/>
            </p:cNvCxnSpPr>
            <p:nvPr/>
          </p:nvCxnSpPr>
          <p:spPr>
            <a:xfrm>
              <a:off x="1350159" y="3914438"/>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3" name="グループ化 82"/>
          <p:cNvGrpSpPr/>
          <p:nvPr/>
        </p:nvGrpSpPr>
        <p:grpSpPr>
          <a:xfrm>
            <a:off x="4475501" y="2854575"/>
            <a:ext cx="1448605" cy="1448603"/>
            <a:chOff x="3179367" y="5078104"/>
            <a:chExt cx="1448605" cy="1448603"/>
          </a:xfrm>
        </p:grpSpPr>
        <p:sp>
          <p:nvSpPr>
            <p:cNvPr id="39" name="正方形/長方形 38"/>
            <p:cNvSpPr/>
            <p:nvPr/>
          </p:nvSpPr>
          <p:spPr>
            <a:xfrm rot="16200000">
              <a:off x="3179368" y="5078104"/>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rot="16200000">
              <a:off x="3794144" y="5691125"/>
              <a:ext cx="80963" cy="8096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a:stCxn id="39" idx="0"/>
              <a:endCxn id="39" idx="2"/>
            </p:cNvCxnSpPr>
            <p:nvPr/>
          </p:nvCxnSpPr>
          <p:spPr>
            <a:xfrm rot="16200000">
              <a:off x="3903669" y="5078103"/>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rot="16200000" flipH="1">
              <a:off x="3541683" y="5440255"/>
              <a:ext cx="724301"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39"/>
          <p:cNvGrpSpPr/>
          <p:nvPr/>
        </p:nvGrpSpPr>
        <p:grpSpPr>
          <a:xfrm>
            <a:off x="5928957" y="2851680"/>
            <a:ext cx="1448604" cy="1448603"/>
            <a:chOff x="4967788" y="3914440"/>
            <a:chExt cx="1448604" cy="1448603"/>
          </a:xfrm>
        </p:grpSpPr>
        <p:sp>
          <p:nvSpPr>
            <p:cNvPr id="60" name="正方形/長方形 59"/>
            <p:cNvSpPr/>
            <p:nvPr/>
          </p:nvSpPr>
          <p:spPr>
            <a:xfrm rot="5400000">
              <a:off x="4967788" y="3914440"/>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1" name="直線コネクタ 60"/>
            <p:cNvCxnSpPr>
              <a:endCxn id="60" idx="2"/>
            </p:cNvCxnSpPr>
            <p:nvPr/>
          </p:nvCxnSpPr>
          <p:spPr>
            <a:xfrm flipH="1">
              <a:off x="4967788" y="4638743"/>
              <a:ext cx="72042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5682391" y="3929624"/>
              <a:ext cx="3880" cy="70285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グループ化 27"/>
          <p:cNvGrpSpPr/>
          <p:nvPr/>
        </p:nvGrpSpPr>
        <p:grpSpPr>
          <a:xfrm>
            <a:off x="5193014" y="1406034"/>
            <a:ext cx="2176787" cy="2172908"/>
            <a:chOff x="4237665" y="2465833"/>
            <a:chExt cx="2176787" cy="2172908"/>
          </a:xfrm>
        </p:grpSpPr>
        <p:sp>
          <p:nvSpPr>
            <p:cNvPr id="66" name="正方形/長方形 65"/>
            <p:cNvSpPr/>
            <p:nvPr/>
          </p:nvSpPr>
          <p:spPr>
            <a:xfrm rot="5400000">
              <a:off x="4965848" y="2465833"/>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弧 14"/>
            <p:cNvSpPr/>
            <p:nvPr/>
          </p:nvSpPr>
          <p:spPr>
            <a:xfrm>
              <a:off x="4237665" y="3190136"/>
              <a:ext cx="1448605" cy="1448605"/>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42" name="グループ化 41"/>
          <p:cNvGrpSpPr/>
          <p:nvPr/>
        </p:nvGrpSpPr>
        <p:grpSpPr>
          <a:xfrm>
            <a:off x="4474533" y="1400182"/>
            <a:ext cx="1448604" cy="1448603"/>
            <a:chOff x="3519184" y="2459981"/>
            <a:chExt cx="1448604" cy="1448603"/>
          </a:xfrm>
        </p:grpSpPr>
        <p:sp>
          <p:nvSpPr>
            <p:cNvPr id="63" name="正方形/長方形 62"/>
            <p:cNvSpPr/>
            <p:nvPr/>
          </p:nvSpPr>
          <p:spPr>
            <a:xfrm rot="5400000">
              <a:off x="3519184" y="2459981"/>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コネクタ 63"/>
            <p:cNvCxnSpPr>
              <a:stCxn id="63" idx="0"/>
            </p:cNvCxnSpPr>
            <p:nvPr/>
          </p:nvCxnSpPr>
          <p:spPr>
            <a:xfrm flipH="1">
              <a:off x="4243486" y="3184284"/>
              <a:ext cx="72430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4241546" y="3157653"/>
              <a:ext cx="0" cy="73769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9" name="直線矢印コネクタ 88"/>
          <p:cNvCxnSpPr/>
          <p:nvPr/>
        </p:nvCxnSpPr>
        <p:spPr>
          <a:xfrm flipV="1">
            <a:off x="2489871" y="1239782"/>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1" name="直方体 90"/>
          <p:cNvSpPr/>
          <p:nvPr/>
        </p:nvSpPr>
        <p:spPr>
          <a:xfrm rot="20119578">
            <a:off x="6090810" y="2098772"/>
            <a:ext cx="874835"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円柱 91"/>
          <p:cNvSpPr/>
          <p:nvPr/>
        </p:nvSpPr>
        <p:spPr>
          <a:xfrm rot="11195134">
            <a:off x="3630242" y="2892000"/>
            <a:ext cx="116676" cy="1373882"/>
          </a:xfrm>
          <a:prstGeom prst="can">
            <a:avLst>
              <a:gd name="adj" fmla="val 37245"/>
            </a:avLst>
          </a:prstGeom>
          <a:gradFill flip="none" rotWithShape="1">
            <a:gsLst>
              <a:gs pos="0">
                <a:schemeClr val="accent1">
                  <a:lumMod val="60000"/>
                  <a:lumOff val="40000"/>
                </a:schemeClr>
              </a:gs>
              <a:gs pos="48000">
                <a:schemeClr val="bg1"/>
              </a:gs>
              <a:gs pos="63000">
                <a:schemeClr val="bg1"/>
              </a:gs>
              <a:gs pos="100000">
                <a:schemeClr val="accent1">
                  <a:lumMod val="60000"/>
                  <a:lumOff val="40000"/>
                </a:schemeClr>
              </a:gs>
            </a:gsLst>
            <a:lin ang="0" scaled="1"/>
            <a:tileRect/>
          </a:gra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8" name="グループ化 37"/>
          <p:cNvGrpSpPr/>
          <p:nvPr/>
        </p:nvGrpSpPr>
        <p:grpSpPr>
          <a:xfrm>
            <a:off x="1581208" y="2854639"/>
            <a:ext cx="1448604" cy="1448603"/>
            <a:chOff x="625859" y="3914438"/>
            <a:chExt cx="1448604" cy="1448603"/>
          </a:xfrm>
        </p:grpSpPr>
        <p:sp>
          <p:nvSpPr>
            <p:cNvPr id="71" name="正方形/長方形 70"/>
            <p:cNvSpPr/>
            <p:nvPr/>
          </p:nvSpPr>
          <p:spPr>
            <a:xfrm rot="16200000">
              <a:off x="625859" y="3914438"/>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rot="16200000">
              <a:off x="1376371" y="4527460"/>
              <a:ext cx="80963" cy="8096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コネクタ 71"/>
            <p:cNvCxnSpPr>
              <a:stCxn id="71" idx="0"/>
              <a:endCxn id="71" idx="2"/>
            </p:cNvCxnSpPr>
            <p:nvPr/>
          </p:nvCxnSpPr>
          <p:spPr>
            <a:xfrm rot="16200000">
              <a:off x="1350161" y="3914438"/>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rot="16200000" flipH="1">
              <a:off x="988011" y="4276589"/>
              <a:ext cx="724301"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グループ化 30"/>
          <p:cNvGrpSpPr/>
          <p:nvPr/>
        </p:nvGrpSpPr>
        <p:grpSpPr>
          <a:xfrm rot="21310508">
            <a:off x="1056115" y="3240288"/>
            <a:ext cx="588963" cy="717550"/>
            <a:chOff x="749457" y="1486048"/>
            <a:chExt cx="588963" cy="717550"/>
          </a:xfrm>
        </p:grpSpPr>
        <p:sp>
          <p:nvSpPr>
            <p:cNvPr id="32"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33"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35"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36"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37"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3" name="テキスト ボックス 92"/>
          <p:cNvSpPr txBox="1"/>
          <p:nvPr/>
        </p:nvSpPr>
        <p:spPr>
          <a:xfrm>
            <a:off x="2135153" y="3594549"/>
            <a:ext cx="415498" cy="369332"/>
          </a:xfrm>
          <a:prstGeom prst="rect">
            <a:avLst/>
          </a:prstGeom>
          <a:noFill/>
        </p:spPr>
        <p:txBody>
          <a:bodyPr wrap="none" rtlCol="0">
            <a:spAutoFit/>
          </a:bodyPr>
          <a:lstStyle/>
          <a:p>
            <a:pPr algn="ctr"/>
            <a:r>
              <a:rPr kumimoji="1" lang="ja-JP" altLang="en-US" dirty="0" smtClean="0"/>
              <a:t>①</a:t>
            </a:r>
            <a:endParaRPr kumimoji="1" lang="ja-JP" altLang="en-US" dirty="0"/>
          </a:p>
        </p:txBody>
      </p:sp>
      <p:sp>
        <p:nvSpPr>
          <p:cNvPr id="94" name="テキスト ボックス 93"/>
          <p:cNvSpPr txBox="1"/>
          <p:nvPr/>
        </p:nvSpPr>
        <p:spPr>
          <a:xfrm>
            <a:off x="4985265" y="3581767"/>
            <a:ext cx="415498" cy="369332"/>
          </a:xfrm>
          <a:prstGeom prst="rect">
            <a:avLst/>
          </a:prstGeom>
          <a:noFill/>
        </p:spPr>
        <p:txBody>
          <a:bodyPr wrap="none" rtlCol="0">
            <a:spAutoFit/>
          </a:bodyPr>
          <a:lstStyle/>
          <a:p>
            <a:pPr algn="ctr"/>
            <a:r>
              <a:rPr kumimoji="1" lang="ja-JP" altLang="en-US" dirty="0" smtClean="0"/>
              <a:t>②</a:t>
            </a:r>
            <a:endParaRPr kumimoji="1" lang="ja-JP" altLang="en-US" dirty="0"/>
          </a:p>
        </p:txBody>
      </p:sp>
      <p:cxnSp>
        <p:nvCxnSpPr>
          <p:cNvPr id="90" name="直線矢印コネクタ 89"/>
          <p:cNvCxnSpPr/>
          <p:nvPr/>
        </p:nvCxnSpPr>
        <p:spPr>
          <a:xfrm rot="5400000" flipV="1">
            <a:off x="1838905" y="3570089"/>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3903669" y="3222598"/>
            <a:ext cx="317716" cy="369332"/>
          </a:xfrm>
          <a:prstGeom prst="rect">
            <a:avLst/>
          </a:prstGeom>
          <a:noFill/>
        </p:spPr>
        <p:txBody>
          <a:bodyPr wrap="none" rtlCol="0">
            <a:spAutoFit/>
          </a:bodyPr>
          <a:lstStyle/>
          <a:p>
            <a:r>
              <a:rPr lang="en-US" altLang="ja-JP" dirty="0"/>
              <a:t>A</a:t>
            </a:r>
            <a:endParaRPr kumimoji="1" lang="ja-JP" altLang="en-US" dirty="0"/>
          </a:p>
        </p:txBody>
      </p:sp>
      <p:sp>
        <p:nvSpPr>
          <p:cNvPr id="96" name="テキスト ボックス 95"/>
          <p:cNvSpPr txBox="1"/>
          <p:nvPr/>
        </p:nvSpPr>
        <p:spPr>
          <a:xfrm>
            <a:off x="6219175" y="1758079"/>
            <a:ext cx="309700" cy="369332"/>
          </a:xfrm>
          <a:prstGeom prst="rect">
            <a:avLst/>
          </a:prstGeom>
          <a:noFill/>
        </p:spPr>
        <p:txBody>
          <a:bodyPr wrap="none" rtlCol="0">
            <a:spAutoFit/>
          </a:bodyPr>
          <a:lstStyle/>
          <a:p>
            <a:r>
              <a:rPr lang="en-US" altLang="ja-JP" dirty="0" smtClean="0"/>
              <a:t>B</a:t>
            </a:r>
            <a:endParaRPr kumimoji="1" lang="ja-JP" altLang="en-US" dirty="0"/>
          </a:p>
        </p:txBody>
      </p:sp>
      <p:sp>
        <p:nvSpPr>
          <p:cNvPr id="98" name="テキスト ボックス 97"/>
          <p:cNvSpPr txBox="1"/>
          <p:nvPr/>
        </p:nvSpPr>
        <p:spPr>
          <a:xfrm>
            <a:off x="226067" y="4403974"/>
            <a:ext cx="8916754" cy="2246769"/>
          </a:xfrm>
          <a:prstGeom prst="rect">
            <a:avLst/>
          </a:prstGeom>
          <a:noFill/>
        </p:spPr>
        <p:txBody>
          <a:bodyPr wrap="square" rtlCol="0">
            <a:spAutoFit/>
          </a:bodyPr>
          <a:lstStyle/>
          <a:p>
            <a:r>
              <a:rPr lang="ja-JP" altLang="en-US" sz="1400" dirty="0" smtClean="0"/>
              <a:t>例えば、このコースであれば、</a:t>
            </a:r>
            <a:endParaRPr lang="en-US" altLang="ja-JP" sz="1400" dirty="0" smtClean="0"/>
          </a:p>
          <a:p>
            <a:r>
              <a:rPr lang="ja-JP" altLang="en-US" sz="1400" dirty="0" smtClean="0"/>
              <a:t>①の交差点を直進、</a:t>
            </a:r>
            <a:r>
              <a:rPr lang="ja-JP" altLang="en-US" sz="1400" dirty="0"/>
              <a:t>Ａ</a:t>
            </a:r>
            <a:r>
              <a:rPr lang="ja-JP" altLang="en-US" sz="1400" dirty="0" smtClean="0"/>
              <a:t>のスピードバンプを左側から乗り越えて、②の交差点を左折、</a:t>
            </a:r>
            <a:r>
              <a:rPr lang="ja-JP" altLang="en-US" sz="1400" dirty="0"/>
              <a:t>Ｂ</a:t>
            </a:r>
            <a:r>
              <a:rPr lang="ja-JP" altLang="en-US" sz="1400" dirty="0" smtClean="0"/>
              <a:t>の障害物を左側から回避して、今度は②の交差点を直進、</a:t>
            </a:r>
            <a:r>
              <a:rPr lang="ja-JP" altLang="en-US" sz="1400" dirty="0"/>
              <a:t>Ａ</a:t>
            </a:r>
            <a:r>
              <a:rPr lang="ja-JP" altLang="en-US" sz="1400" dirty="0" smtClean="0"/>
              <a:t>のスピードバンプを右側から乗り越えて、①の交差点を右折、上に抜ける・・・</a:t>
            </a:r>
            <a:endParaRPr lang="en-US" altLang="ja-JP" sz="1400" dirty="0" smtClean="0"/>
          </a:p>
          <a:p>
            <a:r>
              <a:rPr kumimoji="1" lang="ja-JP" altLang="en-US" sz="1400" dirty="0" smtClean="0"/>
              <a:t>これで、８０点の得点となる。　このスピードバンプのように、往復する経路上にあるものは２回得点することができる。</a:t>
            </a:r>
            <a:endParaRPr kumimoji="1" lang="en-US" altLang="ja-JP" sz="1400" dirty="0" smtClean="0"/>
          </a:p>
          <a:p>
            <a:endParaRPr lang="en-US" altLang="ja-JP" sz="1400" dirty="0"/>
          </a:p>
          <a:p>
            <a:r>
              <a:rPr lang="ja-JP" altLang="en-US" sz="1400" dirty="0"/>
              <a:t>Ｂ</a:t>
            </a:r>
            <a:r>
              <a:rPr kumimoji="1" lang="ja-JP" altLang="en-US" sz="1400" dirty="0" smtClean="0"/>
              <a:t>の障害物</a:t>
            </a:r>
            <a:r>
              <a:rPr lang="ja-JP" altLang="en-US" sz="1400" dirty="0" smtClean="0"/>
              <a:t>が置かれているループの部分は、右回り、左回りのどちらが順方向とは明確に決められないので、左から回避しても、下から回避しても１回だけ得点になる。</a:t>
            </a:r>
            <a:endParaRPr lang="en-US" altLang="ja-JP" sz="1400" dirty="0" smtClean="0"/>
          </a:p>
          <a:p>
            <a:endParaRPr kumimoji="1" lang="en-US" altLang="ja-JP" sz="1400" dirty="0"/>
          </a:p>
          <a:p>
            <a:r>
              <a:rPr kumimoji="1" lang="ja-JP" altLang="en-US" sz="1400" dirty="0" smtClean="0"/>
              <a:t>左から来たロボットが②の交差点を直進（得点なし）してしまい、</a:t>
            </a:r>
            <a:r>
              <a:rPr kumimoji="1" lang="en-US" altLang="ja-JP" sz="1400" dirty="0" smtClean="0"/>
              <a:t>B</a:t>
            </a:r>
            <a:r>
              <a:rPr kumimoji="1" lang="ja-JP" altLang="en-US" sz="1400" dirty="0" smtClean="0"/>
              <a:t>の障害物を下から回避（得点）して、②の交差点を右折したら、右折の交差点の得点は得られる。</a:t>
            </a:r>
            <a:endParaRPr kumimoji="1" lang="ja-JP" altLang="en-US" sz="1400" dirty="0"/>
          </a:p>
        </p:txBody>
      </p:sp>
    </p:spTree>
    <p:extLst>
      <p:ext uri="{BB962C8B-B14F-4D97-AF65-F5344CB8AC3E}">
        <p14:creationId xmlns:p14="http://schemas.microsoft.com/office/powerpoint/2010/main" val="174854347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14" name="Text Box 178"/>
          <p:cNvSpPr txBox="1">
            <a:spLocks noChangeArrowheads="1"/>
          </p:cNvSpPr>
          <p:nvPr/>
        </p:nvSpPr>
        <p:spPr bwMode="auto">
          <a:xfrm>
            <a:off x="23813" y="44450"/>
            <a:ext cx="9119007"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smtClean="0">
                <a:latin typeface="Arial Black" pitchFamily="34" charset="0"/>
              </a:rPr>
              <a:t>Successful </a:t>
            </a:r>
            <a:r>
              <a:rPr lang="en-US" altLang="ja-JP" sz="1600" dirty="0">
                <a:latin typeface="Arial Black" pitchFamily="34" charset="0"/>
              </a:rPr>
              <a:t>victim rescue</a:t>
            </a:r>
            <a:r>
              <a:rPr lang="ja-JP" altLang="en-US" sz="1600" b="0" dirty="0" smtClean="0">
                <a:latin typeface="Arial Black" pitchFamily="34" charset="0"/>
              </a:rPr>
              <a:t>　</a:t>
            </a:r>
            <a:r>
              <a:rPr lang="ja-JP" altLang="en-US" sz="1600" dirty="0" smtClean="0">
                <a:latin typeface="Arial Black" pitchFamily="34" charset="0"/>
              </a:rPr>
              <a:t>被災者救出の</a:t>
            </a:r>
            <a:r>
              <a:rPr lang="ja-JP" altLang="en-US" sz="1600" b="0" dirty="0" smtClean="0">
                <a:latin typeface="Arial Black" pitchFamily="34" charset="0"/>
              </a:rPr>
              <a:t>得点</a:t>
            </a:r>
            <a:endParaRPr lang="en-US" altLang="ja-JP" sz="1600" b="0" dirty="0" smtClean="0">
              <a:latin typeface="Arial Black" pitchFamily="34" charset="0"/>
            </a:endParaRPr>
          </a:p>
          <a:p>
            <a:endParaRPr lang="en-US" altLang="ja-JP" sz="1600" dirty="0" smtClean="0">
              <a:latin typeface="Arial Black" pitchFamily="34" charset="0"/>
            </a:endParaRPr>
          </a:p>
          <a:p>
            <a:r>
              <a:rPr lang="ja-JP" altLang="en-US" sz="1400" dirty="0" smtClean="0">
                <a:latin typeface="+mn-ea"/>
              </a:rPr>
              <a:t>避難区域において、被災者を避難場所に移動することができれば得点になる。（</a:t>
            </a:r>
            <a:r>
              <a:rPr lang="en-US" altLang="ja-JP" sz="1400" dirty="0" smtClean="0">
                <a:latin typeface="+mn-ea"/>
              </a:rPr>
              <a:t>40</a:t>
            </a:r>
            <a:r>
              <a:rPr lang="ja-JP" altLang="en-US" sz="1400" dirty="0" smtClean="0">
                <a:latin typeface="+mn-ea"/>
              </a:rPr>
              <a:t>点）</a:t>
            </a:r>
            <a:endParaRPr lang="en-US" altLang="ja-JP" sz="1400" dirty="0" smtClean="0">
              <a:latin typeface="+mn-ea"/>
            </a:endParaRPr>
          </a:p>
          <a:p>
            <a:r>
              <a:rPr lang="ja-JP" altLang="en-US" sz="1400" dirty="0" smtClean="0">
                <a:latin typeface="+mn-ea"/>
              </a:rPr>
              <a:t>以下の状態になったときに、被災者の救出が成功したと判断する。</a:t>
            </a:r>
            <a:endParaRPr lang="en-US" altLang="ja-JP" sz="1400" dirty="0" smtClean="0">
              <a:latin typeface="+mn-ea"/>
            </a:endParaRPr>
          </a:p>
          <a:p>
            <a:r>
              <a:rPr lang="ja-JP" altLang="en-US" sz="1400" dirty="0" smtClean="0">
                <a:latin typeface="+mn-ea"/>
              </a:rPr>
              <a:t>・被災者が完全に避難場所に入る（プライマリの場合は、停止して避難場所から出ないことを確認する）</a:t>
            </a:r>
            <a:endParaRPr lang="en-US" altLang="ja-JP" sz="1400" dirty="0" smtClean="0">
              <a:latin typeface="+mn-ea"/>
            </a:endParaRPr>
          </a:p>
          <a:p>
            <a:r>
              <a:rPr lang="ja-JP" altLang="en-US" sz="1400" dirty="0" smtClean="0">
                <a:latin typeface="+mn-ea"/>
              </a:rPr>
              <a:t>・ロボットが被災者に触れていない</a:t>
            </a:r>
            <a:endParaRPr lang="en-US" altLang="ja-JP" sz="1400" dirty="0" smtClean="0">
              <a:latin typeface="+mn-ea"/>
            </a:endParaRPr>
          </a:p>
          <a:p>
            <a:endParaRPr lang="en-US" altLang="ja-JP" sz="1400" dirty="0" smtClean="0">
              <a:latin typeface="+mn-ea"/>
            </a:endParaRPr>
          </a:p>
          <a:p>
            <a:r>
              <a:rPr lang="ja-JP" altLang="en-US" sz="1400" dirty="0" smtClean="0">
                <a:latin typeface="+mn-ea"/>
              </a:rPr>
              <a:t>被災者が避難区域を出てしまった場合は救助不能となる。（出てしまっても元に戻さない）</a:t>
            </a:r>
            <a:endParaRPr lang="en-US" altLang="ja-JP" sz="1400" dirty="0">
              <a:latin typeface="+mn-ea"/>
            </a:endParaRPr>
          </a:p>
        </p:txBody>
      </p:sp>
      <p:sp>
        <p:nvSpPr>
          <p:cNvPr id="81" name="正方形/長方形 80"/>
          <p:cNvSpPr/>
          <p:nvPr/>
        </p:nvSpPr>
        <p:spPr>
          <a:xfrm>
            <a:off x="4949684" y="2811308"/>
            <a:ext cx="494668" cy="477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365141" y="2811308"/>
            <a:ext cx="494668" cy="477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1385248" y="2687643"/>
            <a:ext cx="2524836" cy="559559"/>
          </a:xfrm>
          <a:prstGeom prst="rect">
            <a:avLst/>
          </a:prstGeom>
          <a:solidFill>
            <a:schemeClr val="bg1">
              <a:lumMod val="85000"/>
            </a:schemeClr>
          </a:solidFill>
          <a:ln>
            <a:solidFill>
              <a:schemeClr val="tx1">
                <a:lumMod val="65000"/>
                <a:lumOff val="35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315961" y="2864904"/>
            <a:ext cx="2524836" cy="559559"/>
          </a:xfrm>
          <a:prstGeom prst="rect">
            <a:avLst/>
          </a:prstGeom>
          <a:solidFill>
            <a:schemeClr val="bg1">
              <a:lumMod val="75000"/>
            </a:schemeClr>
          </a:solidFill>
          <a:ln>
            <a:solidFill>
              <a:schemeClr val="tx1"/>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7" name="グループ化 86"/>
          <p:cNvGrpSpPr/>
          <p:nvPr/>
        </p:nvGrpSpPr>
        <p:grpSpPr>
          <a:xfrm>
            <a:off x="702389" y="3052763"/>
            <a:ext cx="2466273" cy="500062"/>
            <a:chOff x="702389" y="3052763"/>
            <a:chExt cx="2466273" cy="500062"/>
          </a:xfrm>
        </p:grpSpPr>
        <p:sp>
          <p:nvSpPr>
            <p:cNvPr id="88" name="フリーフォーム 87"/>
            <p:cNvSpPr/>
            <p:nvPr/>
          </p:nvSpPr>
          <p:spPr>
            <a:xfrm>
              <a:off x="704850" y="3052763"/>
              <a:ext cx="2424113" cy="500062"/>
            </a:xfrm>
            <a:custGeom>
              <a:avLst/>
              <a:gdLst>
                <a:gd name="connsiteX0" fmla="*/ 2424113 w 2424113"/>
                <a:gd name="connsiteY0" fmla="*/ 242887 h 500062"/>
                <a:gd name="connsiteX1" fmla="*/ 800100 w 2424113"/>
                <a:gd name="connsiteY1" fmla="*/ 0 h 500062"/>
                <a:gd name="connsiteX2" fmla="*/ 0 w 2424113"/>
                <a:gd name="connsiteY2" fmla="*/ 500062 h 500062"/>
                <a:gd name="connsiteX3" fmla="*/ 2424113 w 2424113"/>
                <a:gd name="connsiteY3" fmla="*/ 242887 h 500062"/>
              </a:gdLst>
              <a:ahLst/>
              <a:cxnLst>
                <a:cxn ang="0">
                  <a:pos x="connsiteX0" y="connsiteY0"/>
                </a:cxn>
                <a:cxn ang="0">
                  <a:pos x="connsiteX1" y="connsiteY1"/>
                </a:cxn>
                <a:cxn ang="0">
                  <a:pos x="connsiteX2" y="connsiteY2"/>
                </a:cxn>
                <a:cxn ang="0">
                  <a:pos x="connsiteX3" y="connsiteY3"/>
                </a:cxn>
              </a:cxnLst>
              <a:rect l="l" t="t" r="r" b="b"/>
              <a:pathLst>
                <a:path w="2424113" h="500062">
                  <a:moveTo>
                    <a:pt x="2424113" y="242887"/>
                  </a:moveTo>
                  <a:lnTo>
                    <a:pt x="800100" y="0"/>
                  </a:lnTo>
                  <a:lnTo>
                    <a:pt x="0" y="500062"/>
                  </a:lnTo>
                  <a:lnTo>
                    <a:pt x="2424113" y="242887"/>
                  </a:lnTo>
                  <a:close/>
                </a:path>
              </a:pathLst>
            </a:cu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rot="21262557">
              <a:off x="702389" y="3384869"/>
              <a:ext cx="2466273" cy="70944"/>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9" name="正方形/長方形 98"/>
          <p:cNvSpPr/>
          <p:nvPr/>
        </p:nvSpPr>
        <p:spPr>
          <a:xfrm>
            <a:off x="3778510" y="2811308"/>
            <a:ext cx="45719"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365141" y="3219450"/>
            <a:ext cx="45719"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5969791" y="2687643"/>
            <a:ext cx="2524836" cy="559559"/>
          </a:xfrm>
          <a:prstGeom prst="rect">
            <a:avLst/>
          </a:prstGeom>
          <a:solidFill>
            <a:schemeClr val="bg1">
              <a:lumMod val="85000"/>
            </a:schemeClr>
          </a:solidFill>
          <a:ln>
            <a:solidFill>
              <a:schemeClr val="tx1">
                <a:lumMod val="65000"/>
                <a:lumOff val="35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4268582" y="2864904"/>
            <a:ext cx="2524836" cy="559559"/>
          </a:xfrm>
          <a:prstGeom prst="rect">
            <a:avLst/>
          </a:prstGeom>
          <a:solidFill>
            <a:schemeClr val="bg1">
              <a:lumMod val="75000"/>
            </a:schemeClr>
          </a:solidFill>
          <a:ln>
            <a:solidFill>
              <a:schemeClr val="tx1"/>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8363053" y="2811308"/>
            <a:ext cx="45719"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4949684" y="3219450"/>
            <a:ext cx="45719"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4784778" y="3016191"/>
            <a:ext cx="1815153" cy="272955"/>
          </a:xfrm>
          <a:prstGeom prst="rect">
            <a:avLst/>
          </a:prstGeom>
          <a:solidFill>
            <a:schemeClr val="tx1">
              <a:lumMod val="75000"/>
              <a:lumOff val="25000"/>
            </a:schemeClr>
          </a:solidFill>
          <a:ln>
            <a:solidFill>
              <a:schemeClr val="tx1"/>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フリーフォーム 106"/>
          <p:cNvSpPr/>
          <p:nvPr/>
        </p:nvSpPr>
        <p:spPr>
          <a:xfrm>
            <a:off x="5289393" y="3039115"/>
            <a:ext cx="2424113" cy="500062"/>
          </a:xfrm>
          <a:custGeom>
            <a:avLst/>
            <a:gdLst>
              <a:gd name="connsiteX0" fmla="*/ 2424113 w 2424113"/>
              <a:gd name="connsiteY0" fmla="*/ 242887 h 500062"/>
              <a:gd name="connsiteX1" fmla="*/ 800100 w 2424113"/>
              <a:gd name="connsiteY1" fmla="*/ 0 h 500062"/>
              <a:gd name="connsiteX2" fmla="*/ 0 w 2424113"/>
              <a:gd name="connsiteY2" fmla="*/ 500062 h 500062"/>
              <a:gd name="connsiteX3" fmla="*/ 2424113 w 2424113"/>
              <a:gd name="connsiteY3" fmla="*/ 242887 h 500062"/>
            </a:gdLst>
            <a:ahLst/>
            <a:cxnLst>
              <a:cxn ang="0">
                <a:pos x="connsiteX0" y="connsiteY0"/>
              </a:cxn>
              <a:cxn ang="0">
                <a:pos x="connsiteX1" y="connsiteY1"/>
              </a:cxn>
              <a:cxn ang="0">
                <a:pos x="connsiteX2" y="connsiteY2"/>
              </a:cxn>
              <a:cxn ang="0">
                <a:pos x="connsiteX3" y="connsiteY3"/>
              </a:cxn>
            </a:cxnLst>
            <a:rect l="l" t="t" r="r" b="b"/>
            <a:pathLst>
              <a:path w="2424113" h="500062">
                <a:moveTo>
                  <a:pt x="2424113" y="242887"/>
                </a:moveTo>
                <a:lnTo>
                  <a:pt x="800100" y="0"/>
                </a:lnTo>
                <a:lnTo>
                  <a:pt x="0" y="500062"/>
                </a:lnTo>
                <a:lnTo>
                  <a:pt x="2424113" y="242887"/>
                </a:lnTo>
                <a:close/>
              </a:path>
            </a:pathLst>
          </a:cu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p:nvSpPr>
        <p:spPr>
          <a:xfrm>
            <a:off x="6007602" y="2889975"/>
            <a:ext cx="1815153" cy="272955"/>
          </a:xfrm>
          <a:prstGeom prst="rect">
            <a:avLst/>
          </a:prstGeom>
          <a:solidFill>
            <a:schemeClr val="tx1">
              <a:lumMod val="65000"/>
              <a:lumOff val="35000"/>
            </a:schemeClr>
          </a:solidFill>
          <a:ln>
            <a:solidFill>
              <a:schemeClr val="tx1"/>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円/楕円 109"/>
          <p:cNvSpPr/>
          <p:nvPr/>
        </p:nvSpPr>
        <p:spPr>
          <a:xfrm>
            <a:off x="1935525" y="4762997"/>
            <a:ext cx="592802" cy="592802"/>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1" name="Group 29"/>
          <p:cNvGrpSpPr>
            <a:grpSpLocks/>
          </p:cNvGrpSpPr>
          <p:nvPr/>
        </p:nvGrpSpPr>
        <p:grpSpPr bwMode="auto">
          <a:xfrm rot="305807">
            <a:off x="2555104" y="4933869"/>
            <a:ext cx="936625" cy="644525"/>
            <a:chOff x="4195" y="2976"/>
            <a:chExt cx="725" cy="499"/>
          </a:xfrm>
        </p:grpSpPr>
        <p:sp>
          <p:nvSpPr>
            <p:cNvPr id="112" name="AutoShape 30"/>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 name="AutoShape 31"/>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4" name="AutoShape 32"/>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5" name="円/楕円 114"/>
          <p:cNvSpPr/>
          <p:nvPr/>
        </p:nvSpPr>
        <p:spPr>
          <a:xfrm>
            <a:off x="1060407" y="2920208"/>
            <a:ext cx="448949" cy="448949"/>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円/楕円 115"/>
          <p:cNvSpPr/>
          <p:nvPr/>
        </p:nvSpPr>
        <p:spPr>
          <a:xfrm>
            <a:off x="5929450" y="2889975"/>
            <a:ext cx="448949" cy="448949"/>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円/楕円 116"/>
          <p:cNvSpPr/>
          <p:nvPr/>
        </p:nvSpPr>
        <p:spPr>
          <a:xfrm>
            <a:off x="6439055" y="2961033"/>
            <a:ext cx="448949" cy="448949"/>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円/楕円 117"/>
          <p:cNvSpPr/>
          <p:nvPr/>
        </p:nvSpPr>
        <p:spPr>
          <a:xfrm>
            <a:off x="5592759" y="3043172"/>
            <a:ext cx="448949" cy="448949"/>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フリーフォーム 108"/>
          <p:cNvSpPr/>
          <p:nvPr/>
        </p:nvSpPr>
        <p:spPr>
          <a:xfrm>
            <a:off x="5286375" y="3015302"/>
            <a:ext cx="2447925" cy="519113"/>
          </a:xfrm>
          <a:custGeom>
            <a:avLst/>
            <a:gdLst>
              <a:gd name="connsiteX0" fmla="*/ 2447925 w 2447925"/>
              <a:gd name="connsiteY0" fmla="*/ 0 h 519113"/>
              <a:gd name="connsiteX1" fmla="*/ 2438400 w 2447925"/>
              <a:gd name="connsiteY1" fmla="*/ 271463 h 519113"/>
              <a:gd name="connsiteX2" fmla="*/ 0 w 2447925"/>
              <a:gd name="connsiteY2" fmla="*/ 519113 h 519113"/>
              <a:gd name="connsiteX3" fmla="*/ 4763 w 2447925"/>
              <a:gd name="connsiteY3" fmla="*/ 266700 h 519113"/>
              <a:gd name="connsiteX4" fmla="*/ 2447925 w 2447925"/>
              <a:gd name="connsiteY4" fmla="*/ 0 h 51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25" h="519113">
                <a:moveTo>
                  <a:pt x="2447925" y="0"/>
                </a:moveTo>
                <a:lnTo>
                  <a:pt x="2438400" y="271463"/>
                </a:lnTo>
                <a:lnTo>
                  <a:pt x="0" y="519113"/>
                </a:lnTo>
                <a:cubicBezTo>
                  <a:pt x="1588" y="434975"/>
                  <a:pt x="3175" y="350838"/>
                  <a:pt x="4763" y="266700"/>
                </a:cubicBezTo>
                <a:lnTo>
                  <a:pt x="2447925" y="0"/>
                </a:lnTo>
                <a:close/>
              </a:path>
            </a:pathLst>
          </a:cu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矢印コネクタ 2"/>
          <p:cNvCxnSpPr/>
          <p:nvPr/>
        </p:nvCxnSpPr>
        <p:spPr>
          <a:xfrm flipH="1" flipV="1">
            <a:off x="1509356" y="3576491"/>
            <a:ext cx="426169" cy="1036452"/>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19" name="円/楕円 118"/>
          <p:cNvSpPr/>
          <p:nvPr/>
        </p:nvSpPr>
        <p:spPr>
          <a:xfrm>
            <a:off x="6907914" y="4671742"/>
            <a:ext cx="592802" cy="592802"/>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Group 29"/>
          <p:cNvGrpSpPr>
            <a:grpSpLocks/>
          </p:cNvGrpSpPr>
          <p:nvPr/>
        </p:nvGrpSpPr>
        <p:grpSpPr bwMode="auto">
          <a:xfrm rot="305807">
            <a:off x="7527493" y="4842614"/>
            <a:ext cx="936625" cy="644525"/>
            <a:chOff x="4195" y="2976"/>
            <a:chExt cx="725" cy="499"/>
          </a:xfrm>
        </p:grpSpPr>
        <p:sp>
          <p:nvSpPr>
            <p:cNvPr id="121" name="AutoShape 30"/>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2" name="AutoShape 31"/>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 name="AutoShape 32"/>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124" name="直線矢印コネクタ 123"/>
          <p:cNvCxnSpPr/>
          <p:nvPr/>
        </p:nvCxnSpPr>
        <p:spPr>
          <a:xfrm flipH="1" flipV="1">
            <a:off x="6481745" y="3485236"/>
            <a:ext cx="426169" cy="1036452"/>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22831" y="6100549"/>
            <a:ext cx="4145751" cy="738664"/>
          </a:xfrm>
          <a:prstGeom prst="rect">
            <a:avLst/>
          </a:prstGeom>
          <a:noFill/>
        </p:spPr>
        <p:txBody>
          <a:bodyPr wrap="square" rtlCol="0">
            <a:spAutoFit/>
          </a:bodyPr>
          <a:lstStyle/>
          <a:p>
            <a:r>
              <a:rPr kumimoji="1" lang="ja-JP" altLang="en-US" sz="1400" dirty="0" smtClean="0"/>
              <a:t>プライマリの場合は、ロボットが避難場所に入って、救出済の被災者を押し出してしまう可能性があるので、救出に成功した被災者は審判が取り出す。</a:t>
            </a:r>
            <a:endParaRPr kumimoji="1" lang="ja-JP" altLang="en-US" sz="1400" dirty="0"/>
          </a:p>
        </p:txBody>
      </p:sp>
    </p:spTree>
    <p:extLst>
      <p:ext uri="{BB962C8B-B14F-4D97-AF65-F5344CB8AC3E}">
        <p14:creationId xmlns:p14="http://schemas.microsoft.com/office/powerpoint/2010/main" val="119137303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グループ化 53"/>
          <p:cNvGrpSpPr/>
          <p:nvPr/>
        </p:nvGrpSpPr>
        <p:grpSpPr>
          <a:xfrm>
            <a:off x="339829" y="2810035"/>
            <a:ext cx="1791576" cy="1792115"/>
            <a:chOff x="557618" y="4282929"/>
            <a:chExt cx="1791576" cy="1792115"/>
          </a:xfrm>
        </p:grpSpPr>
        <p:sp>
          <p:nvSpPr>
            <p:cNvPr id="56" name="正方形/長方形 55"/>
            <p:cNvSpPr/>
            <p:nvPr/>
          </p:nvSpPr>
          <p:spPr>
            <a:xfrm>
              <a:off x="557618" y="4282929"/>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弧 56"/>
            <p:cNvSpPr/>
            <p:nvPr/>
          </p:nvSpPr>
          <p:spPr>
            <a:xfrm rot="16200000">
              <a:off x="919780" y="4645634"/>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8" name="直線コネクタ 57"/>
            <p:cNvCxnSpPr/>
            <p:nvPr/>
          </p:nvCxnSpPr>
          <p:spPr>
            <a:xfrm flipH="1">
              <a:off x="1424409" y="5726727"/>
              <a:ext cx="0" cy="34831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rot="5400000" flipH="1">
              <a:off x="2175036" y="5004827"/>
              <a:ext cx="0" cy="34831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円弧 59"/>
            <p:cNvSpPr/>
            <p:nvPr/>
          </p:nvSpPr>
          <p:spPr>
            <a:xfrm>
              <a:off x="905318" y="4645633"/>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rot="10800000">
              <a:off x="915336" y="4636518"/>
              <a:ext cx="1081096" cy="108109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4514" name="Text Box 178"/>
          <p:cNvSpPr txBox="1">
            <a:spLocks noChangeArrowheads="1"/>
          </p:cNvSpPr>
          <p:nvPr/>
        </p:nvSpPr>
        <p:spPr bwMode="auto">
          <a:xfrm>
            <a:off x="23813" y="44450"/>
            <a:ext cx="9119007"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smtClean="0">
                <a:latin typeface="Arial Black" pitchFamily="34" charset="0"/>
              </a:rPr>
              <a:t>Lack </a:t>
            </a:r>
            <a:r>
              <a:rPr lang="en-US" altLang="ja-JP" sz="1600" dirty="0">
                <a:latin typeface="Arial Black" pitchFamily="34" charset="0"/>
              </a:rPr>
              <a:t>of progress </a:t>
            </a:r>
            <a:r>
              <a:rPr lang="ja-JP" altLang="en-US" sz="1600" dirty="0" smtClean="0">
                <a:latin typeface="Arial Black" pitchFamily="34" charset="0"/>
              </a:rPr>
              <a:t>競技進行停止</a:t>
            </a:r>
            <a:endParaRPr lang="en-US" altLang="ja-JP" sz="1600" b="0" dirty="0" smtClean="0">
              <a:latin typeface="Arial Black" pitchFamily="34" charset="0"/>
            </a:endParaRPr>
          </a:p>
          <a:p>
            <a:endParaRPr lang="en-US" altLang="ja-JP" sz="1600" dirty="0" smtClean="0">
              <a:latin typeface="Arial Black" pitchFamily="34" charset="0"/>
            </a:endParaRPr>
          </a:p>
          <a:p>
            <a:r>
              <a:rPr lang="ja-JP" altLang="en-US" sz="1400" dirty="0" smtClean="0"/>
              <a:t>以下の場合に、競技進行停止にな</a:t>
            </a:r>
            <a:r>
              <a:rPr lang="ja-JP" altLang="en-US" sz="1400" dirty="0"/>
              <a:t>る</a:t>
            </a:r>
            <a:endParaRPr lang="en-US" altLang="ja-JP" sz="1400" dirty="0" smtClean="0"/>
          </a:p>
          <a:p>
            <a:r>
              <a:rPr lang="ja-JP" altLang="en-US" sz="1400" dirty="0" smtClean="0"/>
              <a:t>・</a:t>
            </a:r>
            <a:r>
              <a:rPr lang="ja-JP" altLang="en-US" sz="1400" dirty="0"/>
              <a:t>黒線があるところで、ライントレースができない場合</a:t>
            </a:r>
            <a:br>
              <a:rPr lang="ja-JP" altLang="en-US" sz="1400" dirty="0"/>
            </a:br>
            <a:r>
              <a:rPr lang="ja-JP" altLang="en-US" sz="1400" dirty="0"/>
              <a:t>・ロボットがある場所から動けなくなったり、黒線を外れて次のタイルでも戻れない場合</a:t>
            </a:r>
            <a:br>
              <a:rPr lang="ja-JP" altLang="en-US" sz="1400" dirty="0"/>
            </a:br>
            <a:r>
              <a:rPr lang="ja-JP" altLang="en-US" sz="1400" dirty="0"/>
              <a:t>・ロボットがフィールドから完全に出てしまった</a:t>
            </a:r>
            <a:r>
              <a:rPr lang="ja-JP" altLang="en-US" sz="1400" dirty="0" smtClean="0"/>
              <a:t>場合</a:t>
            </a:r>
            <a:endParaRPr lang="en-US" altLang="ja-JP" sz="1400" dirty="0" smtClean="0"/>
          </a:p>
          <a:p>
            <a:r>
              <a:rPr lang="ja-JP" altLang="en-US" sz="1400" dirty="0" smtClean="0">
                <a:latin typeface="+mn-ea"/>
              </a:rPr>
              <a:t>・チームキャプテンが「競技進行停止」を宣言した場合（キャプテンはいつでも宣言できる）</a:t>
            </a:r>
            <a:endParaRPr lang="en-US" altLang="ja-JP" sz="1400" dirty="0" smtClean="0">
              <a:latin typeface="+mn-ea"/>
            </a:endParaRPr>
          </a:p>
          <a:p>
            <a:r>
              <a:rPr lang="ja-JP" altLang="en-US" sz="1400" dirty="0" smtClean="0">
                <a:latin typeface="+mn-ea"/>
              </a:rPr>
              <a:t>・審判が「競技進行停止」を宣言した場合</a:t>
            </a:r>
            <a:endParaRPr lang="en-US" altLang="ja-JP" sz="1400" dirty="0">
              <a:latin typeface="+mn-ea"/>
            </a:endParaRPr>
          </a:p>
        </p:txBody>
      </p:sp>
      <p:grpSp>
        <p:nvGrpSpPr>
          <p:cNvPr id="45" name="グループ化 44"/>
          <p:cNvGrpSpPr/>
          <p:nvPr/>
        </p:nvGrpSpPr>
        <p:grpSpPr>
          <a:xfrm rot="16015246">
            <a:off x="903065" y="2297045"/>
            <a:ext cx="588963" cy="717550"/>
            <a:chOff x="749457" y="1486048"/>
            <a:chExt cx="588963" cy="717550"/>
          </a:xfrm>
        </p:grpSpPr>
        <p:sp>
          <p:nvSpPr>
            <p:cNvPr id="46"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7"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8"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9"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0"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1"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52" name="直線矢印コネクタ 51"/>
          <p:cNvCxnSpPr/>
          <p:nvPr/>
        </p:nvCxnSpPr>
        <p:spPr>
          <a:xfrm flipH="1" flipV="1">
            <a:off x="1186043" y="2912716"/>
            <a:ext cx="84169" cy="1901289"/>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311950" y="4981422"/>
            <a:ext cx="1777114" cy="523220"/>
          </a:xfrm>
          <a:prstGeom prst="rect">
            <a:avLst/>
          </a:prstGeom>
          <a:noFill/>
        </p:spPr>
        <p:txBody>
          <a:bodyPr wrap="square" rtlCol="0">
            <a:spAutoFit/>
          </a:bodyPr>
          <a:lstStyle/>
          <a:p>
            <a:r>
              <a:rPr kumimoji="1" lang="ja-JP" altLang="en-US" sz="1400" dirty="0" smtClean="0"/>
              <a:t>明かに黒線に沿って進んでいない場合</a:t>
            </a:r>
            <a:endParaRPr kumimoji="1" lang="ja-JP" altLang="en-US" sz="1400" dirty="0"/>
          </a:p>
        </p:txBody>
      </p:sp>
      <p:sp>
        <p:nvSpPr>
          <p:cNvPr id="55" name="正方形/長方形 54"/>
          <p:cNvSpPr/>
          <p:nvPr/>
        </p:nvSpPr>
        <p:spPr>
          <a:xfrm>
            <a:off x="2509239" y="2828982"/>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1" name="直線コネクタ 60"/>
          <p:cNvCxnSpPr>
            <a:stCxn id="55" idx="0"/>
          </p:cNvCxnSpPr>
          <p:nvPr/>
        </p:nvCxnSpPr>
        <p:spPr>
          <a:xfrm flipH="1">
            <a:off x="3376030" y="2828982"/>
            <a:ext cx="0" cy="179211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2" name="グループ化 61"/>
          <p:cNvGrpSpPr/>
          <p:nvPr/>
        </p:nvGrpSpPr>
        <p:grpSpPr>
          <a:xfrm rot="16453877">
            <a:off x="3161207" y="3738528"/>
            <a:ext cx="588963" cy="717550"/>
            <a:chOff x="749457" y="1486048"/>
            <a:chExt cx="588963" cy="717550"/>
          </a:xfrm>
        </p:grpSpPr>
        <p:sp>
          <p:nvSpPr>
            <p:cNvPr id="63"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4"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6"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7"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8"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0" name="テキスト ボックス 69"/>
          <p:cNvSpPr txBox="1"/>
          <p:nvPr/>
        </p:nvSpPr>
        <p:spPr>
          <a:xfrm>
            <a:off x="2509240" y="4981422"/>
            <a:ext cx="1777114" cy="307777"/>
          </a:xfrm>
          <a:prstGeom prst="rect">
            <a:avLst/>
          </a:prstGeom>
          <a:noFill/>
        </p:spPr>
        <p:txBody>
          <a:bodyPr wrap="square" rtlCol="0">
            <a:spAutoFit/>
          </a:bodyPr>
          <a:lstStyle/>
          <a:p>
            <a:r>
              <a:rPr kumimoji="1" lang="ja-JP" altLang="en-US" sz="1400" dirty="0" smtClean="0"/>
              <a:t>動かない</a:t>
            </a:r>
            <a:endParaRPr kumimoji="1" lang="ja-JP" altLang="en-US" sz="1400" dirty="0"/>
          </a:p>
        </p:txBody>
      </p:sp>
      <p:sp>
        <p:nvSpPr>
          <p:cNvPr id="73" name="直方体 72"/>
          <p:cNvSpPr/>
          <p:nvPr/>
        </p:nvSpPr>
        <p:spPr>
          <a:xfrm>
            <a:off x="2960378" y="3407834"/>
            <a:ext cx="874835"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4706529" y="2828982"/>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5" name="直線コネクタ 74"/>
          <p:cNvCxnSpPr>
            <a:stCxn id="74" idx="0"/>
          </p:cNvCxnSpPr>
          <p:nvPr/>
        </p:nvCxnSpPr>
        <p:spPr>
          <a:xfrm flipH="1">
            <a:off x="5573320" y="2828982"/>
            <a:ext cx="0" cy="179211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6" name="グループ化 75"/>
          <p:cNvGrpSpPr/>
          <p:nvPr/>
        </p:nvGrpSpPr>
        <p:grpSpPr>
          <a:xfrm rot="1126204">
            <a:off x="5358325" y="3343078"/>
            <a:ext cx="588963" cy="717550"/>
            <a:chOff x="749457" y="1486048"/>
            <a:chExt cx="588963" cy="717550"/>
          </a:xfrm>
        </p:grpSpPr>
        <p:sp>
          <p:nvSpPr>
            <p:cNvPr id="77"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78"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9"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80"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82"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83"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89" name="テキスト ボックス 88"/>
          <p:cNvSpPr txBox="1"/>
          <p:nvPr/>
        </p:nvSpPr>
        <p:spPr>
          <a:xfrm>
            <a:off x="4706530" y="4981422"/>
            <a:ext cx="1777114" cy="307777"/>
          </a:xfrm>
          <a:prstGeom prst="rect">
            <a:avLst/>
          </a:prstGeom>
          <a:noFill/>
        </p:spPr>
        <p:txBody>
          <a:bodyPr wrap="square" rtlCol="0">
            <a:spAutoFit/>
          </a:bodyPr>
          <a:lstStyle/>
          <a:p>
            <a:r>
              <a:rPr kumimoji="1" lang="ja-JP" altLang="en-US" sz="1400" dirty="0" smtClean="0"/>
              <a:t>その場でずっと回転</a:t>
            </a:r>
            <a:endParaRPr kumimoji="1" lang="ja-JP" altLang="en-US" sz="1400" dirty="0"/>
          </a:p>
        </p:txBody>
      </p:sp>
      <p:sp>
        <p:nvSpPr>
          <p:cNvPr id="8" name="円弧 7"/>
          <p:cNvSpPr/>
          <p:nvPr/>
        </p:nvSpPr>
        <p:spPr>
          <a:xfrm rot="1500000">
            <a:off x="5150259" y="3111072"/>
            <a:ext cx="1049157" cy="1049157"/>
          </a:xfrm>
          <a:prstGeom prst="arc">
            <a:avLst/>
          </a:prstGeom>
          <a:ln w="50800">
            <a:solidFill>
              <a:srgbClr val="0070C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円弧 90"/>
          <p:cNvSpPr/>
          <p:nvPr/>
        </p:nvSpPr>
        <p:spPr>
          <a:xfrm rot="12300000">
            <a:off x="5036745" y="3150430"/>
            <a:ext cx="1049157" cy="1049157"/>
          </a:xfrm>
          <a:prstGeom prst="arc">
            <a:avLst/>
          </a:prstGeom>
          <a:ln w="50800">
            <a:solidFill>
              <a:srgbClr val="0070C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2" name="正方形/長方形 91"/>
          <p:cNvSpPr/>
          <p:nvPr/>
        </p:nvSpPr>
        <p:spPr>
          <a:xfrm>
            <a:off x="6903818" y="2828982"/>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コネクタ 92"/>
          <p:cNvCxnSpPr>
            <a:stCxn id="92" idx="0"/>
          </p:cNvCxnSpPr>
          <p:nvPr/>
        </p:nvCxnSpPr>
        <p:spPr>
          <a:xfrm flipH="1">
            <a:off x="7770609" y="2828982"/>
            <a:ext cx="0" cy="179211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テキスト ボックス 126"/>
          <p:cNvSpPr txBox="1"/>
          <p:nvPr/>
        </p:nvSpPr>
        <p:spPr>
          <a:xfrm>
            <a:off x="6903819" y="4981422"/>
            <a:ext cx="1777114" cy="307777"/>
          </a:xfrm>
          <a:prstGeom prst="rect">
            <a:avLst/>
          </a:prstGeom>
          <a:noFill/>
        </p:spPr>
        <p:txBody>
          <a:bodyPr wrap="square" rtlCol="0">
            <a:spAutoFit/>
          </a:bodyPr>
          <a:lstStyle/>
          <a:p>
            <a:r>
              <a:rPr lang="ja-JP" altLang="en-US" sz="1400" dirty="0"/>
              <a:t>逆走</a:t>
            </a:r>
            <a:endParaRPr kumimoji="1" lang="ja-JP" altLang="en-US" sz="1400" dirty="0"/>
          </a:p>
        </p:txBody>
      </p:sp>
      <p:cxnSp>
        <p:nvCxnSpPr>
          <p:cNvPr id="130" name="直線矢印コネクタ 129"/>
          <p:cNvCxnSpPr/>
          <p:nvPr/>
        </p:nvCxnSpPr>
        <p:spPr>
          <a:xfrm flipV="1">
            <a:off x="7441291" y="3587854"/>
            <a:ext cx="0" cy="1202504"/>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31" name="円弧 130"/>
          <p:cNvSpPr/>
          <p:nvPr/>
        </p:nvSpPr>
        <p:spPr>
          <a:xfrm>
            <a:off x="7400348" y="3148080"/>
            <a:ext cx="671527" cy="671527"/>
          </a:xfrm>
          <a:prstGeom prst="arc">
            <a:avLst/>
          </a:prstGeom>
          <a:ln w="50800">
            <a:solidFill>
              <a:srgbClr val="0070C0"/>
            </a:solidFill>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2" name="円弧 131"/>
          <p:cNvSpPr/>
          <p:nvPr/>
        </p:nvSpPr>
        <p:spPr>
          <a:xfrm rot="16200000">
            <a:off x="7403366" y="3191444"/>
            <a:ext cx="671527" cy="595676"/>
          </a:xfrm>
          <a:prstGeom prst="arc">
            <a:avLst/>
          </a:prstGeom>
          <a:ln w="50800">
            <a:solidFill>
              <a:srgbClr val="0070C0"/>
            </a:solidFill>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3" name="直線矢印コネクタ 132"/>
          <p:cNvCxnSpPr/>
          <p:nvPr/>
        </p:nvCxnSpPr>
        <p:spPr>
          <a:xfrm flipV="1">
            <a:off x="8038393" y="3603776"/>
            <a:ext cx="0" cy="357247"/>
          </a:xfrm>
          <a:prstGeom prst="straightConnector1">
            <a:avLst/>
          </a:prstGeom>
          <a:ln w="38100">
            <a:solidFill>
              <a:srgbClr val="0070C0"/>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nvGrpSpPr>
          <p:cNvPr id="94" name="グループ化 93"/>
          <p:cNvGrpSpPr/>
          <p:nvPr/>
        </p:nvGrpSpPr>
        <p:grpSpPr>
          <a:xfrm rot="5846484">
            <a:off x="7581647" y="3907319"/>
            <a:ext cx="588963" cy="717550"/>
            <a:chOff x="749457" y="1486048"/>
            <a:chExt cx="588963" cy="717550"/>
          </a:xfrm>
        </p:grpSpPr>
        <p:sp>
          <p:nvSpPr>
            <p:cNvPr id="95"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96"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8"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5"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5"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6"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 name="テキスト ボックス 19"/>
          <p:cNvSpPr txBox="1"/>
          <p:nvPr/>
        </p:nvSpPr>
        <p:spPr>
          <a:xfrm>
            <a:off x="311949" y="5895832"/>
            <a:ext cx="4852610" cy="954107"/>
          </a:xfrm>
          <a:prstGeom prst="rect">
            <a:avLst/>
          </a:prstGeom>
          <a:noFill/>
        </p:spPr>
        <p:txBody>
          <a:bodyPr wrap="none" rtlCol="0">
            <a:spAutoFit/>
          </a:bodyPr>
          <a:lstStyle/>
          <a:p>
            <a:r>
              <a:rPr kumimoji="1" lang="ja-JP" altLang="en-US" sz="1400" dirty="0" smtClean="0">
                <a:latin typeface="+mn-ea"/>
              </a:rPr>
              <a:t>その他</a:t>
            </a:r>
            <a:endParaRPr kumimoji="1" lang="en-US" altLang="ja-JP" sz="1400" dirty="0" smtClean="0">
              <a:latin typeface="+mn-ea"/>
            </a:endParaRPr>
          </a:p>
          <a:p>
            <a:r>
              <a:rPr kumimoji="1" lang="ja-JP" altLang="en-US" sz="1400" dirty="0" smtClean="0">
                <a:latin typeface="+mn-ea"/>
              </a:rPr>
              <a:t>黒線を外れて、既に通ってきた黒線に復帰してしまった場合</a:t>
            </a:r>
            <a:endParaRPr lang="en-US" altLang="ja-JP" sz="1400" dirty="0">
              <a:latin typeface="+mn-ea"/>
            </a:endParaRPr>
          </a:p>
          <a:p>
            <a:r>
              <a:rPr kumimoji="1" lang="ja-JP" altLang="en-US" sz="1400" dirty="0" smtClean="0">
                <a:latin typeface="+mn-ea"/>
              </a:rPr>
              <a:t>黒線を外れて、次のタイル以降の黒線に復帰してしまった場合</a:t>
            </a:r>
            <a:endParaRPr kumimoji="1" lang="en-US" altLang="ja-JP" sz="1400" dirty="0" smtClean="0">
              <a:latin typeface="+mn-ea"/>
            </a:endParaRPr>
          </a:p>
          <a:p>
            <a:r>
              <a:rPr lang="ja-JP" altLang="en-US" sz="1400" dirty="0" smtClean="0">
                <a:latin typeface="+mn-ea"/>
              </a:rPr>
              <a:t>など・・・</a:t>
            </a:r>
            <a:endParaRPr kumimoji="1" lang="ja-JP" altLang="en-US" sz="1400" dirty="0">
              <a:latin typeface="+mn-ea"/>
            </a:endParaRPr>
          </a:p>
        </p:txBody>
      </p:sp>
    </p:spTree>
    <p:extLst>
      <p:ext uri="{BB962C8B-B14F-4D97-AF65-F5344CB8AC3E}">
        <p14:creationId xmlns:p14="http://schemas.microsoft.com/office/powerpoint/2010/main" val="288097152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327943" y="571754"/>
            <a:ext cx="912286" cy="2741463"/>
          </a:xfrm>
          <a:prstGeom prst="rect">
            <a:avLst/>
          </a:prstGeom>
          <a:pattFill prst="pct20">
            <a:fgClr>
              <a:schemeClr val="bg2">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819" name="Text Box 3"/>
          <p:cNvSpPr txBox="1">
            <a:spLocks noChangeArrowheads="1"/>
          </p:cNvSpPr>
          <p:nvPr/>
        </p:nvSpPr>
        <p:spPr bwMode="auto">
          <a:xfrm>
            <a:off x="23813" y="44450"/>
            <a:ext cx="338060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latin typeface="Arial Black" pitchFamily="34" charset="0"/>
              </a:rPr>
              <a:t>Lack of progress </a:t>
            </a:r>
            <a:r>
              <a:rPr lang="ja-JP" altLang="en-US" sz="1600" dirty="0">
                <a:latin typeface="Arial Black" pitchFamily="34" charset="0"/>
              </a:rPr>
              <a:t>競技進行停止</a:t>
            </a:r>
            <a:endParaRPr lang="en-US" altLang="ja-JP" sz="1600" dirty="0">
              <a:latin typeface="Arial Black" pitchFamily="34" charset="0"/>
            </a:endParaRPr>
          </a:p>
          <a:p>
            <a:endParaRPr lang="en-US" altLang="ja-JP" sz="1600" dirty="0" smtClean="0">
              <a:latin typeface="Arial Black" pitchFamily="34" charset="0"/>
            </a:endParaRPr>
          </a:p>
          <a:p>
            <a:endParaRPr lang="en-US" altLang="ja-JP" sz="1600" dirty="0">
              <a:latin typeface="Arial Black" pitchFamily="34" charset="0"/>
            </a:endParaRPr>
          </a:p>
        </p:txBody>
      </p:sp>
      <p:grpSp>
        <p:nvGrpSpPr>
          <p:cNvPr id="17" name="グループ化 16"/>
          <p:cNvGrpSpPr/>
          <p:nvPr/>
        </p:nvGrpSpPr>
        <p:grpSpPr>
          <a:xfrm>
            <a:off x="7197923" y="4247561"/>
            <a:ext cx="782552" cy="1042395"/>
            <a:chOff x="7197923" y="4247561"/>
            <a:chExt cx="782552" cy="1042395"/>
          </a:xfrm>
        </p:grpSpPr>
        <p:sp>
          <p:nvSpPr>
            <p:cNvPr id="34879" name="Rectangle 63"/>
            <p:cNvSpPr>
              <a:spLocks noChangeArrowheads="1"/>
            </p:cNvSpPr>
            <p:nvPr/>
          </p:nvSpPr>
          <p:spPr bwMode="auto">
            <a:xfrm>
              <a:off x="7197923" y="4403863"/>
              <a:ext cx="782552" cy="156302"/>
            </a:xfrm>
            <a:prstGeom prst="rect">
              <a:avLst/>
            </a:prstGeom>
            <a:solidFill>
              <a:schemeClr val="bg1">
                <a:lumMod val="85000"/>
              </a:schemeClr>
            </a:solidFill>
            <a:ln w="9525">
              <a:solidFill>
                <a:schemeClr val="tx1"/>
              </a:solidFill>
              <a:miter lim="800000"/>
              <a:headEnd/>
              <a:tailEnd/>
            </a:ln>
            <a:effectLst/>
            <a:extLst/>
          </p:spPr>
          <p:txBody>
            <a:bodyPr wrap="none" anchor="ctr"/>
            <a:lstStyle/>
            <a:p>
              <a:endParaRPr lang="ja-JP" altLang="en-US"/>
            </a:p>
          </p:txBody>
        </p:sp>
        <p:sp>
          <p:nvSpPr>
            <p:cNvPr id="34880" name="Rectangle 64"/>
            <p:cNvSpPr>
              <a:spLocks noChangeArrowheads="1"/>
            </p:cNvSpPr>
            <p:nvPr/>
          </p:nvSpPr>
          <p:spPr bwMode="auto">
            <a:xfrm>
              <a:off x="7197923" y="4977353"/>
              <a:ext cx="782552" cy="156302"/>
            </a:xfrm>
            <a:prstGeom prst="rect">
              <a:avLst/>
            </a:prstGeom>
            <a:solidFill>
              <a:schemeClr val="bg1">
                <a:lumMod val="85000"/>
              </a:schemeClr>
            </a:solidFill>
            <a:ln w="9525">
              <a:solidFill>
                <a:schemeClr val="tx1"/>
              </a:solidFill>
              <a:miter lim="800000"/>
              <a:headEnd/>
              <a:tailEnd/>
            </a:ln>
            <a:effectLst/>
            <a:extLst/>
          </p:spPr>
          <p:txBody>
            <a:bodyPr wrap="none" anchor="ctr"/>
            <a:lstStyle/>
            <a:p>
              <a:endParaRPr lang="ja-JP" altLang="en-US"/>
            </a:p>
          </p:txBody>
        </p:sp>
        <p:sp>
          <p:nvSpPr>
            <p:cNvPr id="34881" name="Line 65"/>
            <p:cNvSpPr>
              <a:spLocks noChangeShapeType="1"/>
            </p:cNvSpPr>
            <p:nvPr/>
          </p:nvSpPr>
          <p:spPr bwMode="auto">
            <a:xfrm>
              <a:off x="7197923" y="4247561"/>
              <a:ext cx="0" cy="104239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82" name="Line 66"/>
            <p:cNvSpPr>
              <a:spLocks noChangeShapeType="1"/>
            </p:cNvSpPr>
            <p:nvPr/>
          </p:nvSpPr>
          <p:spPr bwMode="auto">
            <a:xfrm>
              <a:off x="7979326" y="4247561"/>
              <a:ext cx="0" cy="104239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 name="グループ化 19"/>
          <p:cNvGrpSpPr/>
          <p:nvPr/>
        </p:nvGrpSpPr>
        <p:grpSpPr>
          <a:xfrm>
            <a:off x="7979326" y="3778656"/>
            <a:ext cx="625122" cy="1511300"/>
            <a:chOff x="7979326" y="3778656"/>
            <a:chExt cx="625122" cy="1511300"/>
          </a:xfrm>
        </p:grpSpPr>
        <p:sp>
          <p:nvSpPr>
            <p:cNvPr id="34874" name="Oval 58"/>
            <p:cNvSpPr>
              <a:spLocks noChangeArrowheads="1"/>
            </p:cNvSpPr>
            <p:nvPr/>
          </p:nvSpPr>
          <p:spPr bwMode="auto">
            <a:xfrm>
              <a:off x="8291887" y="3778656"/>
              <a:ext cx="312561" cy="312603"/>
            </a:xfrm>
            <a:prstGeom prst="ellipse">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875" name="Line 59"/>
            <p:cNvSpPr>
              <a:spLocks noChangeShapeType="1"/>
            </p:cNvSpPr>
            <p:nvPr/>
          </p:nvSpPr>
          <p:spPr bwMode="auto">
            <a:xfrm>
              <a:off x="8448167" y="4091259"/>
              <a:ext cx="0" cy="5217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4876" name="Group 60"/>
            <p:cNvGrpSpPr>
              <a:grpSpLocks/>
            </p:cNvGrpSpPr>
            <p:nvPr/>
          </p:nvGrpSpPr>
          <p:grpSpPr bwMode="auto">
            <a:xfrm rot="20237135">
              <a:off x="7979326" y="4142977"/>
              <a:ext cx="468842" cy="104584"/>
              <a:chOff x="930" y="2840"/>
              <a:chExt cx="408" cy="91"/>
            </a:xfrm>
          </p:grpSpPr>
          <p:sp>
            <p:nvSpPr>
              <p:cNvPr id="34877" name="Line 61"/>
              <p:cNvSpPr>
                <a:spLocks noChangeShapeType="1"/>
              </p:cNvSpPr>
              <p:nvPr/>
            </p:nvSpPr>
            <p:spPr bwMode="auto">
              <a:xfrm flipH="1">
                <a:off x="930" y="2931"/>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78" name="Line 62"/>
              <p:cNvSpPr>
                <a:spLocks noChangeShapeType="1"/>
              </p:cNvSpPr>
              <p:nvPr/>
            </p:nvSpPr>
            <p:spPr bwMode="auto">
              <a:xfrm flipV="1">
                <a:off x="930" y="2840"/>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4883" name="Group 67"/>
            <p:cNvGrpSpPr>
              <a:grpSpLocks/>
            </p:cNvGrpSpPr>
            <p:nvPr/>
          </p:nvGrpSpPr>
          <p:grpSpPr bwMode="auto">
            <a:xfrm rot="468510">
              <a:off x="8291887" y="4613032"/>
              <a:ext cx="104570" cy="676924"/>
              <a:chOff x="1292" y="3385"/>
              <a:chExt cx="91" cy="589"/>
            </a:xfrm>
          </p:grpSpPr>
          <p:sp>
            <p:nvSpPr>
              <p:cNvPr id="34884" name="Line 68"/>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85" name="Line 69"/>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4886" name="Group 70"/>
            <p:cNvGrpSpPr>
              <a:grpSpLocks/>
            </p:cNvGrpSpPr>
            <p:nvPr/>
          </p:nvGrpSpPr>
          <p:grpSpPr bwMode="auto">
            <a:xfrm rot="21085999">
              <a:off x="8396457" y="4613032"/>
              <a:ext cx="104570" cy="676924"/>
              <a:chOff x="1292" y="3385"/>
              <a:chExt cx="91" cy="589"/>
            </a:xfrm>
          </p:grpSpPr>
          <p:sp>
            <p:nvSpPr>
              <p:cNvPr id="34887" name="Line 71"/>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88" name="Line 72"/>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15" name="グループ化 14"/>
          <p:cNvGrpSpPr/>
          <p:nvPr/>
        </p:nvGrpSpPr>
        <p:grpSpPr>
          <a:xfrm>
            <a:off x="5148064" y="3720800"/>
            <a:ext cx="1200150" cy="1511300"/>
            <a:chOff x="5148064" y="3720800"/>
            <a:chExt cx="1200150" cy="1511300"/>
          </a:xfrm>
        </p:grpSpPr>
        <p:grpSp>
          <p:nvGrpSpPr>
            <p:cNvPr id="34890" name="Group 74"/>
            <p:cNvGrpSpPr>
              <a:grpSpLocks/>
            </p:cNvGrpSpPr>
            <p:nvPr/>
          </p:nvGrpSpPr>
          <p:grpSpPr bwMode="auto">
            <a:xfrm rot="18187142">
              <a:off x="5794181" y="4224170"/>
              <a:ext cx="468905" cy="104611"/>
              <a:chOff x="930" y="2840"/>
              <a:chExt cx="408" cy="91"/>
            </a:xfrm>
          </p:grpSpPr>
          <p:sp>
            <p:nvSpPr>
              <p:cNvPr id="34891" name="Line 75"/>
              <p:cNvSpPr>
                <a:spLocks noChangeShapeType="1"/>
              </p:cNvSpPr>
              <p:nvPr/>
            </p:nvSpPr>
            <p:spPr bwMode="auto">
              <a:xfrm flipH="1">
                <a:off x="930" y="2931"/>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892" name="Line 76"/>
              <p:cNvSpPr>
                <a:spLocks noChangeShapeType="1"/>
              </p:cNvSpPr>
              <p:nvPr/>
            </p:nvSpPr>
            <p:spPr bwMode="auto">
              <a:xfrm flipV="1">
                <a:off x="930" y="2840"/>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4893" name="Group 77"/>
            <p:cNvGrpSpPr>
              <a:grpSpLocks/>
            </p:cNvGrpSpPr>
            <p:nvPr/>
          </p:nvGrpSpPr>
          <p:grpSpPr bwMode="auto">
            <a:xfrm rot="1102115">
              <a:off x="5148064" y="4346007"/>
              <a:ext cx="678246" cy="466607"/>
              <a:chOff x="4195" y="2976"/>
              <a:chExt cx="725" cy="499"/>
            </a:xfrm>
          </p:grpSpPr>
          <p:sp>
            <p:nvSpPr>
              <p:cNvPr id="34894" name="AutoShape 78"/>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895" name="AutoShape 79"/>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896" name="AutoShape 80"/>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4897" name="Oval 81"/>
            <p:cNvSpPr>
              <a:spLocks noChangeArrowheads="1"/>
            </p:cNvSpPr>
            <p:nvPr/>
          </p:nvSpPr>
          <p:spPr bwMode="auto">
            <a:xfrm>
              <a:off x="6035531" y="3720800"/>
              <a:ext cx="312683" cy="312603"/>
            </a:xfrm>
            <a:prstGeom prst="ellipse">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898" name="Line 82"/>
            <p:cNvSpPr>
              <a:spLocks noChangeShapeType="1"/>
            </p:cNvSpPr>
            <p:nvPr/>
          </p:nvSpPr>
          <p:spPr bwMode="auto">
            <a:xfrm>
              <a:off x="6191873" y="4033403"/>
              <a:ext cx="0" cy="5217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4899" name="Group 83"/>
            <p:cNvGrpSpPr>
              <a:grpSpLocks/>
            </p:cNvGrpSpPr>
            <p:nvPr/>
          </p:nvGrpSpPr>
          <p:grpSpPr bwMode="auto">
            <a:xfrm rot="468510">
              <a:off x="6035531" y="4555176"/>
              <a:ext cx="104611" cy="676924"/>
              <a:chOff x="1292" y="3385"/>
              <a:chExt cx="91" cy="589"/>
            </a:xfrm>
          </p:grpSpPr>
          <p:sp>
            <p:nvSpPr>
              <p:cNvPr id="34900" name="Line 84"/>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901" name="Line 85"/>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4902" name="Group 86"/>
            <p:cNvGrpSpPr>
              <a:grpSpLocks/>
            </p:cNvGrpSpPr>
            <p:nvPr/>
          </p:nvGrpSpPr>
          <p:grpSpPr bwMode="auto">
            <a:xfrm rot="21085999">
              <a:off x="6140142" y="4555176"/>
              <a:ext cx="104611" cy="676924"/>
              <a:chOff x="1292" y="3385"/>
              <a:chExt cx="91" cy="589"/>
            </a:xfrm>
          </p:grpSpPr>
          <p:sp>
            <p:nvSpPr>
              <p:cNvPr id="34903" name="Line 87"/>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904" name="Line 88"/>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4905" name="Group 89"/>
            <p:cNvGrpSpPr>
              <a:grpSpLocks/>
            </p:cNvGrpSpPr>
            <p:nvPr/>
          </p:nvGrpSpPr>
          <p:grpSpPr bwMode="auto">
            <a:xfrm rot="19700043">
              <a:off x="5794122" y="4189705"/>
              <a:ext cx="469024" cy="104584"/>
              <a:chOff x="2018" y="2749"/>
              <a:chExt cx="408" cy="91"/>
            </a:xfrm>
          </p:grpSpPr>
          <p:sp>
            <p:nvSpPr>
              <p:cNvPr id="34906" name="Line 90"/>
              <p:cNvSpPr>
                <a:spLocks noChangeShapeType="1"/>
              </p:cNvSpPr>
              <p:nvPr/>
            </p:nvSpPr>
            <p:spPr bwMode="auto">
              <a:xfrm flipH="1">
                <a:off x="2018" y="2750"/>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907" name="Line 91"/>
              <p:cNvSpPr>
                <a:spLocks noChangeShapeType="1"/>
              </p:cNvSpPr>
              <p:nvPr/>
            </p:nvSpPr>
            <p:spPr bwMode="auto">
              <a:xfrm flipV="1">
                <a:off x="2018" y="2749"/>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9" name="グループ化 8"/>
          <p:cNvGrpSpPr/>
          <p:nvPr/>
        </p:nvGrpSpPr>
        <p:grpSpPr>
          <a:xfrm>
            <a:off x="2685355" y="4044378"/>
            <a:ext cx="782552" cy="1042395"/>
            <a:chOff x="2685355" y="4044378"/>
            <a:chExt cx="782552" cy="1042395"/>
          </a:xfrm>
        </p:grpSpPr>
        <p:sp>
          <p:nvSpPr>
            <p:cNvPr id="39" name="Rectangle 63"/>
            <p:cNvSpPr>
              <a:spLocks noChangeArrowheads="1"/>
            </p:cNvSpPr>
            <p:nvPr/>
          </p:nvSpPr>
          <p:spPr bwMode="auto">
            <a:xfrm>
              <a:off x="2685355" y="4200680"/>
              <a:ext cx="782552" cy="156302"/>
            </a:xfrm>
            <a:prstGeom prst="rect">
              <a:avLst/>
            </a:prstGeom>
            <a:solidFill>
              <a:schemeClr val="bg1">
                <a:lumMod val="85000"/>
              </a:schemeClr>
            </a:solidFill>
            <a:ln w="9525">
              <a:solidFill>
                <a:schemeClr val="tx1"/>
              </a:solidFill>
              <a:miter lim="800000"/>
              <a:headEnd/>
              <a:tailEnd/>
            </a:ln>
            <a:effectLst/>
            <a:extLst/>
          </p:spPr>
          <p:txBody>
            <a:bodyPr wrap="none" anchor="ctr"/>
            <a:lstStyle/>
            <a:p>
              <a:endParaRPr lang="ja-JP" altLang="en-US"/>
            </a:p>
          </p:txBody>
        </p:sp>
        <p:sp>
          <p:nvSpPr>
            <p:cNvPr id="40" name="Rectangle 64"/>
            <p:cNvSpPr>
              <a:spLocks noChangeArrowheads="1"/>
            </p:cNvSpPr>
            <p:nvPr/>
          </p:nvSpPr>
          <p:spPr bwMode="auto">
            <a:xfrm>
              <a:off x="2685355" y="4774170"/>
              <a:ext cx="782552" cy="156302"/>
            </a:xfrm>
            <a:prstGeom prst="rect">
              <a:avLst/>
            </a:prstGeom>
            <a:solidFill>
              <a:schemeClr val="bg1">
                <a:lumMod val="85000"/>
              </a:schemeClr>
            </a:solidFill>
            <a:ln w="9525">
              <a:solidFill>
                <a:schemeClr val="tx1"/>
              </a:solidFill>
              <a:miter lim="800000"/>
              <a:headEnd/>
              <a:tailEnd/>
            </a:ln>
            <a:effectLst/>
            <a:extLst/>
          </p:spPr>
          <p:txBody>
            <a:bodyPr wrap="none" anchor="ctr"/>
            <a:lstStyle/>
            <a:p>
              <a:endParaRPr lang="ja-JP" altLang="en-US"/>
            </a:p>
          </p:txBody>
        </p:sp>
        <p:sp>
          <p:nvSpPr>
            <p:cNvPr id="41" name="Line 65"/>
            <p:cNvSpPr>
              <a:spLocks noChangeShapeType="1"/>
            </p:cNvSpPr>
            <p:nvPr/>
          </p:nvSpPr>
          <p:spPr bwMode="auto">
            <a:xfrm>
              <a:off x="2685355" y="4044378"/>
              <a:ext cx="0" cy="104239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66"/>
            <p:cNvSpPr>
              <a:spLocks noChangeShapeType="1"/>
            </p:cNvSpPr>
            <p:nvPr/>
          </p:nvSpPr>
          <p:spPr bwMode="auto">
            <a:xfrm>
              <a:off x="3466758" y="4044378"/>
              <a:ext cx="0" cy="104239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 name="爆発 2 1"/>
          <p:cNvSpPr/>
          <p:nvPr/>
        </p:nvSpPr>
        <p:spPr>
          <a:xfrm>
            <a:off x="3261419" y="4356982"/>
            <a:ext cx="504056" cy="417188"/>
          </a:xfrm>
          <a:prstGeom prst="irregularSeal2">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p:cNvGrpSpPr/>
          <p:nvPr/>
        </p:nvGrpSpPr>
        <p:grpSpPr>
          <a:xfrm>
            <a:off x="3464487" y="3727056"/>
            <a:ext cx="1136838" cy="1511300"/>
            <a:chOff x="3464487" y="3727056"/>
            <a:chExt cx="1136838" cy="1511300"/>
          </a:xfrm>
        </p:grpSpPr>
        <p:sp>
          <p:nvSpPr>
            <p:cNvPr id="44" name="Oval 58"/>
            <p:cNvSpPr>
              <a:spLocks noChangeArrowheads="1"/>
            </p:cNvSpPr>
            <p:nvPr/>
          </p:nvSpPr>
          <p:spPr bwMode="auto">
            <a:xfrm>
              <a:off x="4005284" y="3727056"/>
              <a:ext cx="312561" cy="312603"/>
            </a:xfrm>
            <a:prstGeom prst="ellipse">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 name="Line 59"/>
            <p:cNvSpPr>
              <a:spLocks noChangeShapeType="1"/>
            </p:cNvSpPr>
            <p:nvPr/>
          </p:nvSpPr>
          <p:spPr bwMode="auto">
            <a:xfrm>
              <a:off x="4161564" y="4039659"/>
              <a:ext cx="0" cy="5217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 name="グループ化 2"/>
            <p:cNvGrpSpPr/>
            <p:nvPr/>
          </p:nvGrpSpPr>
          <p:grpSpPr>
            <a:xfrm rot="3442271">
              <a:off x="3727914" y="4288185"/>
              <a:ext cx="150069" cy="676924"/>
              <a:chOff x="7180237" y="3984022"/>
              <a:chExt cx="150069" cy="676924"/>
            </a:xfrm>
          </p:grpSpPr>
          <p:sp>
            <p:nvSpPr>
              <p:cNvPr id="47" name="Line 68"/>
              <p:cNvSpPr>
                <a:spLocks noChangeShapeType="1"/>
              </p:cNvSpPr>
              <p:nvPr/>
            </p:nvSpPr>
            <p:spPr bwMode="auto">
              <a:xfrm rot="468510" flipH="1">
                <a:off x="7330306" y="3984022"/>
                <a:ext cx="0" cy="676924"/>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69"/>
              <p:cNvSpPr>
                <a:spLocks noChangeShapeType="1"/>
              </p:cNvSpPr>
              <p:nvPr/>
            </p:nvSpPr>
            <p:spPr bwMode="auto">
              <a:xfrm rot="468510">
                <a:off x="7180237" y="4650704"/>
                <a:ext cx="104570"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9" name="Group 70"/>
            <p:cNvGrpSpPr>
              <a:grpSpLocks/>
            </p:cNvGrpSpPr>
            <p:nvPr/>
          </p:nvGrpSpPr>
          <p:grpSpPr bwMode="auto">
            <a:xfrm rot="21085999">
              <a:off x="4109854" y="4561432"/>
              <a:ext cx="104570" cy="676924"/>
              <a:chOff x="1292" y="3385"/>
              <a:chExt cx="91" cy="589"/>
            </a:xfrm>
          </p:grpSpPr>
          <p:sp>
            <p:nvSpPr>
              <p:cNvPr id="50" name="Line 71"/>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72"/>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3" name="Group 60"/>
            <p:cNvGrpSpPr>
              <a:grpSpLocks/>
            </p:cNvGrpSpPr>
            <p:nvPr/>
          </p:nvGrpSpPr>
          <p:grpSpPr bwMode="auto">
            <a:xfrm rot="20237135">
              <a:off x="3679753" y="4145640"/>
              <a:ext cx="468842" cy="104584"/>
              <a:chOff x="930" y="2840"/>
              <a:chExt cx="408" cy="91"/>
            </a:xfrm>
          </p:grpSpPr>
          <p:sp>
            <p:nvSpPr>
              <p:cNvPr id="54" name="Line 61"/>
              <p:cNvSpPr>
                <a:spLocks noChangeShapeType="1"/>
              </p:cNvSpPr>
              <p:nvPr/>
            </p:nvSpPr>
            <p:spPr bwMode="auto">
              <a:xfrm flipH="1">
                <a:off x="930" y="2931"/>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62"/>
              <p:cNvSpPr>
                <a:spLocks noChangeShapeType="1"/>
              </p:cNvSpPr>
              <p:nvPr/>
            </p:nvSpPr>
            <p:spPr bwMode="auto">
              <a:xfrm flipV="1">
                <a:off x="930" y="2840"/>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6" name="Group 60"/>
            <p:cNvGrpSpPr>
              <a:grpSpLocks/>
            </p:cNvGrpSpPr>
            <p:nvPr/>
          </p:nvGrpSpPr>
          <p:grpSpPr bwMode="auto">
            <a:xfrm rot="12369866">
              <a:off x="4132483" y="4278431"/>
              <a:ext cx="468842" cy="104584"/>
              <a:chOff x="930" y="2840"/>
              <a:chExt cx="408" cy="91"/>
            </a:xfrm>
          </p:grpSpPr>
          <p:sp>
            <p:nvSpPr>
              <p:cNvPr id="57" name="Line 61"/>
              <p:cNvSpPr>
                <a:spLocks noChangeShapeType="1"/>
              </p:cNvSpPr>
              <p:nvPr/>
            </p:nvSpPr>
            <p:spPr bwMode="auto">
              <a:xfrm flipH="1">
                <a:off x="930" y="2931"/>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Line 62"/>
              <p:cNvSpPr>
                <a:spLocks noChangeShapeType="1"/>
              </p:cNvSpPr>
              <p:nvPr/>
            </p:nvSpPr>
            <p:spPr bwMode="auto">
              <a:xfrm flipV="1">
                <a:off x="930" y="2840"/>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grpSp>
        <p:nvGrpSpPr>
          <p:cNvPr id="14" name="グループ化 13"/>
          <p:cNvGrpSpPr/>
          <p:nvPr/>
        </p:nvGrpSpPr>
        <p:grpSpPr>
          <a:xfrm>
            <a:off x="5654383" y="1453346"/>
            <a:ext cx="472004" cy="1511300"/>
            <a:chOff x="5654383" y="1453346"/>
            <a:chExt cx="472004" cy="1511300"/>
          </a:xfrm>
        </p:grpSpPr>
        <p:sp>
          <p:nvSpPr>
            <p:cNvPr id="60" name="Oval 58"/>
            <p:cNvSpPr>
              <a:spLocks noChangeArrowheads="1"/>
            </p:cNvSpPr>
            <p:nvPr/>
          </p:nvSpPr>
          <p:spPr bwMode="auto">
            <a:xfrm>
              <a:off x="5654383" y="1453346"/>
              <a:ext cx="312561" cy="312603"/>
            </a:xfrm>
            <a:prstGeom prst="ellipse">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 name="Line 59"/>
            <p:cNvSpPr>
              <a:spLocks noChangeShapeType="1"/>
            </p:cNvSpPr>
            <p:nvPr/>
          </p:nvSpPr>
          <p:spPr bwMode="auto">
            <a:xfrm>
              <a:off x="5810663" y="1765949"/>
              <a:ext cx="0" cy="5217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 name="Line 61"/>
            <p:cNvSpPr>
              <a:spLocks noChangeShapeType="1"/>
            </p:cNvSpPr>
            <p:nvPr/>
          </p:nvSpPr>
          <p:spPr bwMode="auto">
            <a:xfrm rot="7436738" flipH="1">
              <a:off x="5731236" y="1748497"/>
              <a:ext cx="468842"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 name="Line 62"/>
            <p:cNvSpPr>
              <a:spLocks noChangeShapeType="1"/>
            </p:cNvSpPr>
            <p:nvPr/>
          </p:nvSpPr>
          <p:spPr bwMode="auto">
            <a:xfrm rot="7436738" flipH="1">
              <a:off x="6052248" y="1470787"/>
              <a:ext cx="88624" cy="59654"/>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5" name="Group 67"/>
            <p:cNvGrpSpPr>
              <a:grpSpLocks/>
            </p:cNvGrpSpPr>
            <p:nvPr/>
          </p:nvGrpSpPr>
          <p:grpSpPr bwMode="auto">
            <a:xfrm rot="468510">
              <a:off x="5654383" y="2287722"/>
              <a:ext cx="104570" cy="676924"/>
              <a:chOff x="1292" y="3385"/>
              <a:chExt cx="91" cy="589"/>
            </a:xfrm>
          </p:grpSpPr>
          <p:sp>
            <p:nvSpPr>
              <p:cNvPr id="66" name="Line 68"/>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69"/>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68" name="Group 70"/>
            <p:cNvGrpSpPr>
              <a:grpSpLocks/>
            </p:cNvGrpSpPr>
            <p:nvPr/>
          </p:nvGrpSpPr>
          <p:grpSpPr bwMode="auto">
            <a:xfrm rot="21085999">
              <a:off x="5758953" y="2287722"/>
              <a:ext cx="104570" cy="676924"/>
              <a:chOff x="1292" y="3385"/>
              <a:chExt cx="91" cy="589"/>
            </a:xfrm>
          </p:grpSpPr>
          <p:sp>
            <p:nvSpPr>
              <p:cNvPr id="69" name="Line 71"/>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72"/>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2" name="Line 61"/>
            <p:cNvSpPr>
              <a:spLocks noChangeShapeType="1"/>
            </p:cNvSpPr>
            <p:nvPr/>
          </p:nvSpPr>
          <p:spPr bwMode="auto">
            <a:xfrm rot="17076993" flipH="1">
              <a:off x="5507190" y="2199996"/>
              <a:ext cx="468842"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62"/>
            <p:cNvSpPr>
              <a:spLocks noChangeShapeType="1"/>
            </p:cNvSpPr>
            <p:nvPr/>
          </p:nvSpPr>
          <p:spPr bwMode="auto">
            <a:xfrm rot="17076993" flipH="1">
              <a:off x="5636530" y="2462313"/>
              <a:ext cx="88164" cy="19183"/>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 name="角丸四角形吹き出し 6"/>
          <p:cNvSpPr/>
          <p:nvPr/>
        </p:nvSpPr>
        <p:spPr>
          <a:xfrm>
            <a:off x="5742865" y="904597"/>
            <a:ext cx="1350498" cy="411150"/>
          </a:xfrm>
          <a:prstGeom prst="wedgeRoundRectCallout">
            <a:avLst>
              <a:gd name="adj1" fmla="val -31323"/>
              <a:gd name="adj2" fmla="val 8755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競技</a:t>
            </a:r>
            <a:r>
              <a:rPr kumimoji="1" lang="ja-JP" altLang="en-US" sz="1400" dirty="0" smtClean="0">
                <a:solidFill>
                  <a:schemeClr val="tx1"/>
                </a:solidFill>
              </a:rPr>
              <a:t>進行停止</a:t>
            </a:r>
            <a:endParaRPr kumimoji="1" lang="ja-JP" altLang="en-US" sz="1400" dirty="0">
              <a:solidFill>
                <a:schemeClr val="tx1"/>
              </a:solidFill>
            </a:endParaRPr>
          </a:p>
        </p:txBody>
      </p:sp>
      <p:grpSp>
        <p:nvGrpSpPr>
          <p:cNvPr id="6" name="グループ化 5"/>
          <p:cNvGrpSpPr/>
          <p:nvPr/>
        </p:nvGrpSpPr>
        <p:grpSpPr>
          <a:xfrm>
            <a:off x="153220" y="4071349"/>
            <a:ext cx="2688124" cy="1024554"/>
            <a:chOff x="153220" y="4071349"/>
            <a:chExt cx="2688124" cy="1024554"/>
          </a:xfrm>
        </p:grpSpPr>
        <p:sp>
          <p:nvSpPr>
            <p:cNvPr id="86" name="正方形/長方形 85"/>
            <p:cNvSpPr/>
            <p:nvPr/>
          </p:nvSpPr>
          <p:spPr>
            <a:xfrm>
              <a:off x="769772" y="4244219"/>
              <a:ext cx="462128" cy="411357"/>
            </a:xfrm>
            <a:prstGeom prst="rect">
              <a:avLst/>
            </a:prstGeom>
            <a:solidFill>
              <a:schemeClr val="bg1">
                <a:lumMod val="85000"/>
              </a:schemeClr>
            </a:solidFill>
            <a:ln>
              <a:solidFill>
                <a:schemeClr val="bg1">
                  <a:lumMod val="75000"/>
                </a:schemeClr>
              </a:solid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1185160" y="4071349"/>
              <a:ext cx="1656184" cy="411357"/>
            </a:xfrm>
            <a:prstGeom prst="rect">
              <a:avLst/>
            </a:prstGeom>
            <a:solidFill>
              <a:schemeClr val="bg1">
                <a:lumMod val="85000"/>
              </a:schemeClr>
            </a:solidFill>
            <a:ln>
              <a:solidFill>
                <a:schemeClr val="bg1">
                  <a:lumMod val="75000"/>
                </a:schemeClr>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9" name="Group 77"/>
            <p:cNvGrpSpPr>
              <a:grpSpLocks/>
            </p:cNvGrpSpPr>
            <p:nvPr/>
          </p:nvGrpSpPr>
          <p:grpSpPr bwMode="auto">
            <a:xfrm rot="1102115">
              <a:off x="1203043" y="4471021"/>
              <a:ext cx="678246" cy="466607"/>
              <a:chOff x="4195" y="2976"/>
              <a:chExt cx="725" cy="499"/>
            </a:xfrm>
          </p:grpSpPr>
          <p:sp>
            <p:nvSpPr>
              <p:cNvPr id="80" name="AutoShape 78"/>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 name="AutoShape 79"/>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 name="AutoShape 80"/>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0" name="爆発 2 9"/>
            <p:cNvSpPr/>
            <p:nvPr/>
          </p:nvSpPr>
          <p:spPr>
            <a:xfrm>
              <a:off x="1047410" y="4159742"/>
              <a:ext cx="602936" cy="501170"/>
            </a:xfrm>
            <a:prstGeom prst="irregularSeal2">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53220" y="4684546"/>
              <a:ext cx="1656184" cy="411357"/>
            </a:xfrm>
            <a:prstGeom prst="rect">
              <a:avLst/>
            </a:prstGeom>
            <a:solidFill>
              <a:schemeClr val="bg1">
                <a:lumMod val="85000"/>
              </a:schemeClr>
            </a:solidFill>
            <a:ln>
              <a:solidFill>
                <a:schemeClr val="bg1">
                  <a:lumMod val="75000"/>
                </a:schemeClr>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p:cNvSpPr txBox="1"/>
          <p:nvPr/>
        </p:nvSpPr>
        <p:spPr>
          <a:xfrm>
            <a:off x="153220" y="5659870"/>
            <a:ext cx="2424819" cy="523220"/>
          </a:xfrm>
          <a:prstGeom prst="rect">
            <a:avLst/>
          </a:prstGeom>
          <a:noFill/>
        </p:spPr>
        <p:txBody>
          <a:bodyPr wrap="square" rtlCol="0">
            <a:spAutoFit/>
          </a:bodyPr>
          <a:lstStyle/>
          <a:p>
            <a:r>
              <a:rPr kumimoji="1" lang="ja-JP" altLang="en-US" sz="1400" dirty="0" smtClean="0"/>
              <a:t>ロボットがアリーナを傷つけた、または傷つけそうな場合</a:t>
            </a:r>
            <a:endParaRPr kumimoji="1" lang="ja-JP" altLang="en-US" sz="1400" dirty="0"/>
          </a:p>
        </p:txBody>
      </p:sp>
      <p:sp>
        <p:nvSpPr>
          <p:cNvPr id="83" name="テキスト ボックス 82"/>
          <p:cNvSpPr txBox="1"/>
          <p:nvPr/>
        </p:nvSpPr>
        <p:spPr>
          <a:xfrm>
            <a:off x="2555776" y="5659870"/>
            <a:ext cx="2148267" cy="523220"/>
          </a:xfrm>
          <a:prstGeom prst="rect">
            <a:avLst/>
          </a:prstGeom>
          <a:noFill/>
        </p:spPr>
        <p:txBody>
          <a:bodyPr wrap="square" rtlCol="0">
            <a:spAutoFit/>
          </a:bodyPr>
          <a:lstStyle/>
          <a:p>
            <a:r>
              <a:rPr lang="ja-JP" altLang="en-US" sz="1400" dirty="0" smtClean="0"/>
              <a:t>チームメンバーが</a:t>
            </a:r>
            <a:r>
              <a:rPr kumimoji="1" lang="ja-JP" altLang="en-US" sz="1400" dirty="0" smtClean="0"/>
              <a:t>アリーナを傷つけた</a:t>
            </a:r>
            <a:r>
              <a:rPr lang="ja-JP" altLang="en-US" sz="1400" dirty="0"/>
              <a:t>場合</a:t>
            </a:r>
            <a:endParaRPr kumimoji="1" lang="ja-JP" altLang="en-US" sz="1400" dirty="0"/>
          </a:p>
        </p:txBody>
      </p:sp>
      <p:sp>
        <p:nvSpPr>
          <p:cNvPr id="87" name="テキスト ボックス 86"/>
          <p:cNvSpPr txBox="1"/>
          <p:nvPr/>
        </p:nvSpPr>
        <p:spPr>
          <a:xfrm>
            <a:off x="4873227" y="5659870"/>
            <a:ext cx="2148267" cy="738664"/>
          </a:xfrm>
          <a:prstGeom prst="rect">
            <a:avLst/>
          </a:prstGeom>
          <a:noFill/>
        </p:spPr>
        <p:txBody>
          <a:bodyPr wrap="square" rtlCol="0">
            <a:spAutoFit/>
          </a:bodyPr>
          <a:lstStyle/>
          <a:p>
            <a:r>
              <a:rPr lang="ja-JP" altLang="en-US" sz="1400" dirty="0" smtClean="0"/>
              <a:t>チームメンバーが審判の指示でなく競技中のロボットに触った</a:t>
            </a:r>
            <a:r>
              <a:rPr lang="ja-JP" altLang="en-US" sz="1400" dirty="0"/>
              <a:t>場合</a:t>
            </a:r>
            <a:endParaRPr kumimoji="1" lang="ja-JP" altLang="en-US" sz="1400" dirty="0"/>
          </a:p>
        </p:txBody>
      </p:sp>
      <p:sp>
        <p:nvSpPr>
          <p:cNvPr id="88" name="テキスト ボックス 87"/>
          <p:cNvSpPr txBox="1"/>
          <p:nvPr/>
        </p:nvSpPr>
        <p:spPr>
          <a:xfrm>
            <a:off x="6995733" y="5659870"/>
            <a:ext cx="2148267" cy="523220"/>
          </a:xfrm>
          <a:prstGeom prst="rect">
            <a:avLst/>
          </a:prstGeom>
          <a:noFill/>
        </p:spPr>
        <p:txBody>
          <a:bodyPr wrap="square" rtlCol="0">
            <a:spAutoFit/>
          </a:bodyPr>
          <a:lstStyle/>
          <a:p>
            <a:r>
              <a:rPr lang="ja-JP" altLang="en-US" sz="1400" dirty="0" smtClean="0"/>
              <a:t>チームメンバーが競技中にアリーナに触った</a:t>
            </a:r>
            <a:r>
              <a:rPr lang="ja-JP" altLang="en-US" sz="1400" dirty="0"/>
              <a:t>場合</a:t>
            </a:r>
            <a:endParaRPr kumimoji="1" lang="ja-JP" altLang="en-US" sz="1400" dirty="0"/>
          </a:p>
        </p:txBody>
      </p:sp>
      <p:sp>
        <p:nvSpPr>
          <p:cNvPr id="13" name="テキスト ボックス 12"/>
          <p:cNvSpPr txBox="1"/>
          <p:nvPr/>
        </p:nvSpPr>
        <p:spPr>
          <a:xfrm>
            <a:off x="6348891" y="1923003"/>
            <a:ext cx="1503863" cy="738664"/>
          </a:xfrm>
          <a:prstGeom prst="rect">
            <a:avLst/>
          </a:prstGeom>
          <a:noFill/>
        </p:spPr>
        <p:txBody>
          <a:bodyPr wrap="square" rtlCol="0">
            <a:spAutoFit/>
          </a:bodyPr>
          <a:lstStyle/>
          <a:p>
            <a:r>
              <a:rPr kumimoji="1" lang="ja-JP" altLang="en-US" sz="1400" dirty="0" smtClean="0"/>
              <a:t>チームキャプテンが競技進行停止を宣言した場合</a:t>
            </a:r>
            <a:endParaRPr kumimoji="1" lang="en-US" altLang="ja-JP" sz="1400" dirty="0" smtClean="0"/>
          </a:p>
        </p:txBody>
      </p:sp>
      <p:sp>
        <p:nvSpPr>
          <p:cNvPr id="89" name="正方形/長方形 88"/>
          <p:cNvSpPr/>
          <p:nvPr/>
        </p:nvSpPr>
        <p:spPr>
          <a:xfrm>
            <a:off x="2253685" y="1097406"/>
            <a:ext cx="1777114" cy="1777115"/>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0" name="直線コネクタ 89"/>
          <p:cNvCxnSpPr/>
          <p:nvPr/>
        </p:nvCxnSpPr>
        <p:spPr>
          <a:xfrm>
            <a:off x="3120476" y="2541204"/>
            <a:ext cx="0" cy="77201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1" name="グループ化 90"/>
          <p:cNvGrpSpPr/>
          <p:nvPr/>
        </p:nvGrpSpPr>
        <p:grpSpPr>
          <a:xfrm rot="12572902">
            <a:off x="1514044" y="1237504"/>
            <a:ext cx="588963" cy="717550"/>
            <a:chOff x="749457" y="1486048"/>
            <a:chExt cx="588963" cy="717550"/>
          </a:xfrm>
        </p:grpSpPr>
        <p:sp>
          <p:nvSpPr>
            <p:cNvPr id="92"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93"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4"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95"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96"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97"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9" name="テキスト ボックス 98"/>
          <p:cNvSpPr txBox="1"/>
          <p:nvPr/>
        </p:nvSpPr>
        <p:spPr>
          <a:xfrm>
            <a:off x="2384698" y="1227343"/>
            <a:ext cx="2203541" cy="523220"/>
          </a:xfrm>
          <a:prstGeom prst="rect">
            <a:avLst/>
          </a:prstGeom>
          <a:solidFill>
            <a:schemeClr val="bg1"/>
          </a:solidFill>
        </p:spPr>
        <p:txBody>
          <a:bodyPr wrap="square" rtlCol="0">
            <a:spAutoFit/>
          </a:bodyPr>
          <a:lstStyle/>
          <a:p>
            <a:r>
              <a:rPr kumimoji="1" lang="ja-JP" altLang="en-US" sz="1400" dirty="0" smtClean="0"/>
              <a:t>ロボットが完全にフィールドの外に出た場合</a:t>
            </a:r>
            <a:endParaRPr kumimoji="1" lang="ja-JP" altLang="en-US" sz="1400" dirty="0"/>
          </a:p>
        </p:txBody>
      </p:sp>
      <p:cxnSp>
        <p:nvCxnSpPr>
          <p:cNvPr id="100" name="直線コネクタ 99"/>
          <p:cNvCxnSpPr/>
          <p:nvPr/>
        </p:nvCxnSpPr>
        <p:spPr>
          <a:xfrm flipH="1">
            <a:off x="3709935" y="1968672"/>
            <a:ext cx="541419"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円弧 100"/>
          <p:cNvSpPr/>
          <p:nvPr/>
        </p:nvSpPr>
        <p:spPr>
          <a:xfrm rot="16200000">
            <a:off x="3131163" y="1973914"/>
            <a:ext cx="1184194" cy="1184192"/>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コネクタ 17"/>
          <p:cNvCxnSpPr/>
          <p:nvPr/>
        </p:nvCxnSpPr>
        <p:spPr>
          <a:xfrm>
            <a:off x="1827259" y="876081"/>
            <a:ext cx="914400" cy="914400"/>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2222133" y="571754"/>
            <a:ext cx="2029221" cy="525652"/>
          </a:xfrm>
          <a:prstGeom prst="rect">
            <a:avLst/>
          </a:prstGeom>
          <a:pattFill prst="pct20">
            <a:fgClr>
              <a:schemeClr val="bg2">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flipH="1">
            <a:off x="2253685" y="1097406"/>
            <a:ext cx="1997669"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2235781" y="1097406"/>
            <a:ext cx="0" cy="2215811"/>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flipH="1" flipV="1">
            <a:off x="2049114" y="1737336"/>
            <a:ext cx="834824" cy="445835"/>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77666" y="6569985"/>
            <a:ext cx="8424101" cy="307777"/>
          </a:xfrm>
          <a:prstGeom prst="rect">
            <a:avLst/>
          </a:prstGeom>
          <a:noFill/>
        </p:spPr>
        <p:txBody>
          <a:bodyPr wrap="none" rtlCol="0">
            <a:spAutoFit/>
          </a:bodyPr>
          <a:lstStyle/>
          <a:p>
            <a:r>
              <a:rPr lang="ja-JP" altLang="en-US" sz="1400" dirty="0"/>
              <a:t>これらの場合は、審判が競技進行停止を宣言する</a:t>
            </a:r>
            <a:r>
              <a:rPr lang="ja-JP" altLang="en-US" sz="1400" dirty="0" smtClean="0"/>
              <a:t>。　また</a:t>
            </a:r>
            <a:r>
              <a:rPr lang="ja-JP" altLang="en-US" sz="1400" dirty="0"/>
              <a:t>状況に</a:t>
            </a:r>
            <a:r>
              <a:rPr lang="ja-JP" altLang="en-US" sz="1400" dirty="0" smtClean="0"/>
              <a:t>よりイエローカードなど</a:t>
            </a:r>
            <a:r>
              <a:rPr lang="ja-JP" altLang="en-US" sz="1400" dirty="0"/>
              <a:t>の</a:t>
            </a:r>
            <a:r>
              <a:rPr lang="ja-JP" altLang="en-US" sz="1400" dirty="0" smtClean="0"/>
              <a:t>ペナルティをとる。</a:t>
            </a:r>
            <a:endParaRPr lang="ja-JP" altLang="en-US" sz="1400" dirty="0"/>
          </a:p>
        </p:txBody>
      </p:sp>
      <p:sp>
        <p:nvSpPr>
          <p:cNvPr id="28" name="角丸四角形 27"/>
          <p:cNvSpPr/>
          <p:nvPr/>
        </p:nvSpPr>
        <p:spPr>
          <a:xfrm>
            <a:off x="153220" y="3575713"/>
            <a:ext cx="8881598" cy="2947917"/>
          </a:xfrm>
          <a:prstGeom prst="roundRect">
            <a:avLst>
              <a:gd name="adj" fmla="val 10185"/>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5113610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グループ化 57"/>
          <p:cNvGrpSpPr/>
          <p:nvPr/>
        </p:nvGrpSpPr>
        <p:grpSpPr>
          <a:xfrm>
            <a:off x="5360050" y="4670047"/>
            <a:ext cx="923098" cy="894680"/>
            <a:chOff x="3793818" y="2320422"/>
            <a:chExt cx="923098" cy="894680"/>
          </a:xfrm>
        </p:grpSpPr>
        <p:sp>
          <p:nvSpPr>
            <p:cNvPr id="59" name="Rectangle 21"/>
            <p:cNvSpPr>
              <a:spLocks noChangeArrowheads="1"/>
            </p:cNvSpPr>
            <p:nvPr/>
          </p:nvSpPr>
          <p:spPr bwMode="auto">
            <a:xfrm rot="4810826">
              <a:off x="4350503" y="2432339"/>
              <a:ext cx="287344" cy="94675"/>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0" name="Rectangle 22"/>
            <p:cNvSpPr>
              <a:spLocks noChangeArrowheads="1"/>
            </p:cNvSpPr>
            <p:nvPr/>
          </p:nvSpPr>
          <p:spPr bwMode="auto">
            <a:xfrm rot="4810826">
              <a:off x="3871478" y="2375396"/>
              <a:ext cx="669767" cy="559819"/>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 name="Rectangle 23"/>
            <p:cNvSpPr>
              <a:spLocks noChangeArrowheads="1"/>
            </p:cNvSpPr>
            <p:nvPr/>
          </p:nvSpPr>
          <p:spPr bwMode="auto">
            <a:xfrm rot="4810826">
              <a:off x="3707626" y="2543609"/>
              <a:ext cx="287344" cy="94675"/>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2" name="Rectangle 24"/>
            <p:cNvSpPr>
              <a:spLocks noChangeArrowheads="1"/>
            </p:cNvSpPr>
            <p:nvPr/>
          </p:nvSpPr>
          <p:spPr bwMode="auto">
            <a:xfrm rot="4810826">
              <a:off x="3743792" y="2977784"/>
              <a:ext cx="287344" cy="187292"/>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3" name="Rectangle 25"/>
            <p:cNvSpPr>
              <a:spLocks noChangeArrowheads="1"/>
            </p:cNvSpPr>
            <p:nvPr/>
          </p:nvSpPr>
          <p:spPr bwMode="auto">
            <a:xfrm rot="4810826">
              <a:off x="4479598" y="2848286"/>
              <a:ext cx="287344" cy="187292"/>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grpSp>
      <p:grpSp>
        <p:nvGrpSpPr>
          <p:cNvPr id="52" name="グループ化 51"/>
          <p:cNvGrpSpPr/>
          <p:nvPr/>
        </p:nvGrpSpPr>
        <p:grpSpPr>
          <a:xfrm>
            <a:off x="5360050" y="2252182"/>
            <a:ext cx="923098" cy="894680"/>
            <a:chOff x="3793818" y="2320422"/>
            <a:chExt cx="923098" cy="894680"/>
          </a:xfrm>
        </p:grpSpPr>
        <p:sp>
          <p:nvSpPr>
            <p:cNvPr id="53" name="Rectangle 21"/>
            <p:cNvSpPr>
              <a:spLocks noChangeArrowheads="1"/>
            </p:cNvSpPr>
            <p:nvPr/>
          </p:nvSpPr>
          <p:spPr bwMode="auto">
            <a:xfrm rot="4810826">
              <a:off x="4350503" y="2432339"/>
              <a:ext cx="287344" cy="94675"/>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4" name="Rectangle 22"/>
            <p:cNvSpPr>
              <a:spLocks noChangeArrowheads="1"/>
            </p:cNvSpPr>
            <p:nvPr/>
          </p:nvSpPr>
          <p:spPr bwMode="auto">
            <a:xfrm rot="4810826">
              <a:off x="3871478" y="2375396"/>
              <a:ext cx="669767" cy="559819"/>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 name="Rectangle 23"/>
            <p:cNvSpPr>
              <a:spLocks noChangeArrowheads="1"/>
            </p:cNvSpPr>
            <p:nvPr/>
          </p:nvSpPr>
          <p:spPr bwMode="auto">
            <a:xfrm rot="4810826">
              <a:off x="3707626" y="2543609"/>
              <a:ext cx="287344" cy="94675"/>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6" name="Rectangle 24"/>
            <p:cNvSpPr>
              <a:spLocks noChangeArrowheads="1"/>
            </p:cNvSpPr>
            <p:nvPr/>
          </p:nvSpPr>
          <p:spPr bwMode="auto">
            <a:xfrm rot="4810826">
              <a:off x="3743792" y="2977784"/>
              <a:ext cx="287344" cy="187292"/>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57" name="Rectangle 25"/>
            <p:cNvSpPr>
              <a:spLocks noChangeArrowheads="1"/>
            </p:cNvSpPr>
            <p:nvPr/>
          </p:nvSpPr>
          <p:spPr bwMode="auto">
            <a:xfrm rot="4810826">
              <a:off x="4479598" y="2848286"/>
              <a:ext cx="287344" cy="187292"/>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gr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7854" y="5684205"/>
            <a:ext cx="1271500" cy="1083370"/>
          </a:xfrm>
          <a:prstGeom prst="rect">
            <a:avLst/>
          </a:prstGeom>
        </p:spPr>
      </p:pic>
      <p:pic>
        <p:nvPicPr>
          <p:cNvPr id="36958" name="Picture 94" descr="マイナスドライバー">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1954" y="5703541"/>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36956" name="Picture 92" descr="タッチする">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4750" y="2620963"/>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36867" name="Text Box 3"/>
          <p:cNvSpPr txBox="1">
            <a:spLocks noChangeArrowheads="1"/>
          </p:cNvSpPr>
          <p:nvPr/>
        </p:nvSpPr>
        <p:spPr bwMode="auto">
          <a:xfrm>
            <a:off x="23813" y="44450"/>
            <a:ext cx="483331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a:latin typeface="Arial Black" pitchFamily="34" charset="0"/>
              </a:rPr>
              <a:t>When a Lack of </a:t>
            </a:r>
            <a:r>
              <a:rPr lang="en-US" altLang="ja-JP" sz="1600" b="0" dirty="0" smtClean="0">
                <a:latin typeface="Arial Black" pitchFamily="34" charset="0"/>
              </a:rPr>
              <a:t>Progress</a:t>
            </a:r>
            <a:r>
              <a:rPr lang="ja-JP" altLang="en-US" sz="1600" b="0" dirty="0" smtClean="0">
                <a:latin typeface="Arial Black" pitchFamily="34" charset="0"/>
              </a:rPr>
              <a:t>　競技進行停止の時</a:t>
            </a:r>
            <a:r>
              <a:rPr lang="en-US" altLang="ja-JP" sz="1600" b="0" dirty="0" smtClean="0">
                <a:latin typeface="Arial Black" pitchFamily="34" charset="0"/>
              </a:rPr>
              <a:t> </a:t>
            </a:r>
            <a:endParaRPr lang="en-US" altLang="ja-JP" sz="1600" b="0" dirty="0">
              <a:latin typeface="Arial Black" pitchFamily="34" charset="0"/>
            </a:endParaRPr>
          </a:p>
        </p:txBody>
      </p:sp>
      <p:grpSp>
        <p:nvGrpSpPr>
          <p:cNvPr id="36930" name="Group 66"/>
          <p:cNvGrpSpPr>
            <a:grpSpLocks/>
          </p:cNvGrpSpPr>
          <p:nvPr/>
        </p:nvGrpSpPr>
        <p:grpSpPr bwMode="auto">
          <a:xfrm>
            <a:off x="5773452" y="4372020"/>
            <a:ext cx="719137" cy="792163"/>
            <a:chOff x="4196" y="1162"/>
            <a:chExt cx="453" cy="499"/>
          </a:xfrm>
        </p:grpSpPr>
        <p:sp>
          <p:nvSpPr>
            <p:cNvPr id="36931" name="Line 6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32" name="Line 6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6933" name="Freeform 69"/>
          <p:cNvSpPr>
            <a:spLocks/>
          </p:cNvSpPr>
          <p:nvPr/>
        </p:nvSpPr>
        <p:spPr bwMode="auto">
          <a:xfrm>
            <a:off x="5653088" y="1844675"/>
            <a:ext cx="576262"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34" name="Text Box 70"/>
          <p:cNvSpPr txBox="1">
            <a:spLocks noChangeArrowheads="1"/>
          </p:cNvSpPr>
          <p:nvPr/>
        </p:nvSpPr>
        <p:spPr bwMode="auto">
          <a:xfrm>
            <a:off x="323850" y="1484784"/>
            <a:ext cx="278153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400" b="0" dirty="0" smtClean="0">
                <a:latin typeface="+mn-ea"/>
              </a:rPr>
              <a:t>チームキャプテンがやって良いこと</a:t>
            </a:r>
            <a:endParaRPr lang="en-US" altLang="ja-JP" sz="1400" b="0" dirty="0" smtClean="0">
              <a:latin typeface="+mn-ea"/>
            </a:endParaRPr>
          </a:p>
          <a:p>
            <a:r>
              <a:rPr lang="ja-JP" altLang="en-US" sz="1400" b="1" dirty="0" smtClean="0">
                <a:latin typeface="+mn-ea"/>
              </a:rPr>
              <a:t>・ロボットの電源の </a:t>
            </a:r>
            <a:r>
              <a:rPr lang="en-US" altLang="ja-JP" sz="1400" b="1" dirty="0" smtClean="0">
                <a:latin typeface="+mn-ea"/>
              </a:rPr>
              <a:t>Off</a:t>
            </a:r>
            <a:r>
              <a:rPr lang="ja-JP" altLang="en-US" sz="1400" b="1" dirty="0" smtClean="0">
                <a:latin typeface="+mn-ea"/>
              </a:rPr>
              <a:t> </a:t>
            </a:r>
            <a:r>
              <a:rPr lang="en-US" altLang="ja-JP" sz="1400" b="1" dirty="0" smtClean="0">
                <a:latin typeface="+mn-ea"/>
              </a:rPr>
              <a:t>&amp;</a:t>
            </a:r>
            <a:r>
              <a:rPr lang="ja-JP" altLang="en-US" sz="1400" b="1" dirty="0" smtClean="0">
                <a:latin typeface="+mn-ea"/>
              </a:rPr>
              <a:t> </a:t>
            </a:r>
            <a:r>
              <a:rPr lang="en-US" altLang="ja-JP" sz="1400" b="1" dirty="0" smtClean="0">
                <a:latin typeface="+mn-ea"/>
              </a:rPr>
              <a:t>On</a:t>
            </a:r>
          </a:p>
          <a:p>
            <a:r>
              <a:rPr lang="ja-JP" altLang="en-US" sz="1400" b="1" dirty="0" smtClean="0">
                <a:latin typeface="+mn-ea"/>
              </a:rPr>
              <a:t>・ロボットのプログラムの </a:t>
            </a:r>
            <a:r>
              <a:rPr lang="en-US" altLang="ja-JP" sz="1400" b="1" dirty="0" smtClean="0">
                <a:latin typeface="+mn-ea"/>
              </a:rPr>
              <a:t>Reset</a:t>
            </a:r>
          </a:p>
        </p:txBody>
      </p:sp>
      <p:sp>
        <p:nvSpPr>
          <p:cNvPr id="36935" name="Text Box 71"/>
          <p:cNvSpPr txBox="1">
            <a:spLocks noChangeArrowheads="1"/>
          </p:cNvSpPr>
          <p:nvPr/>
        </p:nvSpPr>
        <p:spPr bwMode="auto">
          <a:xfrm>
            <a:off x="323850" y="3424932"/>
            <a:ext cx="4916507"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1400" b="0" dirty="0" smtClean="0">
                <a:latin typeface="+mn-ea"/>
              </a:rPr>
              <a:t>チームキャプテンがやってはいけないこと</a:t>
            </a:r>
            <a:endParaRPr lang="en-US" altLang="ja-JP" sz="1400" b="0" dirty="0" smtClean="0">
              <a:latin typeface="+mn-ea"/>
            </a:endParaRPr>
          </a:p>
          <a:p>
            <a:r>
              <a:rPr lang="ja-JP" altLang="en-US" sz="1400" b="1" dirty="0" smtClean="0">
                <a:latin typeface="+mn-ea"/>
              </a:rPr>
              <a:t>・プログラムの変更（切り替え）</a:t>
            </a:r>
            <a:endParaRPr lang="en-US" altLang="ja-JP" sz="1400" b="1" dirty="0" smtClean="0">
              <a:latin typeface="+mn-ea"/>
            </a:endParaRPr>
          </a:p>
          <a:p>
            <a:r>
              <a:rPr lang="ja-JP" altLang="en-US" sz="1400" b="1" dirty="0" smtClean="0">
                <a:latin typeface="+mn-ea"/>
              </a:rPr>
              <a:t>・プログラムの修正</a:t>
            </a:r>
            <a:endParaRPr lang="en-US" altLang="ja-JP" sz="1400" b="1" dirty="0" smtClean="0">
              <a:latin typeface="+mn-ea"/>
            </a:endParaRPr>
          </a:p>
          <a:p>
            <a:r>
              <a:rPr lang="ja-JP" altLang="en-US" sz="1400" b="1" dirty="0" smtClean="0">
                <a:latin typeface="+mn-ea"/>
              </a:rPr>
              <a:t>・ロボットの修理</a:t>
            </a:r>
            <a:endParaRPr lang="en-US" altLang="ja-JP" sz="1400" b="1" dirty="0" smtClean="0">
              <a:latin typeface="+mn-ea"/>
            </a:endParaRPr>
          </a:p>
          <a:p>
            <a:r>
              <a:rPr lang="ja-JP" altLang="en-US" sz="1400" b="1" dirty="0" smtClean="0">
                <a:latin typeface="+mn-ea"/>
              </a:rPr>
              <a:t>・再スタート位置の入力</a:t>
            </a:r>
            <a:endParaRPr lang="en-US" altLang="ja-JP" sz="1400" b="1" dirty="0" smtClean="0">
              <a:latin typeface="+mn-ea"/>
            </a:endParaRPr>
          </a:p>
          <a:p>
            <a:endParaRPr lang="en-US" altLang="ja-JP" sz="1400" b="0" dirty="0">
              <a:latin typeface="+mn-ea"/>
            </a:endParaRPr>
          </a:p>
          <a:p>
            <a:r>
              <a:rPr lang="ja-JP" altLang="en-US" sz="1400" b="0" dirty="0" smtClean="0">
                <a:latin typeface="+mn-ea"/>
              </a:rPr>
              <a:t>ロボットが壊れて部品がフィールドに落ちても、チームメンバーも審判</a:t>
            </a:r>
            <a:r>
              <a:rPr lang="ja-JP" altLang="en-US" sz="1400" dirty="0">
                <a:latin typeface="+mn-ea"/>
              </a:rPr>
              <a:t>も</a:t>
            </a:r>
            <a:r>
              <a:rPr lang="ja-JP" altLang="en-US" sz="1400" b="0" dirty="0" smtClean="0">
                <a:latin typeface="+mn-ea"/>
              </a:rPr>
              <a:t>競技終了までそれらを取り除かない。</a:t>
            </a:r>
            <a:endParaRPr lang="en-US" altLang="ja-JP" sz="1400" b="0" dirty="0" smtClean="0">
              <a:latin typeface="+mn-ea"/>
            </a:endParaRPr>
          </a:p>
          <a:p>
            <a:endParaRPr lang="en-US" altLang="ja-JP" sz="1400" dirty="0">
              <a:latin typeface="+mn-ea"/>
            </a:endParaRPr>
          </a:p>
          <a:p>
            <a:r>
              <a:rPr lang="ja-JP" altLang="en-US" sz="1400" b="0" dirty="0" smtClean="0">
                <a:latin typeface="+mn-ea"/>
              </a:rPr>
              <a:t>ケーブルの抜き差しや、部品の取り外しなどは修理とみなすので、競技進行停止の時には、やってはいけない。</a:t>
            </a:r>
            <a:endParaRPr lang="en-US" altLang="ja-JP" sz="1400" b="0" dirty="0" smtClean="0">
              <a:latin typeface="+mn-ea"/>
            </a:endParaRPr>
          </a:p>
        </p:txBody>
      </p:sp>
      <p:sp>
        <p:nvSpPr>
          <p:cNvPr id="36936" name="AutoShape 72"/>
          <p:cNvSpPr>
            <a:spLocks noChangeArrowheads="1"/>
          </p:cNvSpPr>
          <p:nvPr/>
        </p:nvSpPr>
        <p:spPr bwMode="auto">
          <a:xfrm>
            <a:off x="6732588" y="1973263"/>
            <a:ext cx="647700" cy="360362"/>
          </a:xfrm>
          <a:prstGeom prst="roundRect">
            <a:avLst>
              <a:gd name="adj" fmla="val 16667"/>
            </a:avLst>
          </a:prstGeom>
          <a:solidFill>
            <a:srgbClr val="0000FF"/>
          </a:solidFill>
          <a:ln w="9525">
            <a:solidFill>
              <a:schemeClr val="bg1"/>
            </a:solidFill>
            <a:round/>
            <a:headEnd/>
            <a:tailEnd/>
          </a:ln>
          <a:effectLst>
            <a:outerShdw dist="71842" dir="2700000" algn="ctr" rotWithShape="0">
              <a:schemeClr val="bg2">
                <a:alpha val="50000"/>
              </a:schemeClr>
            </a:outerShdw>
          </a:effectLst>
        </p:spPr>
        <p:txBody>
          <a:bodyPr wrap="none" anchor="ctr"/>
          <a:lstStyle/>
          <a:p>
            <a:pPr algn="ctr"/>
            <a:r>
              <a:rPr lang="en-US" altLang="ja-JP" sz="1600" b="0">
                <a:solidFill>
                  <a:schemeClr val="bg1"/>
                </a:solidFill>
                <a:latin typeface="HG丸ｺﾞｼｯｸM-PRO" pitchFamily="49" charset="-128"/>
                <a:ea typeface="HG丸ｺﾞｼｯｸM-PRO" pitchFamily="49" charset="-128"/>
              </a:rPr>
              <a:t>OFF</a:t>
            </a:r>
          </a:p>
        </p:txBody>
      </p:sp>
      <p:sp>
        <p:nvSpPr>
          <p:cNvPr id="36937" name="AutoShape 73"/>
          <p:cNvSpPr>
            <a:spLocks noChangeArrowheads="1"/>
          </p:cNvSpPr>
          <p:nvPr/>
        </p:nvSpPr>
        <p:spPr bwMode="auto">
          <a:xfrm>
            <a:off x="6732588" y="1541463"/>
            <a:ext cx="647700" cy="360362"/>
          </a:xfrm>
          <a:prstGeom prst="roundRect">
            <a:avLst>
              <a:gd name="adj" fmla="val 16667"/>
            </a:avLst>
          </a:prstGeom>
          <a:solidFill>
            <a:srgbClr val="FF0000"/>
          </a:solidFill>
          <a:ln w="9525">
            <a:solidFill>
              <a:schemeClr val="bg1"/>
            </a:solidFill>
            <a:round/>
            <a:headEnd/>
            <a:tailEnd/>
          </a:ln>
          <a:effectLst>
            <a:outerShdw dist="71842" dir="2700000" algn="ctr" rotWithShape="0">
              <a:schemeClr val="bg2">
                <a:alpha val="50000"/>
              </a:schemeClr>
            </a:outerShdw>
          </a:effectLst>
        </p:spPr>
        <p:txBody>
          <a:bodyPr wrap="none" anchor="ctr"/>
          <a:lstStyle/>
          <a:p>
            <a:pPr algn="ctr"/>
            <a:r>
              <a:rPr lang="en-US" altLang="ja-JP" sz="1600" b="0">
                <a:solidFill>
                  <a:schemeClr val="bg1"/>
                </a:solidFill>
                <a:latin typeface="HG丸ｺﾞｼｯｸM-PRO" pitchFamily="49" charset="-128"/>
                <a:ea typeface="HG丸ｺﾞｼｯｸM-PRO" pitchFamily="49" charset="-128"/>
              </a:rPr>
              <a:t>ON</a:t>
            </a:r>
          </a:p>
        </p:txBody>
      </p:sp>
      <p:sp>
        <p:nvSpPr>
          <p:cNvPr id="36938" name="AutoShape 74"/>
          <p:cNvSpPr>
            <a:spLocks noChangeArrowheads="1"/>
          </p:cNvSpPr>
          <p:nvPr/>
        </p:nvSpPr>
        <p:spPr bwMode="auto">
          <a:xfrm>
            <a:off x="6732588" y="2620963"/>
            <a:ext cx="863600" cy="360362"/>
          </a:xfrm>
          <a:prstGeom prst="roundRect">
            <a:avLst>
              <a:gd name="adj" fmla="val 16667"/>
            </a:avLst>
          </a:prstGeom>
          <a:solidFill>
            <a:srgbClr val="FFFF00"/>
          </a:solidFill>
          <a:ln w="9525">
            <a:solidFill>
              <a:schemeClr val="tx1"/>
            </a:solidFill>
            <a:round/>
            <a:headEnd/>
            <a:tailEnd/>
          </a:ln>
          <a:effectLst>
            <a:outerShdw dist="71842" dir="2700000" algn="ctr" rotWithShape="0">
              <a:schemeClr val="bg2">
                <a:alpha val="50000"/>
              </a:schemeClr>
            </a:outerShdw>
          </a:effectLst>
        </p:spPr>
        <p:txBody>
          <a:bodyPr wrap="none" anchor="ctr"/>
          <a:lstStyle/>
          <a:p>
            <a:pPr algn="ctr"/>
            <a:r>
              <a:rPr lang="en-US" altLang="ja-JP" sz="1600">
                <a:latin typeface="HG丸ｺﾞｼｯｸM-PRO" pitchFamily="49" charset="-128"/>
                <a:ea typeface="HG丸ｺﾞｼｯｸM-PRO" pitchFamily="49" charset="-128"/>
              </a:rPr>
              <a:t>RESET</a:t>
            </a:r>
          </a:p>
        </p:txBody>
      </p:sp>
      <p:sp>
        <p:nvSpPr>
          <p:cNvPr id="36939" name="Rectangle 75"/>
          <p:cNvSpPr>
            <a:spLocks noChangeArrowheads="1"/>
          </p:cNvSpPr>
          <p:nvPr/>
        </p:nvSpPr>
        <p:spPr bwMode="auto">
          <a:xfrm>
            <a:off x="7089775" y="3933825"/>
            <a:ext cx="1081088" cy="720725"/>
          </a:xfrm>
          <a:prstGeom prst="rect">
            <a:avLst/>
          </a:prstGeom>
          <a:solidFill>
            <a:srgbClr val="FFFFCC"/>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0"/>
              <a:t>Program A</a:t>
            </a:r>
          </a:p>
          <a:p>
            <a:pPr algn="ctr"/>
            <a:endParaRPr lang="en-US" altLang="ja-JP" sz="1600" b="0"/>
          </a:p>
        </p:txBody>
      </p:sp>
      <p:sp>
        <p:nvSpPr>
          <p:cNvPr id="36940" name="Rectangle 76"/>
          <p:cNvSpPr>
            <a:spLocks noChangeArrowheads="1"/>
          </p:cNvSpPr>
          <p:nvPr/>
        </p:nvSpPr>
        <p:spPr bwMode="auto">
          <a:xfrm>
            <a:off x="7523163" y="4365625"/>
            <a:ext cx="1081087" cy="7207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0"/>
              <a:t>Program B</a:t>
            </a:r>
          </a:p>
          <a:p>
            <a:pPr algn="ctr"/>
            <a:endParaRPr lang="en-US" altLang="ja-JP" sz="1600" b="0"/>
          </a:p>
        </p:txBody>
      </p:sp>
      <p:sp>
        <p:nvSpPr>
          <p:cNvPr id="36941" name="Rectangle 77"/>
          <p:cNvSpPr>
            <a:spLocks noChangeArrowheads="1"/>
          </p:cNvSpPr>
          <p:nvPr/>
        </p:nvSpPr>
        <p:spPr bwMode="auto">
          <a:xfrm>
            <a:off x="7954963" y="4797425"/>
            <a:ext cx="1081087" cy="720725"/>
          </a:xfrm>
          <a:prstGeom prst="rect">
            <a:avLst/>
          </a:prstGeom>
          <a:solidFill>
            <a:srgbClr val="FFFFCC"/>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0"/>
              <a:t>Program C</a:t>
            </a:r>
          </a:p>
        </p:txBody>
      </p:sp>
      <p:sp>
        <p:nvSpPr>
          <p:cNvPr id="36953" name="AutoShape 89"/>
          <p:cNvSpPr>
            <a:spLocks noChangeArrowheads="1"/>
          </p:cNvSpPr>
          <p:nvPr/>
        </p:nvSpPr>
        <p:spPr bwMode="auto">
          <a:xfrm rot="5400000" flipH="1" flipV="1">
            <a:off x="7089775" y="4654550"/>
            <a:ext cx="360363" cy="360363"/>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noFill/>
          <a:ln w="952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954" name="AutoShape 90"/>
          <p:cNvSpPr>
            <a:spLocks noChangeArrowheads="1"/>
          </p:cNvSpPr>
          <p:nvPr/>
        </p:nvSpPr>
        <p:spPr bwMode="auto">
          <a:xfrm flipV="1">
            <a:off x="7523163" y="5157788"/>
            <a:ext cx="358775" cy="360362"/>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noFill/>
          <a:ln w="952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36957" name="Picture 93" descr="電源オン・オフ">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51725" y="1470025"/>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吹き出し 4"/>
          <p:cNvSpPr/>
          <p:nvPr/>
        </p:nvSpPr>
        <p:spPr>
          <a:xfrm>
            <a:off x="7992154" y="5672690"/>
            <a:ext cx="914400" cy="612648"/>
          </a:xfrm>
          <a:prstGeom prst="wedgeRectCallout">
            <a:avLst>
              <a:gd name="adj1" fmla="val -41959"/>
              <a:gd name="adj2" fmla="val 68806"/>
            </a:avLst>
          </a:prstGeom>
          <a:solidFill>
            <a:srgbClr val="0070C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t>Restart point is x=7,y=3</a:t>
            </a:r>
            <a:endParaRPr kumimoji="1" lang="ja-JP" altLang="en-US" sz="1200" dirty="0"/>
          </a:p>
        </p:txBody>
      </p:sp>
      <p:grpSp>
        <p:nvGrpSpPr>
          <p:cNvPr id="38" name="グループ化 37"/>
          <p:cNvGrpSpPr/>
          <p:nvPr/>
        </p:nvGrpSpPr>
        <p:grpSpPr>
          <a:xfrm>
            <a:off x="6549505" y="6493532"/>
            <a:ext cx="540270" cy="265641"/>
            <a:chOff x="1547664" y="4149080"/>
            <a:chExt cx="3096344" cy="1522413"/>
          </a:xfrm>
        </p:grpSpPr>
        <p:sp>
          <p:nvSpPr>
            <p:cNvPr id="39" name="正方形/長方形 38"/>
            <p:cNvSpPr/>
            <p:nvPr/>
          </p:nvSpPr>
          <p:spPr>
            <a:xfrm>
              <a:off x="1547664" y="4149080"/>
              <a:ext cx="3096344" cy="108012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1681435" y="4581128"/>
              <a:ext cx="1090365" cy="1090365"/>
            </a:xfrm>
            <a:prstGeom prst="ellipse">
              <a:avLst/>
            </a:prstGeom>
            <a:gradFill>
              <a:gsLst>
                <a:gs pos="0">
                  <a:schemeClr val="tx1">
                    <a:lumMod val="95000"/>
                    <a:lumOff val="5000"/>
                  </a:schemeClr>
                </a:gs>
                <a:gs pos="50000">
                  <a:schemeClr val="tx1">
                    <a:lumMod val="75000"/>
                    <a:lumOff val="25000"/>
                  </a:schemeClr>
                </a:gs>
                <a:gs pos="100000">
                  <a:schemeClr val="tx1"/>
                </a:gs>
              </a:gsLst>
              <a:path path="circle">
                <a:fillToRect l="50000" t="50000" r="50000" b="50000"/>
              </a:path>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1975917" y="4865365"/>
              <a:ext cx="507851" cy="507851"/>
            </a:xfrm>
            <a:prstGeom prst="ellipse">
              <a:avLst/>
            </a:prstGeom>
            <a:solidFill>
              <a:srgbClr val="FFFF00"/>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3439897" y="4581128"/>
              <a:ext cx="1090365" cy="1090365"/>
            </a:xfrm>
            <a:prstGeom prst="ellipse">
              <a:avLst/>
            </a:prstGeom>
            <a:gradFill>
              <a:gsLst>
                <a:gs pos="0">
                  <a:schemeClr val="tx1">
                    <a:lumMod val="95000"/>
                    <a:lumOff val="5000"/>
                  </a:schemeClr>
                </a:gs>
                <a:gs pos="50000">
                  <a:schemeClr val="tx1">
                    <a:lumMod val="75000"/>
                    <a:lumOff val="25000"/>
                  </a:schemeClr>
                </a:gs>
                <a:gs pos="100000">
                  <a:schemeClr val="tx1"/>
                </a:gs>
              </a:gsLst>
              <a:path path="circle">
                <a:fillToRect l="50000" t="50000" r="50000" b="50000"/>
              </a:path>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3734379" y="4865365"/>
              <a:ext cx="507851" cy="507851"/>
            </a:xfrm>
            <a:prstGeom prst="ellipse">
              <a:avLst/>
            </a:prstGeom>
            <a:solidFill>
              <a:srgbClr val="FFFF00"/>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ストライプ矢印 5"/>
          <p:cNvSpPr/>
          <p:nvPr/>
        </p:nvSpPr>
        <p:spPr>
          <a:xfrm rot="9407793">
            <a:off x="6996403" y="6368658"/>
            <a:ext cx="333975" cy="18750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四角形吹き出し 44"/>
          <p:cNvSpPr/>
          <p:nvPr/>
        </p:nvSpPr>
        <p:spPr>
          <a:xfrm>
            <a:off x="6266459" y="5612768"/>
            <a:ext cx="1062276" cy="378535"/>
          </a:xfrm>
          <a:prstGeom prst="wedgeRectCallout">
            <a:avLst>
              <a:gd name="adj1" fmla="val 42744"/>
              <a:gd name="adj2" fmla="val 76911"/>
            </a:avLst>
          </a:prstGeom>
          <a:solidFill>
            <a:srgbClr val="0070C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プログラム修正</a:t>
            </a:r>
            <a:endParaRPr kumimoji="1" lang="ja-JP" altLang="en-US" sz="1050" dirty="0"/>
          </a:p>
        </p:txBody>
      </p:sp>
    </p:spTree>
    <p:extLst>
      <p:ext uri="{BB962C8B-B14F-4D97-AF65-F5344CB8AC3E}">
        <p14:creationId xmlns:p14="http://schemas.microsoft.com/office/powerpoint/2010/main" val="121104922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3813" y="44450"/>
            <a:ext cx="912018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a:latin typeface="Arial Black" pitchFamily="34" charset="0"/>
              </a:rPr>
              <a:t>When a Lack of </a:t>
            </a:r>
            <a:r>
              <a:rPr lang="en-US" altLang="ja-JP" sz="1600" b="0" dirty="0" smtClean="0">
                <a:latin typeface="Arial Black" pitchFamily="34" charset="0"/>
              </a:rPr>
              <a:t>Progress</a:t>
            </a:r>
            <a:r>
              <a:rPr lang="ja-JP" altLang="en-US" sz="1600" b="0" dirty="0" smtClean="0">
                <a:latin typeface="Arial Black" pitchFamily="34" charset="0"/>
              </a:rPr>
              <a:t>　競技進行停止の時</a:t>
            </a:r>
            <a:endParaRPr lang="en-US" altLang="ja-JP" sz="1600" b="0" dirty="0" smtClean="0">
              <a:latin typeface="Arial Black" pitchFamily="34" charset="0"/>
            </a:endParaRPr>
          </a:p>
          <a:p>
            <a:endParaRPr lang="en-US" altLang="ja-JP" sz="1600" dirty="0">
              <a:latin typeface="Arial Black" pitchFamily="34" charset="0"/>
            </a:endParaRPr>
          </a:p>
          <a:p>
            <a:r>
              <a:rPr lang="ja-JP" altLang="en-US" sz="1600" dirty="0">
                <a:latin typeface="+mn-ea"/>
              </a:rPr>
              <a:t>競技進行停止の時は、最後に到達</a:t>
            </a:r>
            <a:r>
              <a:rPr lang="ja-JP" altLang="en-US" sz="1600" dirty="0" smtClean="0">
                <a:latin typeface="+mn-ea"/>
              </a:rPr>
              <a:t>したドロップタイルから</a:t>
            </a:r>
            <a:r>
              <a:rPr lang="ja-JP" altLang="en-US" sz="1600" dirty="0">
                <a:latin typeface="+mn-ea"/>
              </a:rPr>
              <a:t>ロボットを再スタートする。</a:t>
            </a:r>
            <a:endParaRPr lang="en-US" altLang="ja-JP" sz="1600" dirty="0">
              <a:latin typeface="+mn-ea"/>
            </a:endParaRPr>
          </a:p>
          <a:p>
            <a:r>
              <a:rPr lang="ja-JP" altLang="en-US" sz="1600" dirty="0">
                <a:latin typeface="+mn-ea"/>
              </a:rPr>
              <a:t>（スタートしてから、新た</a:t>
            </a:r>
            <a:r>
              <a:rPr lang="ja-JP" altLang="en-US" sz="1600" dirty="0" smtClean="0">
                <a:latin typeface="+mn-ea"/>
              </a:rPr>
              <a:t>な</a:t>
            </a:r>
            <a:r>
              <a:rPr lang="ja-JP" altLang="en-US" sz="1600" dirty="0">
                <a:latin typeface="+mn-ea"/>
              </a:rPr>
              <a:t>ドロップタイル</a:t>
            </a:r>
            <a:r>
              <a:rPr lang="ja-JP" altLang="en-US" sz="1600" dirty="0" smtClean="0">
                <a:latin typeface="+mn-ea"/>
              </a:rPr>
              <a:t>に</a:t>
            </a:r>
            <a:r>
              <a:rPr lang="ja-JP" altLang="en-US" sz="1600" dirty="0">
                <a:latin typeface="+mn-ea"/>
              </a:rPr>
              <a:t>到達していない場合は、</a:t>
            </a:r>
            <a:r>
              <a:rPr lang="ja-JP" altLang="en-US" sz="1600" dirty="0" smtClean="0">
                <a:latin typeface="+mn-ea"/>
              </a:rPr>
              <a:t>スタートタイルから再スタートする）</a:t>
            </a:r>
            <a:endParaRPr lang="en-US" altLang="ja-JP" sz="1600" dirty="0">
              <a:latin typeface="+mn-ea"/>
            </a:endParaRPr>
          </a:p>
          <a:p>
            <a:r>
              <a:rPr lang="ja-JP" altLang="en-US" sz="1600" dirty="0">
                <a:latin typeface="+mn-ea"/>
              </a:rPr>
              <a:t>チームキャプテンがロボットを移動して、手動で再スタートする</a:t>
            </a:r>
            <a:r>
              <a:rPr lang="ja-JP" altLang="en-US" sz="1600" dirty="0" smtClean="0">
                <a:latin typeface="+mn-ea"/>
              </a:rPr>
              <a:t>。</a:t>
            </a:r>
            <a:endParaRPr lang="en-US" altLang="ja-JP" sz="1600" dirty="0">
              <a:latin typeface="+mn-ea"/>
            </a:endParaRPr>
          </a:p>
          <a:p>
            <a:r>
              <a:rPr lang="ja-JP" altLang="en-US" sz="1600" dirty="0" smtClean="0">
                <a:latin typeface="Arial Black" pitchFamily="34" charset="0"/>
              </a:rPr>
              <a:t>３回の走行でも次のドロップタイルに到達できない場合には、再スタート位置として１つ先のドロップタイルを選択することもできる。（手前のドロップタイルからの再スタートを何度しても良い）</a:t>
            </a:r>
            <a:endParaRPr lang="en-US" altLang="ja-JP" sz="1600" dirty="0">
              <a:latin typeface="Arial Black" pitchFamily="34" charset="0"/>
            </a:endParaRPr>
          </a:p>
        </p:txBody>
      </p:sp>
      <p:sp>
        <p:nvSpPr>
          <p:cNvPr id="44" name="円柱 43"/>
          <p:cNvSpPr/>
          <p:nvPr/>
        </p:nvSpPr>
        <p:spPr>
          <a:xfrm flipH="1">
            <a:off x="5311128" y="4402514"/>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柱 45"/>
          <p:cNvSpPr/>
          <p:nvPr/>
        </p:nvSpPr>
        <p:spPr>
          <a:xfrm flipH="1">
            <a:off x="3072895" y="4187081"/>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柱 46"/>
          <p:cNvSpPr/>
          <p:nvPr/>
        </p:nvSpPr>
        <p:spPr>
          <a:xfrm flipH="1">
            <a:off x="1257743" y="3859534"/>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リーフォーム 47"/>
          <p:cNvSpPr/>
          <p:nvPr/>
        </p:nvSpPr>
        <p:spPr>
          <a:xfrm>
            <a:off x="300251" y="3583348"/>
            <a:ext cx="8338782" cy="1261611"/>
          </a:xfrm>
          <a:custGeom>
            <a:avLst/>
            <a:gdLst>
              <a:gd name="connsiteX0" fmla="*/ 8338782 w 8338782"/>
              <a:gd name="connsiteY0" fmla="*/ 1261611 h 1261611"/>
              <a:gd name="connsiteX1" fmla="*/ 7028597 w 8338782"/>
              <a:gd name="connsiteY1" fmla="*/ 1125134 h 1261611"/>
              <a:gd name="connsiteX2" fmla="*/ 6291618 w 8338782"/>
              <a:gd name="connsiteY2" fmla="*/ 920417 h 1261611"/>
              <a:gd name="connsiteX3" fmla="*/ 6469039 w 8338782"/>
              <a:gd name="connsiteY3" fmla="*/ 661110 h 1261611"/>
              <a:gd name="connsiteX4" fmla="*/ 6223379 w 8338782"/>
              <a:gd name="connsiteY4" fmla="*/ 579223 h 1261611"/>
              <a:gd name="connsiteX5" fmla="*/ 5486400 w 8338782"/>
              <a:gd name="connsiteY5" fmla="*/ 729349 h 1261611"/>
              <a:gd name="connsiteX6" fmla="*/ 4831307 w 8338782"/>
              <a:gd name="connsiteY6" fmla="*/ 702053 h 1261611"/>
              <a:gd name="connsiteX7" fmla="*/ 4080680 w 8338782"/>
              <a:gd name="connsiteY7" fmla="*/ 497337 h 1261611"/>
              <a:gd name="connsiteX8" fmla="*/ 3466531 w 8338782"/>
              <a:gd name="connsiteY8" fmla="*/ 497337 h 1261611"/>
              <a:gd name="connsiteX9" fmla="*/ 2934268 w 8338782"/>
              <a:gd name="connsiteY9" fmla="*/ 510985 h 1261611"/>
              <a:gd name="connsiteX10" fmla="*/ 2333767 w 8338782"/>
              <a:gd name="connsiteY10" fmla="*/ 251677 h 1261611"/>
              <a:gd name="connsiteX11" fmla="*/ 1910686 w 8338782"/>
              <a:gd name="connsiteY11" fmla="*/ 251677 h 1261611"/>
              <a:gd name="connsiteX12" fmla="*/ 1473958 w 8338782"/>
              <a:gd name="connsiteY12" fmla="*/ 210734 h 1261611"/>
              <a:gd name="connsiteX13" fmla="*/ 682388 w 8338782"/>
              <a:gd name="connsiteY13" fmla="*/ 156143 h 1261611"/>
              <a:gd name="connsiteX14" fmla="*/ 0 w 8338782"/>
              <a:gd name="connsiteY14" fmla="*/ 60608 h 1261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338782" h="1261611">
                <a:moveTo>
                  <a:pt x="8338782" y="1261611"/>
                </a:moveTo>
                <a:cubicBezTo>
                  <a:pt x="7854286" y="1221805"/>
                  <a:pt x="7369791" y="1182000"/>
                  <a:pt x="7028597" y="1125134"/>
                </a:cubicBezTo>
                <a:cubicBezTo>
                  <a:pt x="6687403" y="1068268"/>
                  <a:pt x="6384878" y="997754"/>
                  <a:pt x="6291618" y="920417"/>
                </a:cubicBezTo>
                <a:cubicBezTo>
                  <a:pt x="6198358" y="843080"/>
                  <a:pt x="6480412" y="717976"/>
                  <a:pt x="6469039" y="661110"/>
                </a:cubicBezTo>
                <a:cubicBezTo>
                  <a:pt x="6457666" y="604244"/>
                  <a:pt x="6387152" y="567850"/>
                  <a:pt x="6223379" y="579223"/>
                </a:cubicBezTo>
                <a:cubicBezTo>
                  <a:pt x="6059606" y="590596"/>
                  <a:pt x="5718412" y="708877"/>
                  <a:pt x="5486400" y="729349"/>
                </a:cubicBezTo>
                <a:cubicBezTo>
                  <a:pt x="5254388" y="749821"/>
                  <a:pt x="5065594" y="740722"/>
                  <a:pt x="4831307" y="702053"/>
                </a:cubicBezTo>
                <a:cubicBezTo>
                  <a:pt x="4597020" y="663384"/>
                  <a:pt x="4308143" y="531456"/>
                  <a:pt x="4080680" y="497337"/>
                </a:cubicBezTo>
                <a:cubicBezTo>
                  <a:pt x="3853217" y="463218"/>
                  <a:pt x="3657600" y="495062"/>
                  <a:pt x="3466531" y="497337"/>
                </a:cubicBezTo>
                <a:cubicBezTo>
                  <a:pt x="3275462" y="499612"/>
                  <a:pt x="3123062" y="551928"/>
                  <a:pt x="2934268" y="510985"/>
                </a:cubicBezTo>
                <a:cubicBezTo>
                  <a:pt x="2745474" y="470042"/>
                  <a:pt x="2504364" y="294895"/>
                  <a:pt x="2333767" y="251677"/>
                </a:cubicBezTo>
                <a:cubicBezTo>
                  <a:pt x="2163170" y="208459"/>
                  <a:pt x="2053987" y="258501"/>
                  <a:pt x="1910686" y="251677"/>
                </a:cubicBezTo>
                <a:cubicBezTo>
                  <a:pt x="1767385" y="244853"/>
                  <a:pt x="1473958" y="210734"/>
                  <a:pt x="1473958" y="210734"/>
                </a:cubicBezTo>
                <a:cubicBezTo>
                  <a:pt x="1269242" y="194812"/>
                  <a:pt x="928048" y="181164"/>
                  <a:pt x="682388" y="156143"/>
                </a:cubicBezTo>
                <a:cubicBezTo>
                  <a:pt x="436728" y="131122"/>
                  <a:pt x="243385" y="-109989"/>
                  <a:pt x="0" y="60608"/>
                </a:cubicBezTo>
              </a:path>
            </a:pathLst>
          </a:custGeom>
          <a:noFill/>
          <a:ln w="38100">
            <a:solidFill>
              <a:schemeClr val="tx1"/>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 name="Group 29"/>
          <p:cNvGrpSpPr>
            <a:grpSpLocks/>
          </p:cNvGrpSpPr>
          <p:nvPr/>
        </p:nvGrpSpPr>
        <p:grpSpPr bwMode="auto">
          <a:xfrm rot="305807">
            <a:off x="7675630" y="4387963"/>
            <a:ext cx="936625" cy="644525"/>
            <a:chOff x="4195" y="2976"/>
            <a:chExt cx="725" cy="499"/>
          </a:xfrm>
        </p:grpSpPr>
        <p:sp>
          <p:nvSpPr>
            <p:cNvPr id="50" name="AutoShape 30"/>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 name="AutoShape 31"/>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 name="AutoShape 32"/>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53" name="直線コネクタ 52"/>
          <p:cNvCxnSpPr/>
          <p:nvPr/>
        </p:nvCxnSpPr>
        <p:spPr>
          <a:xfrm>
            <a:off x="1528549" y="2975216"/>
            <a:ext cx="0" cy="77792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3384645" y="3289115"/>
            <a:ext cx="0" cy="85702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581935" y="3583348"/>
            <a:ext cx="0" cy="76046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7560861" y="3961307"/>
            <a:ext cx="0" cy="77792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H="1" flipV="1">
            <a:off x="5612278" y="3817681"/>
            <a:ext cx="1975536" cy="330930"/>
          </a:xfrm>
          <a:prstGeom prst="straightConnector1">
            <a:avLst/>
          </a:prstGeom>
          <a:ln w="12700">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flipV="1">
            <a:off x="3384645" y="3474781"/>
            <a:ext cx="2197005" cy="342900"/>
          </a:xfrm>
          <a:prstGeom prst="straightConnector1">
            <a:avLst/>
          </a:prstGeom>
          <a:ln w="12700">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flipV="1">
            <a:off x="1528549" y="3166285"/>
            <a:ext cx="1856096" cy="308496"/>
          </a:xfrm>
          <a:prstGeom prst="straightConnector1">
            <a:avLst/>
          </a:prstGeom>
          <a:ln w="12700">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587814" y="5073295"/>
            <a:ext cx="1133644" cy="307777"/>
          </a:xfrm>
          <a:prstGeom prst="rect">
            <a:avLst/>
          </a:prstGeom>
          <a:noFill/>
        </p:spPr>
        <p:txBody>
          <a:bodyPr wrap="none" rtlCol="0">
            <a:spAutoFit/>
          </a:bodyPr>
          <a:lstStyle/>
          <a:p>
            <a:r>
              <a:rPr kumimoji="1" lang="ja-JP" altLang="en-US" sz="1400" dirty="0" smtClean="0"/>
              <a:t>スタート地点</a:t>
            </a:r>
            <a:endParaRPr kumimoji="1" lang="ja-JP" altLang="en-US" sz="1400" dirty="0"/>
          </a:p>
        </p:txBody>
      </p:sp>
      <p:cxnSp>
        <p:nvCxnSpPr>
          <p:cNvPr id="69" name="直線矢印コネクタ 68"/>
          <p:cNvCxnSpPr/>
          <p:nvPr/>
        </p:nvCxnSpPr>
        <p:spPr>
          <a:xfrm flipH="1" flipV="1">
            <a:off x="23813" y="2903470"/>
            <a:ext cx="1477441" cy="249579"/>
          </a:xfrm>
          <a:prstGeom prst="straightConnector1">
            <a:avLst/>
          </a:prstGeom>
          <a:ln w="12700">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4082205" y="3014474"/>
            <a:ext cx="1156670" cy="738664"/>
          </a:xfrm>
          <a:prstGeom prst="rect">
            <a:avLst/>
          </a:prstGeom>
          <a:solidFill>
            <a:schemeClr val="bg1"/>
          </a:solidFill>
        </p:spPr>
        <p:txBody>
          <a:bodyPr wrap="square" rtlCol="0">
            <a:spAutoFit/>
          </a:bodyPr>
          <a:lstStyle/>
          <a:p>
            <a:r>
              <a:rPr lang="ja-JP" altLang="en-US" sz="1400" dirty="0" smtClean="0"/>
              <a:t>この区間で競技進行停止になったら</a:t>
            </a:r>
            <a:endParaRPr kumimoji="1" lang="ja-JP" altLang="en-US" sz="1400" dirty="0"/>
          </a:p>
        </p:txBody>
      </p:sp>
      <p:sp>
        <p:nvSpPr>
          <p:cNvPr id="73" name="円弧 72"/>
          <p:cNvSpPr/>
          <p:nvPr/>
        </p:nvSpPr>
        <p:spPr>
          <a:xfrm>
            <a:off x="4871437" y="3264197"/>
            <a:ext cx="709336" cy="709336"/>
          </a:xfrm>
          <a:prstGeom prst="arc">
            <a:avLst/>
          </a:prstGeom>
          <a:ln w="38100">
            <a:solidFill>
              <a:srgbClr val="0070C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テキスト ボックス 73"/>
          <p:cNvSpPr txBox="1"/>
          <p:nvPr/>
        </p:nvSpPr>
        <p:spPr>
          <a:xfrm>
            <a:off x="2098775" y="2658927"/>
            <a:ext cx="1156670" cy="738664"/>
          </a:xfrm>
          <a:prstGeom prst="rect">
            <a:avLst/>
          </a:prstGeom>
          <a:solidFill>
            <a:schemeClr val="bg1"/>
          </a:solidFill>
        </p:spPr>
        <p:txBody>
          <a:bodyPr wrap="square" rtlCol="0">
            <a:spAutoFit/>
          </a:bodyPr>
          <a:lstStyle/>
          <a:p>
            <a:r>
              <a:rPr lang="ja-JP" altLang="en-US" sz="1400" dirty="0" smtClean="0"/>
              <a:t>この区間で競技進行停止になったら</a:t>
            </a:r>
            <a:endParaRPr kumimoji="1" lang="ja-JP" altLang="en-US" sz="1400" dirty="0"/>
          </a:p>
        </p:txBody>
      </p:sp>
      <p:sp>
        <p:nvSpPr>
          <p:cNvPr id="76" name="テキスト ボックス 75"/>
          <p:cNvSpPr txBox="1"/>
          <p:nvPr/>
        </p:nvSpPr>
        <p:spPr>
          <a:xfrm>
            <a:off x="267613" y="2344914"/>
            <a:ext cx="1156670" cy="738664"/>
          </a:xfrm>
          <a:prstGeom prst="rect">
            <a:avLst/>
          </a:prstGeom>
          <a:solidFill>
            <a:schemeClr val="bg1"/>
          </a:solidFill>
        </p:spPr>
        <p:txBody>
          <a:bodyPr wrap="square" rtlCol="0">
            <a:spAutoFit/>
          </a:bodyPr>
          <a:lstStyle/>
          <a:p>
            <a:r>
              <a:rPr lang="ja-JP" altLang="en-US" sz="1400" dirty="0" smtClean="0"/>
              <a:t>この区間で競技進行停止になったら</a:t>
            </a:r>
            <a:endParaRPr kumimoji="1" lang="ja-JP" altLang="en-US" sz="1400" dirty="0"/>
          </a:p>
        </p:txBody>
      </p:sp>
      <p:sp>
        <p:nvSpPr>
          <p:cNvPr id="79" name="テキスト ボックス 78"/>
          <p:cNvSpPr txBox="1"/>
          <p:nvPr/>
        </p:nvSpPr>
        <p:spPr>
          <a:xfrm>
            <a:off x="2667474" y="3640043"/>
            <a:ext cx="1313180" cy="307777"/>
          </a:xfrm>
          <a:prstGeom prst="rect">
            <a:avLst/>
          </a:prstGeom>
          <a:noFill/>
        </p:spPr>
        <p:txBody>
          <a:bodyPr wrap="none" rtlCol="0">
            <a:spAutoFit/>
          </a:bodyPr>
          <a:lstStyle/>
          <a:p>
            <a:r>
              <a:rPr kumimoji="1" lang="ja-JP" altLang="en-US" sz="1400" dirty="0" smtClean="0">
                <a:solidFill>
                  <a:srgbClr val="0070C0"/>
                </a:solidFill>
              </a:rPr>
              <a:t>再スタート地点</a:t>
            </a:r>
            <a:endParaRPr kumimoji="1" lang="ja-JP" altLang="en-US" sz="1400" dirty="0">
              <a:solidFill>
                <a:srgbClr val="0070C0"/>
              </a:solidFill>
            </a:endParaRPr>
          </a:p>
        </p:txBody>
      </p:sp>
      <p:sp>
        <p:nvSpPr>
          <p:cNvPr id="80" name="テキスト ボックス 79"/>
          <p:cNvSpPr txBox="1"/>
          <p:nvPr/>
        </p:nvSpPr>
        <p:spPr>
          <a:xfrm>
            <a:off x="800967" y="3376567"/>
            <a:ext cx="1313180" cy="307777"/>
          </a:xfrm>
          <a:prstGeom prst="rect">
            <a:avLst/>
          </a:prstGeom>
          <a:noFill/>
        </p:spPr>
        <p:txBody>
          <a:bodyPr wrap="none" rtlCol="0">
            <a:spAutoFit/>
          </a:bodyPr>
          <a:lstStyle/>
          <a:p>
            <a:r>
              <a:rPr kumimoji="1" lang="ja-JP" altLang="en-US" sz="1400" dirty="0" smtClean="0">
                <a:solidFill>
                  <a:srgbClr val="0070C0"/>
                </a:solidFill>
              </a:rPr>
              <a:t>再スタート地点</a:t>
            </a:r>
            <a:endParaRPr kumimoji="1" lang="ja-JP" altLang="en-US" sz="1400" dirty="0">
              <a:solidFill>
                <a:srgbClr val="0070C0"/>
              </a:solidFill>
            </a:endParaRPr>
          </a:p>
        </p:txBody>
      </p:sp>
      <p:sp>
        <p:nvSpPr>
          <p:cNvPr id="57" name="テキスト ボックス 56"/>
          <p:cNvSpPr txBox="1"/>
          <p:nvPr/>
        </p:nvSpPr>
        <p:spPr>
          <a:xfrm>
            <a:off x="6152205" y="3348294"/>
            <a:ext cx="1156670" cy="738664"/>
          </a:xfrm>
          <a:prstGeom prst="rect">
            <a:avLst/>
          </a:prstGeom>
          <a:solidFill>
            <a:schemeClr val="bg1"/>
          </a:solidFill>
        </p:spPr>
        <p:txBody>
          <a:bodyPr wrap="square" rtlCol="0">
            <a:spAutoFit/>
          </a:bodyPr>
          <a:lstStyle/>
          <a:p>
            <a:r>
              <a:rPr lang="ja-JP" altLang="en-US" sz="1400" dirty="0" smtClean="0"/>
              <a:t>この区間で競技進行停止になったら</a:t>
            </a:r>
            <a:endParaRPr kumimoji="1" lang="ja-JP" altLang="en-US" sz="1400" dirty="0"/>
          </a:p>
        </p:txBody>
      </p:sp>
      <p:sp>
        <p:nvSpPr>
          <p:cNvPr id="2" name="円弧 1"/>
          <p:cNvSpPr/>
          <p:nvPr/>
        </p:nvSpPr>
        <p:spPr>
          <a:xfrm>
            <a:off x="6671768" y="3713311"/>
            <a:ext cx="1026571" cy="1026571"/>
          </a:xfrm>
          <a:prstGeom prst="arc">
            <a:avLst/>
          </a:prstGeom>
          <a:ln w="38100">
            <a:solidFill>
              <a:srgbClr val="0070C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1" name="円弧 80"/>
          <p:cNvSpPr/>
          <p:nvPr/>
        </p:nvSpPr>
        <p:spPr>
          <a:xfrm>
            <a:off x="2685579" y="2908849"/>
            <a:ext cx="709336" cy="709336"/>
          </a:xfrm>
          <a:prstGeom prst="arc">
            <a:avLst/>
          </a:prstGeom>
          <a:ln w="38100">
            <a:solidFill>
              <a:srgbClr val="0070C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2" name="円弧 81"/>
          <p:cNvSpPr/>
          <p:nvPr/>
        </p:nvSpPr>
        <p:spPr>
          <a:xfrm>
            <a:off x="830971" y="2553684"/>
            <a:ext cx="709336" cy="709336"/>
          </a:xfrm>
          <a:prstGeom prst="arc">
            <a:avLst/>
          </a:prstGeom>
          <a:ln w="38100">
            <a:solidFill>
              <a:srgbClr val="0070C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3" name="テキスト ボックス 82"/>
          <p:cNvSpPr txBox="1"/>
          <p:nvPr/>
        </p:nvSpPr>
        <p:spPr>
          <a:xfrm>
            <a:off x="7683503" y="4075545"/>
            <a:ext cx="1313180" cy="307777"/>
          </a:xfrm>
          <a:prstGeom prst="rect">
            <a:avLst/>
          </a:prstGeom>
          <a:noFill/>
        </p:spPr>
        <p:txBody>
          <a:bodyPr wrap="none" rtlCol="0">
            <a:spAutoFit/>
          </a:bodyPr>
          <a:lstStyle/>
          <a:p>
            <a:r>
              <a:rPr kumimoji="1" lang="ja-JP" altLang="en-US" sz="1400" dirty="0" smtClean="0">
                <a:solidFill>
                  <a:srgbClr val="0070C0"/>
                </a:solidFill>
              </a:rPr>
              <a:t>再スタート地点</a:t>
            </a:r>
            <a:endParaRPr kumimoji="1" lang="ja-JP" altLang="en-US" sz="1400" dirty="0">
              <a:solidFill>
                <a:srgbClr val="0070C0"/>
              </a:solidFill>
            </a:endParaRPr>
          </a:p>
        </p:txBody>
      </p:sp>
      <p:cxnSp>
        <p:nvCxnSpPr>
          <p:cNvPr id="32" name="直線コネクタ 31"/>
          <p:cNvCxnSpPr/>
          <p:nvPr/>
        </p:nvCxnSpPr>
        <p:spPr>
          <a:xfrm>
            <a:off x="3384645" y="4540919"/>
            <a:ext cx="0" cy="85702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5581935" y="4835152"/>
            <a:ext cx="0" cy="76046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H="1" flipV="1">
            <a:off x="3384645" y="5060026"/>
            <a:ext cx="2197005" cy="342900"/>
          </a:xfrm>
          <a:prstGeom prst="straightConnector1">
            <a:avLst/>
          </a:prstGeom>
          <a:ln w="12700">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4005571" y="4492376"/>
            <a:ext cx="1156670" cy="2031325"/>
          </a:xfrm>
          <a:prstGeom prst="rect">
            <a:avLst/>
          </a:prstGeom>
          <a:solidFill>
            <a:schemeClr val="bg1"/>
          </a:solidFill>
        </p:spPr>
        <p:txBody>
          <a:bodyPr wrap="square" rtlCol="0">
            <a:spAutoFit/>
          </a:bodyPr>
          <a:lstStyle/>
          <a:p>
            <a:r>
              <a:rPr lang="ja-JP" altLang="en-US" sz="1400" dirty="0" smtClean="0"/>
              <a:t>例えば</a:t>
            </a:r>
            <a:endParaRPr lang="en-US" altLang="ja-JP" sz="1400" dirty="0" smtClean="0"/>
          </a:p>
          <a:p>
            <a:r>
              <a:rPr lang="ja-JP" altLang="en-US" sz="1400" dirty="0" smtClean="0"/>
              <a:t>この区間で３回以上競技進行停止になったら</a:t>
            </a:r>
            <a:endParaRPr lang="en-US" altLang="ja-JP" sz="1400" dirty="0" smtClean="0"/>
          </a:p>
          <a:p>
            <a:endParaRPr kumimoji="1" lang="en-US" altLang="ja-JP" sz="1400" dirty="0"/>
          </a:p>
          <a:p>
            <a:r>
              <a:rPr lang="ja-JP" altLang="en-US" sz="1400" dirty="0" smtClean="0"/>
              <a:t>再スタート地点をどちらか選択できる</a:t>
            </a:r>
            <a:endParaRPr kumimoji="1" lang="ja-JP" altLang="en-US" sz="1400" dirty="0"/>
          </a:p>
        </p:txBody>
      </p:sp>
      <p:sp>
        <p:nvSpPr>
          <p:cNvPr id="36" name="円弧 35"/>
          <p:cNvSpPr/>
          <p:nvPr/>
        </p:nvSpPr>
        <p:spPr>
          <a:xfrm rot="10800000">
            <a:off x="3394915" y="5192486"/>
            <a:ext cx="709336" cy="709336"/>
          </a:xfrm>
          <a:prstGeom prst="arc">
            <a:avLst/>
          </a:prstGeom>
          <a:ln w="38100">
            <a:solidFill>
              <a:srgbClr val="00B05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円弧 36"/>
          <p:cNvSpPr/>
          <p:nvPr/>
        </p:nvSpPr>
        <p:spPr>
          <a:xfrm flipV="1">
            <a:off x="4850500" y="5230390"/>
            <a:ext cx="709336" cy="706855"/>
          </a:xfrm>
          <a:prstGeom prst="arc">
            <a:avLst/>
          </a:prstGeom>
          <a:ln w="38100">
            <a:solidFill>
              <a:srgbClr val="00B05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8" name="テキスト ボックス 77"/>
          <p:cNvSpPr txBox="1"/>
          <p:nvPr/>
        </p:nvSpPr>
        <p:spPr>
          <a:xfrm>
            <a:off x="4859999" y="3935065"/>
            <a:ext cx="1313180" cy="307777"/>
          </a:xfrm>
          <a:prstGeom prst="rect">
            <a:avLst/>
          </a:prstGeom>
          <a:noFill/>
        </p:spPr>
        <p:txBody>
          <a:bodyPr wrap="none" rtlCol="0">
            <a:spAutoFit/>
          </a:bodyPr>
          <a:lstStyle/>
          <a:p>
            <a:r>
              <a:rPr kumimoji="1" lang="ja-JP" altLang="en-US" sz="1400" dirty="0" smtClean="0">
                <a:solidFill>
                  <a:srgbClr val="0070C0"/>
                </a:solidFill>
              </a:rPr>
              <a:t>再スタート地点</a:t>
            </a:r>
            <a:endParaRPr kumimoji="1" lang="ja-JP" altLang="en-US" sz="1400" dirty="0">
              <a:solidFill>
                <a:srgbClr val="0070C0"/>
              </a:solidFill>
            </a:endParaRPr>
          </a:p>
        </p:txBody>
      </p:sp>
    </p:spTree>
    <p:extLst>
      <p:ext uri="{BB962C8B-B14F-4D97-AF65-F5344CB8AC3E}">
        <p14:creationId xmlns:p14="http://schemas.microsoft.com/office/powerpoint/2010/main" val="245080425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3813" y="44450"/>
            <a:ext cx="91201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a:latin typeface="Arial Black" pitchFamily="34" charset="0"/>
              </a:rPr>
              <a:t>When a Lack of Progress</a:t>
            </a:r>
            <a:r>
              <a:rPr lang="ja-JP" altLang="en-US" sz="1600" dirty="0">
                <a:latin typeface="Arial Black" pitchFamily="34" charset="0"/>
              </a:rPr>
              <a:t>　競技進行停止の時</a:t>
            </a:r>
            <a:endParaRPr lang="en-US" altLang="ja-JP" sz="1600" dirty="0">
              <a:latin typeface="Arial Black" pitchFamily="34" charset="0"/>
            </a:endParaRPr>
          </a:p>
          <a:p>
            <a:endParaRPr lang="en-US" altLang="ja-JP" sz="1600" dirty="0" smtClean="0">
              <a:latin typeface="Arial Black" pitchFamily="34" charset="0"/>
            </a:endParaRPr>
          </a:p>
        </p:txBody>
      </p:sp>
      <p:sp>
        <p:nvSpPr>
          <p:cNvPr id="5" name="テキスト ボックス 4"/>
          <p:cNvSpPr txBox="1"/>
          <p:nvPr/>
        </p:nvSpPr>
        <p:spPr>
          <a:xfrm>
            <a:off x="504967" y="5145207"/>
            <a:ext cx="3848669" cy="1600438"/>
          </a:xfrm>
          <a:prstGeom prst="rect">
            <a:avLst/>
          </a:prstGeom>
          <a:noFill/>
        </p:spPr>
        <p:txBody>
          <a:bodyPr wrap="square" rtlCol="0">
            <a:spAutoFit/>
          </a:bodyPr>
          <a:lstStyle/>
          <a:p>
            <a:r>
              <a:rPr kumimoji="1" lang="ja-JP" altLang="en-US" sz="1400" dirty="0" smtClean="0">
                <a:latin typeface="+mn-ea"/>
              </a:rPr>
              <a:t>交差点で分かれた経路の両方にドロップタイルを設定した場合に、３回目の競技進行停止でスキップする先は、交差点で正しい方向の経路上にあるドロップタイルになる。</a:t>
            </a:r>
            <a:endParaRPr kumimoji="1" lang="en-US" altLang="ja-JP" sz="1400" dirty="0" smtClean="0">
              <a:latin typeface="+mn-ea"/>
            </a:endParaRPr>
          </a:p>
          <a:p>
            <a:endParaRPr lang="en-US" altLang="ja-JP" sz="1400" dirty="0">
              <a:latin typeface="+mn-ea"/>
            </a:endParaRPr>
          </a:p>
          <a:p>
            <a:r>
              <a:rPr kumimoji="1" lang="ja-JP" altLang="en-US" sz="1400" dirty="0" smtClean="0">
                <a:latin typeface="+mn-ea"/>
              </a:rPr>
              <a:t>上の例では、①の交差点で正しい方向は左折なので、（</a:t>
            </a:r>
            <a:r>
              <a:rPr kumimoji="1" lang="en-US" altLang="ja-JP" sz="1400" dirty="0" smtClean="0">
                <a:latin typeface="+mn-ea"/>
              </a:rPr>
              <a:t>A)</a:t>
            </a:r>
            <a:r>
              <a:rPr kumimoji="1" lang="ja-JP" altLang="en-US" sz="1400" dirty="0" smtClean="0">
                <a:latin typeface="+mn-ea"/>
              </a:rPr>
              <a:t>のタイルがスキップ先になる。</a:t>
            </a:r>
            <a:endParaRPr kumimoji="1" lang="ja-JP" altLang="en-US" sz="1400" dirty="0">
              <a:latin typeface="+mn-ea"/>
            </a:endParaRPr>
          </a:p>
        </p:txBody>
      </p:sp>
      <p:grpSp>
        <p:nvGrpSpPr>
          <p:cNvPr id="76" name="グループ化 75"/>
          <p:cNvGrpSpPr/>
          <p:nvPr/>
        </p:nvGrpSpPr>
        <p:grpSpPr>
          <a:xfrm rot="10800000">
            <a:off x="2305317" y="1539556"/>
            <a:ext cx="1448605" cy="1448603"/>
            <a:chOff x="3179367" y="5078104"/>
            <a:chExt cx="1448605" cy="1448603"/>
          </a:xfrm>
        </p:grpSpPr>
        <p:sp>
          <p:nvSpPr>
            <p:cNvPr id="78" name="正方形/長方形 77"/>
            <p:cNvSpPr/>
            <p:nvPr/>
          </p:nvSpPr>
          <p:spPr>
            <a:xfrm rot="16200000">
              <a:off x="3179368" y="5078104"/>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rot="16200000">
              <a:off x="3794144" y="5691125"/>
              <a:ext cx="80963" cy="8096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 name="直線コネクタ 79"/>
            <p:cNvCxnSpPr>
              <a:stCxn id="78" idx="0"/>
              <a:endCxn id="78" idx="2"/>
            </p:cNvCxnSpPr>
            <p:nvPr/>
          </p:nvCxnSpPr>
          <p:spPr>
            <a:xfrm rot="16200000">
              <a:off x="3903669" y="5078103"/>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rot="16200000" flipH="1">
              <a:off x="3541683" y="5440255"/>
              <a:ext cx="724301"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2" name="グループ化 81"/>
          <p:cNvGrpSpPr/>
          <p:nvPr/>
        </p:nvGrpSpPr>
        <p:grpSpPr>
          <a:xfrm>
            <a:off x="851862" y="2991053"/>
            <a:ext cx="1448605" cy="1448603"/>
            <a:chOff x="3179367" y="5078104"/>
            <a:chExt cx="1448605" cy="1448603"/>
          </a:xfrm>
        </p:grpSpPr>
        <p:sp>
          <p:nvSpPr>
            <p:cNvPr id="83" name="正方形/長方形 82"/>
            <p:cNvSpPr/>
            <p:nvPr/>
          </p:nvSpPr>
          <p:spPr>
            <a:xfrm rot="16200000">
              <a:off x="3179368" y="5078104"/>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rot="16200000">
              <a:off x="3794144" y="5691125"/>
              <a:ext cx="80963" cy="8096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8" name="直線コネクタ 87"/>
            <p:cNvCxnSpPr>
              <a:stCxn id="83" idx="0"/>
              <a:endCxn id="83" idx="2"/>
            </p:cNvCxnSpPr>
            <p:nvPr/>
          </p:nvCxnSpPr>
          <p:spPr>
            <a:xfrm rot="16200000">
              <a:off x="3903669" y="5078103"/>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rot="16200000" flipH="1">
              <a:off x="3541683" y="5440255"/>
              <a:ext cx="724301"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グループ化 2"/>
          <p:cNvGrpSpPr/>
          <p:nvPr/>
        </p:nvGrpSpPr>
        <p:grpSpPr>
          <a:xfrm>
            <a:off x="2305318" y="2980501"/>
            <a:ext cx="1448604" cy="1456260"/>
            <a:chOff x="2305318" y="2980501"/>
            <a:chExt cx="1448604" cy="1456260"/>
          </a:xfrm>
        </p:grpSpPr>
        <p:sp>
          <p:nvSpPr>
            <p:cNvPr id="91" name="正方形/長方形 90"/>
            <p:cNvSpPr/>
            <p:nvPr/>
          </p:nvSpPr>
          <p:spPr>
            <a:xfrm rot="5400000">
              <a:off x="2305318" y="2988158"/>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 name="直線コネクタ 91"/>
            <p:cNvCxnSpPr>
              <a:endCxn id="91" idx="2"/>
            </p:cNvCxnSpPr>
            <p:nvPr/>
          </p:nvCxnSpPr>
          <p:spPr>
            <a:xfrm flipH="1">
              <a:off x="2305318" y="3712461"/>
              <a:ext cx="72042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H="1">
              <a:off x="3030503" y="2980501"/>
              <a:ext cx="0" cy="76040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グループ化 3"/>
          <p:cNvGrpSpPr/>
          <p:nvPr/>
        </p:nvGrpSpPr>
        <p:grpSpPr>
          <a:xfrm>
            <a:off x="850894" y="1536660"/>
            <a:ext cx="1448604" cy="1448603"/>
            <a:chOff x="850894" y="1536660"/>
            <a:chExt cx="1448604" cy="1448603"/>
          </a:xfrm>
        </p:grpSpPr>
        <p:sp>
          <p:nvSpPr>
            <p:cNvPr id="95" name="正方形/長方形 94"/>
            <p:cNvSpPr/>
            <p:nvPr/>
          </p:nvSpPr>
          <p:spPr>
            <a:xfrm rot="5400000">
              <a:off x="850894" y="1536660"/>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6" name="直線コネクタ 95"/>
            <p:cNvCxnSpPr>
              <a:stCxn id="95" idx="0"/>
            </p:cNvCxnSpPr>
            <p:nvPr/>
          </p:nvCxnSpPr>
          <p:spPr>
            <a:xfrm flipH="1">
              <a:off x="1575196" y="2260963"/>
              <a:ext cx="724302"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V="1">
              <a:off x="1578019" y="2239095"/>
              <a:ext cx="0" cy="73769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 name="グループ化 97"/>
          <p:cNvGrpSpPr/>
          <p:nvPr/>
        </p:nvGrpSpPr>
        <p:grpSpPr>
          <a:xfrm rot="21310508">
            <a:off x="520460" y="3386894"/>
            <a:ext cx="588963" cy="717550"/>
            <a:chOff x="749457" y="1486048"/>
            <a:chExt cx="588963" cy="717550"/>
          </a:xfrm>
        </p:grpSpPr>
        <p:sp>
          <p:nvSpPr>
            <p:cNvPr id="99"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0"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1"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3"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4"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5"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09" name="テキスト ボックス 108"/>
          <p:cNvSpPr txBox="1"/>
          <p:nvPr/>
        </p:nvSpPr>
        <p:spPr>
          <a:xfrm>
            <a:off x="1365507" y="3745670"/>
            <a:ext cx="415498" cy="369332"/>
          </a:xfrm>
          <a:prstGeom prst="rect">
            <a:avLst/>
          </a:prstGeom>
          <a:noFill/>
        </p:spPr>
        <p:txBody>
          <a:bodyPr wrap="none" rtlCol="0">
            <a:spAutoFit/>
          </a:bodyPr>
          <a:lstStyle/>
          <a:p>
            <a:pPr algn="ctr"/>
            <a:r>
              <a:rPr kumimoji="1" lang="ja-JP" altLang="en-US" dirty="0" smtClean="0"/>
              <a:t>①</a:t>
            </a:r>
            <a:endParaRPr kumimoji="1" lang="ja-JP" altLang="en-US" dirty="0"/>
          </a:p>
        </p:txBody>
      </p:sp>
      <p:sp>
        <p:nvSpPr>
          <p:cNvPr id="110" name="テキスト ボックス 109"/>
          <p:cNvSpPr txBox="1"/>
          <p:nvPr/>
        </p:nvSpPr>
        <p:spPr>
          <a:xfrm>
            <a:off x="2812172" y="1879342"/>
            <a:ext cx="415498" cy="369332"/>
          </a:xfrm>
          <a:prstGeom prst="rect">
            <a:avLst/>
          </a:prstGeom>
          <a:noFill/>
        </p:spPr>
        <p:txBody>
          <a:bodyPr wrap="none" rtlCol="0">
            <a:spAutoFit/>
          </a:bodyPr>
          <a:lstStyle/>
          <a:p>
            <a:pPr algn="ctr"/>
            <a:r>
              <a:rPr kumimoji="1" lang="ja-JP" altLang="en-US" dirty="0" smtClean="0"/>
              <a:t>②</a:t>
            </a:r>
            <a:endParaRPr kumimoji="1" lang="ja-JP" altLang="en-US" dirty="0"/>
          </a:p>
        </p:txBody>
      </p:sp>
      <p:cxnSp>
        <p:nvCxnSpPr>
          <p:cNvPr id="111" name="直線矢印コネクタ 110"/>
          <p:cNvCxnSpPr/>
          <p:nvPr/>
        </p:nvCxnSpPr>
        <p:spPr>
          <a:xfrm rot="5400000" flipV="1">
            <a:off x="1090301" y="3941107"/>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rot="5400000" flipV="1">
            <a:off x="3765403" y="1871260"/>
            <a:ext cx="0" cy="353579"/>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838953" y="1566217"/>
            <a:ext cx="458780" cy="369332"/>
          </a:xfrm>
          <a:prstGeom prst="rect">
            <a:avLst/>
          </a:prstGeom>
          <a:noFill/>
        </p:spPr>
        <p:txBody>
          <a:bodyPr wrap="none" rtlCol="0">
            <a:spAutoFit/>
          </a:bodyPr>
          <a:lstStyle/>
          <a:p>
            <a:r>
              <a:rPr kumimoji="1" lang="en-US" altLang="ja-JP" dirty="0" smtClean="0"/>
              <a:t>(A)</a:t>
            </a:r>
            <a:endParaRPr kumimoji="1" lang="ja-JP" altLang="en-US" dirty="0"/>
          </a:p>
        </p:txBody>
      </p:sp>
      <p:sp>
        <p:nvSpPr>
          <p:cNvPr id="114" name="テキスト ボックス 113"/>
          <p:cNvSpPr txBox="1"/>
          <p:nvPr/>
        </p:nvSpPr>
        <p:spPr>
          <a:xfrm>
            <a:off x="3258795" y="4015344"/>
            <a:ext cx="450764" cy="369332"/>
          </a:xfrm>
          <a:prstGeom prst="rect">
            <a:avLst/>
          </a:prstGeom>
          <a:noFill/>
        </p:spPr>
        <p:txBody>
          <a:bodyPr wrap="none" rtlCol="0">
            <a:spAutoFit/>
          </a:bodyPr>
          <a:lstStyle/>
          <a:p>
            <a:r>
              <a:rPr kumimoji="1" lang="en-US" altLang="ja-JP" dirty="0" smtClean="0"/>
              <a:t>(B)</a:t>
            </a:r>
            <a:endParaRPr kumimoji="1" lang="ja-JP" altLang="en-US" dirty="0"/>
          </a:p>
        </p:txBody>
      </p:sp>
      <p:grpSp>
        <p:nvGrpSpPr>
          <p:cNvPr id="115" name="グループ化 114"/>
          <p:cNvGrpSpPr/>
          <p:nvPr/>
        </p:nvGrpSpPr>
        <p:grpSpPr>
          <a:xfrm>
            <a:off x="1293334" y="1366689"/>
            <a:ext cx="427572" cy="459781"/>
            <a:chOff x="296440" y="4160184"/>
            <a:chExt cx="459112" cy="493697"/>
          </a:xfrm>
          <a:scene3d>
            <a:camera prst="orthographicFront"/>
            <a:lightRig rig="threePt" dir="t"/>
          </a:scene3d>
        </p:grpSpPr>
        <p:sp>
          <p:nvSpPr>
            <p:cNvPr id="116" name="円/楕円 115"/>
            <p:cNvSpPr/>
            <p:nvPr/>
          </p:nvSpPr>
          <p:spPr>
            <a:xfrm>
              <a:off x="296440" y="4200778"/>
              <a:ext cx="459112" cy="453103"/>
            </a:xfrm>
            <a:prstGeom prst="ellipse">
              <a:avLst/>
            </a:prstGeom>
            <a:solidFill>
              <a:srgbClr val="FF99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円/楕円 116"/>
            <p:cNvSpPr/>
            <p:nvPr/>
          </p:nvSpPr>
          <p:spPr>
            <a:xfrm>
              <a:off x="296440" y="4160184"/>
              <a:ext cx="459112" cy="453103"/>
            </a:xfrm>
            <a:prstGeom prst="ellipse">
              <a:avLst/>
            </a:prstGeom>
            <a:solidFill>
              <a:srgbClr val="FFC0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8" name="グループ化 117"/>
          <p:cNvGrpSpPr/>
          <p:nvPr/>
        </p:nvGrpSpPr>
        <p:grpSpPr>
          <a:xfrm>
            <a:off x="3513019" y="3482569"/>
            <a:ext cx="427572" cy="459781"/>
            <a:chOff x="296440" y="4160184"/>
            <a:chExt cx="459112" cy="493697"/>
          </a:xfrm>
          <a:scene3d>
            <a:camera prst="orthographicFront"/>
            <a:lightRig rig="threePt" dir="t"/>
          </a:scene3d>
        </p:grpSpPr>
        <p:sp>
          <p:nvSpPr>
            <p:cNvPr id="119" name="円/楕円 118"/>
            <p:cNvSpPr/>
            <p:nvPr/>
          </p:nvSpPr>
          <p:spPr>
            <a:xfrm>
              <a:off x="296440" y="4200778"/>
              <a:ext cx="459112" cy="453103"/>
            </a:xfrm>
            <a:prstGeom prst="ellipse">
              <a:avLst/>
            </a:prstGeom>
            <a:solidFill>
              <a:srgbClr val="FF99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円/楕円 119"/>
            <p:cNvSpPr/>
            <p:nvPr/>
          </p:nvSpPr>
          <p:spPr>
            <a:xfrm>
              <a:off x="296440" y="4160184"/>
              <a:ext cx="459112" cy="453103"/>
            </a:xfrm>
            <a:prstGeom prst="ellipse">
              <a:avLst/>
            </a:prstGeom>
            <a:solidFill>
              <a:srgbClr val="FFC0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1" name="グループ化 130"/>
          <p:cNvGrpSpPr/>
          <p:nvPr/>
        </p:nvGrpSpPr>
        <p:grpSpPr>
          <a:xfrm>
            <a:off x="7623706" y="3073732"/>
            <a:ext cx="1448604" cy="1448603"/>
            <a:chOff x="4249942" y="5150752"/>
            <a:chExt cx="1448604" cy="1448603"/>
          </a:xfrm>
        </p:grpSpPr>
        <p:sp>
          <p:nvSpPr>
            <p:cNvPr id="132" name="正方形/長方形 131"/>
            <p:cNvSpPr/>
            <p:nvPr/>
          </p:nvSpPr>
          <p:spPr>
            <a:xfrm rot="16200000">
              <a:off x="4249942" y="5150752"/>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1" name="直線コネクタ 180"/>
            <p:cNvCxnSpPr>
              <a:stCxn id="132" idx="0"/>
              <a:endCxn id="132" idx="2"/>
            </p:cNvCxnSpPr>
            <p:nvPr/>
          </p:nvCxnSpPr>
          <p:spPr>
            <a:xfrm rot="16200000">
              <a:off x="4974244" y="5150752"/>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2" name="グループ化 181"/>
          <p:cNvGrpSpPr/>
          <p:nvPr/>
        </p:nvGrpSpPr>
        <p:grpSpPr>
          <a:xfrm rot="10963084">
            <a:off x="7702682" y="3346529"/>
            <a:ext cx="772362" cy="940990"/>
            <a:chOff x="749457" y="1486048"/>
            <a:chExt cx="588963" cy="717550"/>
          </a:xfrm>
        </p:grpSpPr>
        <p:sp>
          <p:nvSpPr>
            <p:cNvPr id="183"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84"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86"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87"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88"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89" name="グループ化 188"/>
          <p:cNvGrpSpPr/>
          <p:nvPr/>
        </p:nvGrpSpPr>
        <p:grpSpPr>
          <a:xfrm>
            <a:off x="8541738" y="2907809"/>
            <a:ext cx="427572" cy="459781"/>
            <a:chOff x="296440" y="4160184"/>
            <a:chExt cx="459112" cy="493697"/>
          </a:xfrm>
          <a:scene3d>
            <a:camera prst="orthographicFront"/>
            <a:lightRig rig="threePt" dir="t"/>
          </a:scene3d>
        </p:grpSpPr>
        <p:sp>
          <p:nvSpPr>
            <p:cNvPr id="190" name="円/楕円 189"/>
            <p:cNvSpPr/>
            <p:nvPr/>
          </p:nvSpPr>
          <p:spPr>
            <a:xfrm>
              <a:off x="296440" y="4200778"/>
              <a:ext cx="459112" cy="453103"/>
            </a:xfrm>
            <a:prstGeom prst="ellipse">
              <a:avLst/>
            </a:prstGeom>
            <a:solidFill>
              <a:srgbClr val="FF99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円/楕円 190"/>
            <p:cNvSpPr/>
            <p:nvPr/>
          </p:nvSpPr>
          <p:spPr>
            <a:xfrm>
              <a:off x="296440" y="4160184"/>
              <a:ext cx="459112" cy="453103"/>
            </a:xfrm>
            <a:prstGeom prst="ellipse">
              <a:avLst/>
            </a:prstGeom>
            <a:solidFill>
              <a:srgbClr val="FFC000"/>
            </a:solidFill>
            <a:ln w="25400">
              <a:solidFill>
                <a:srgbClr val="FF9900"/>
              </a:solidFill>
            </a:ln>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2" name="グループ化 191"/>
          <p:cNvGrpSpPr/>
          <p:nvPr/>
        </p:nvGrpSpPr>
        <p:grpSpPr>
          <a:xfrm>
            <a:off x="6162870" y="3073731"/>
            <a:ext cx="1448604" cy="1448603"/>
            <a:chOff x="4249942" y="5150752"/>
            <a:chExt cx="1448604" cy="1448603"/>
          </a:xfrm>
        </p:grpSpPr>
        <p:sp>
          <p:nvSpPr>
            <p:cNvPr id="193" name="正方形/長方形 192"/>
            <p:cNvSpPr/>
            <p:nvPr/>
          </p:nvSpPr>
          <p:spPr>
            <a:xfrm rot="16200000">
              <a:off x="4249942" y="5150752"/>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4" name="直線コネクタ 193"/>
            <p:cNvCxnSpPr>
              <a:stCxn id="193" idx="0"/>
              <a:endCxn id="193" idx="2"/>
            </p:cNvCxnSpPr>
            <p:nvPr/>
          </p:nvCxnSpPr>
          <p:spPr>
            <a:xfrm rot="16200000">
              <a:off x="4974244" y="5150752"/>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5" name="グループ化 194"/>
          <p:cNvGrpSpPr/>
          <p:nvPr/>
        </p:nvGrpSpPr>
        <p:grpSpPr>
          <a:xfrm>
            <a:off x="4711284" y="3073731"/>
            <a:ext cx="1448604" cy="1448603"/>
            <a:chOff x="4249942" y="5150752"/>
            <a:chExt cx="1448604" cy="1448603"/>
          </a:xfrm>
        </p:grpSpPr>
        <p:sp>
          <p:nvSpPr>
            <p:cNvPr id="196" name="正方形/長方形 195"/>
            <p:cNvSpPr/>
            <p:nvPr/>
          </p:nvSpPr>
          <p:spPr>
            <a:xfrm rot="16200000">
              <a:off x="4249942" y="5150752"/>
              <a:ext cx="1448603" cy="1448604"/>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7" name="直線コネクタ 196"/>
            <p:cNvCxnSpPr>
              <a:stCxn id="196" idx="0"/>
              <a:endCxn id="196" idx="2"/>
            </p:cNvCxnSpPr>
            <p:nvPr/>
          </p:nvCxnSpPr>
          <p:spPr>
            <a:xfrm rot="16200000">
              <a:off x="4974244" y="5150752"/>
              <a:ext cx="0" cy="144860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98" name="直線矢印コネクタ 197"/>
          <p:cNvCxnSpPr/>
          <p:nvPr/>
        </p:nvCxnSpPr>
        <p:spPr>
          <a:xfrm flipH="1">
            <a:off x="5579419" y="4385858"/>
            <a:ext cx="941695" cy="0"/>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7611030" y="2726454"/>
            <a:ext cx="0" cy="2150644"/>
          </a:xfrm>
          <a:prstGeom prst="line">
            <a:avLst/>
          </a:prstGeom>
          <a:ln w="635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00" name="テキスト ボックス 199"/>
          <p:cNvSpPr txBox="1"/>
          <p:nvPr/>
        </p:nvSpPr>
        <p:spPr>
          <a:xfrm>
            <a:off x="5155006" y="5121460"/>
            <a:ext cx="3600518" cy="954107"/>
          </a:xfrm>
          <a:prstGeom prst="rect">
            <a:avLst/>
          </a:prstGeom>
          <a:solidFill>
            <a:schemeClr val="bg1"/>
          </a:solidFill>
        </p:spPr>
        <p:txBody>
          <a:bodyPr wrap="square" rtlCol="0">
            <a:spAutoFit/>
          </a:bodyPr>
          <a:lstStyle/>
          <a:p>
            <a:r>
              <a:rPr kumimoji="1" lang="ja-JP" altLang="en-US" sz="1400" dirty="0" smtClean="0"/>
              <a:t>競技進行停止後の再スタートの時</a:t>
            </a:r>
            <a:endParaRPr kumimoji="1" lang="en-US" altLang="ja-JP" sz="1400" dirty="0" smtClean="0"/>
          </a:p>
          <a:p>
            <a:endParaRPr kumimoji="1" lang="en-US" altLang="ja-JP" sz="1400" dirty="0" smtClean="0"/>
          </a:p>
          <a:p>
            <a:r>
              <a:rPr kumimoji="1" lang="ja-JP" altLang="en-US" sz="1400" dirty="0" smtClean="0"/>
              <a:t>ロボットの再スタートの位置が、次のタイルとの境界線を越えていないか審判が確認する</a:t>
            </a:r>
            <a:endParaRPr kumimoji="1" lang="ja-JP" altLang="en-US" sz="1400" dirty="0"/>
          </a:p>
        </p:txBody>
      </p:sp>
    </p:spTree>
    <p:extLst>
      <p:ext uri="{BB962C8B-B14F-4D97-AF65-F5344CB8AC3E}">
        <p14:creationId xmlns:p14="http://schemas.microsoft.com/office/powerpoint/2010/main" val="72652064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正方形/長方形 146"/>
          <p:cNvSpPr/>
          <p:nvPr/>
        </p:nvSpPr>
        <p:spPr>
          <a:xfrm>
            <a:off x="842905" y="2120716"/>
            <a:ext cx="1432843" cy="1432843"/>
          </a:xfrm>
          <a:prstGeom prst="rect">
            <a:avLst/>
          </a:prstGeom>
          <a:solidFill>
            <a:schemeClr val="bg1"/>
          </a:solidFill>
          <a:ln>
            <a:solidFill>
              <a:schemeClr val="tx1">
                <a:lumMod val="50000"/>
                <a:lumOff val="50000"/>
              </a:schemeClr>
            </a:solid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994591" y="2698560"/>
            <a:ext cx="1432843" cy="1432843"/>
          </a:xfrm>
          <a:prstGeom prst="rect">
            <a:avLst/>
          </a:prstGeom>
          <a:solidFill>
            <a:schemeClr val="bg1"/>
          </a:solidFill>
          <a:ln>
            <a:solidFill>
              <a:schemeClr val="tx1">
                <a:lumMod val="50000"/>
                <a:lumOff val="50000"/>
              </a:schemeClr>
            </a:solidFill>
          </a:ln>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056633" y="1486969"/>
            <a:ext cx="3357350" cy="2497541"/>
          </a:xfrm>
          <a:prstGeom prst="rect">
            <a:avLst/>
          </a:prstGeom>
          <a:solidFill>
            <a:schemeClr val="bg1"/>
          </a:solidFill>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581936" y="2182347"/>
            <a:ext cx="3398292" cy="204716"/>
          </a:xfrm>
          <a:prstGeom prst="rect">
            <a:avLst/>
          </a:prstGeom>
          <a:gradFill>
            <a:gsLst>
              <a:gs pos="0">
                <a:schemeClr val="accent1">
                  <a:lumMod val="5000"/>
                  <a:lumOff val="95000"/>
                </a:schemeClr>
              </a:gs>
              <a:gs pos="74000">
                <a:schemeClr val="accent1">
                  <a:lumMod val="20000"/>
                  <a:lumOff val="80000"/>
                </a:schemeClr>
              </a:gs>
              <a:gs pos="83000">
                <a:schemeClr val="accent1">
                  <a:lumMod val="20000"/>
                  <a:lumOff val="80000"/>
                </a:schemeClr>
              </a:gs>
              <a:gs pos="100000">
                <a:schemeClr val="bg1"/>
              </a:gs>
            </a:gsLst>
            <a:lin ang="5400000" scaled="1"/>
          </a:gradFill>
          <a:ln>
            <a:solidFill>
              <a:schemeClr val="tx1">
                <a:lumMod val="65000"/>
                <a:lumOff val="35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931977" y="2297693"/>
            <a:ext cx="2524836" cy="232012"/>
          </a:xfrm>
          <a:prstGeom prst="rect">
            <a:avLst/>
          </a:prstGeom>
          <a:gradFill>
            <a:gsLst>
              <a:gs pos="0">
                <a:schemeClr val="accent1">
                  <a:lumMod val="5000"/>
                  <a:lumOff val="95000"/>
                </a:schemeClr>
              </a:gs>
              <a:gs pos="74000">
                <a:schemeClr val="accent1">
                  <a:lumMod val="20000"/>
                  <a:lumOff val="80000"/>
                </a:schemeClr>
              </a:gs>
              <a:gs pos="83000">
                <a:schemeClr val="accent1">
                  <a:lumMod val="20000"/>
                  <a:lumOff val="80000"/>
                </a:schemeClr>
              </a:gs>
              <a:gs pos="100000">
                <a:schemeClr val="bg1"/>
              </a:gs>
            </a:gsLst>
            <a:lin ang="5400000" scaled="1"/>
          </a:gradFill>
          <a:ln>
            <a:solidFill>
              <a:schemeClr val="bg1">
                <a:lumMod val="50000"/>
              </a:schemeClr>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6994475" y="2766516"/>
            <a:ext cx="2524836" cy="232012"/>
          </a:xfrm>
          <a:prstGeom prst="rect">
            <a:avLst/>
          </a:prstGeom>
          <a:gradFill>
            <a:gsLst>
              <a:gs pos="0">
                <a:schemeClr val="accent1">
                  <a:lumMod val="5000"/>
                  <a:lumOff val="95000"/>
                </a:schemeClr>
              </a:gs>
              <a:gs pos="74000">
                <a:schemeClr val="accent1">
                  <a:lumMod val="20000"/>
                  <a:lumOff val="80000"/>
                </a:schemeClr>
              </a:gs>
              <a:gs pos="83000">
                <a:schemeClr val="accent1">
                  <a:lumMod val="20000"/>
                  <a:lumOff val="80000"/>
                </a:schemeClr>
              </a:gs>
              <a:gs pos="100000">
                <a:schemeClr val="bg1"/>
              </a:gs>
            </a:gsLst>
            <a:lin ang="5400000" scaled="1"/>
          </a:gradFill>
          <a:ln>
            <a:solidFill>
              <a:schemeClr val="tx1">
                <a:lumMod val="50000"/>
                <a:lumOff val="50000"/>
              </a:schemeClr>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0" name="グループ化 69"/>
          <p:cNvGrpSpPr/>
          <p:nvPr/>
        </p:nvGrpSpPr>
        <p:grpSpPr>
          <a:xfrm>
            <a:off x="5516158" y="2161263"/>
            <a:ext cx="798865" cy="161978"/>
            <a:chOff x="702389" y="3052763"/>
            <a:chExt cx="2466273" cy="500062"/>
          </a:xfrm>
        </p:grpSpPr>
        <p:sp>
          <p:nvSpPr>
            <p:cNvPr id="71" name="フリーフォーム 70"/>
            <p:cNvSpPr/>
            <p:nvPr/>
          </p:nvSpPr>
          <p:spPr>
            <a:xfrm>
              <a:off x="704850" y="3052763"/>
              <a:ext cx="2424113" cy="500062"/>
            </a:xfrm>
            <a:custGeom>
              <a:avLst/>
              <a:gdLst>
                <a:gd name="connsiteX0" fmla="*/ 2424113 w 2424113"/>
                <a:gd name="connsiteY0" fmla="*/ 242887 h 500062"/>
                <a:gd name="connsiteX1" fmla="*/ 800100 w 2424113"/>
                <a:gd name="connsiteY1" fmla="*/ 0 h 500062"/>
                <a:gd name="connsiteX2" fmla="*/ 0 w 2424113"/>
                <a:gd name="connsiteY2" fmla="*/ 500062 h 500062"/>
                <a:gd name="connsiteX3" fmla="*/ 2424113 w 2424113"/>
                <a:gd name="connsiteY3" fmla="*/ 242887 h 500062"/>
              </a:gdLst>
              <a:ahLst/>
              <a:cxnLst>
                <a:cxn ang="0">
                  <a:pos x="connsiteX0" y="connsiteY0"/>
                </a:cxn>
                <a:cxn ang="0">
                  <a:pos x="connsiteX1" y="connsiteY1"/>
                </a:cxn>
                <a:cxn ang="0">
                  <a:pos x="connsiteX2" y="connsiteY2"/>
                </a:cxn>
                <a:cxn ang="0">
                  <a:pos x="connsiteX3" y="connsiteY3"/>
                </a:cxn>
              </a:cxnLst>
              <a:rect l="l" t="t" r="r" b="b"/>
              <a:pathLst>
                <a:path w="2424113" h="500062">
                  <a:moveTo>
                    <a:pt x="2424113" y="242887"/>
                  </a:moveTo>
                  <a:lnTo>
                    <a:pt x="800100" y="0"/>
                  </a:lnTo>
                  <a:lnTo>
                    <a:pt x="0" y="500062"/>
                  </a:lnTo>
                  <a:lnTo>
                    <a:pt x="2424113" y="242887"/>
                  </a:lnTo>
                  <a:close/>
                </a:path>
              </a:pathLst>
            </a:cu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rot="21262557">
              <a:off x="702389" y="3384869"/>
              <a:ext cx="2466273" cy="70944"/>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7" name="円/楕円 76"/>
          <p:cNvSpPr/>
          <p:nvPr/>
        </p:nvSpPr>
        <p:spPr>
          <a:xfrm>
            <a:off x="5741591" y="2102841"/>
            <a:ext cx="145422" cy="145422"/>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867" name="Text Box 3"/>
          <p:cNvSpPr txBox="1">
            <a:spLocks noChangeArrowheads="1"/>
          </p:cNvSpPr>
          <p:nvPr/>
        </p:nvSpPr>
        <p:spPr bwMode="auto">
          <a:xfrm>
            <a:off x="23813" y="44450"/>
            <a:ext cx="9120187"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a:latin typeface="Arial Black" pitchFamily="34" charset="0"/>
              </a:rPr>
              <a:t>When a Lack of </a:t>
            </a:r>
            <a:r>
              <a:rPr lang="en-US" altLang="ja-JP" sz="1600" b="0" dirty="0" smtClean="0">
                <a:latin typeface="Arial Black" pitchFamily="34" charset="0"/>
              </a:rPr>
              <a:t>Progress</a:t>
            </a:r>
            <a:r>
              <a:rPr lang="ja-JP" altLang="en-US" sz="1600" b="0" dirty="0" smtClean="0">
                <a:latin typeface="Arial Black" pitchFamily="34" charset="0"/>
              </a:rPr>
              <a:t>　競技進行停止の時</a:t>
            </a:r>
            <a:endParaRPr lang="en-US" altLang="ja-JP" sz="1600" b="0" dirty="0" smtClean="0">
              <a:latin typeface="Arial Black" pitchFamily="34" charset="0"/>
            </a:endParaRPr>
          </a:p>
          <a:p>
            <a:endParaRPr lang="en-US" altLang="ja-JP" sz="1600" dirty="0" smtClean="0">
              <a:latin typeface="Arial Black" pitchFamily="34" charset="0"/>
            </a:endParaRPr>
          </a:p>
          <a:p>
            <a:r>
              <a:rPr lang="ja-JP" altLang="en-US" sz="1400" dirty="0" smtClean="0">
                <a:latin typeface="Arial Black" pitchFamily="34" charset="0"/>
              </a:rPr>
              <a:t>ロボットが避難区域に入った後に競技進行停止になった場合は、最後に到達したドロップタイルから再スタートする。</a:t>
            </a:r>
            <a:endParaRPr lang="en-US" altLang="ja-JP" sz="1400" dirty="0" smtClean="0">
              <a:latin typeface="Arial Black" pitchFamily="34" charset="0"/>
            </a:endParaRPr>
          </a:p>
          <a:p>
            <a:r>
              <a:rPr lang="ja-JP" altLang="en-US" sz="1400" dirty="0" smtClean="0">
                <a:latin typeface="Arial Black" pitchFamily="34" charset="0"/>
              </a:rPr>
              <a:t>ロボットが被災者を持っているときに競技進行停止になった場合は、被災者を避難区域の中央付近に置きなおす。</a:t>
            </a:r>
            <a:endParaRPr lang="en-US" altLang="ja-JP" sz="1400" dirty="0" smtClean="0">
              <a:latin typeface="Arial Black" pitchFamily="34" charset="0"/>
            </a:endParaRPr>
          </a:p>
          <a:p>
            <a:r>
              <a:rPr lang="ja-JP" altLang="en-US" sz="1400" dirty="0" smtClean="0">
                <a:latin typeface="Arial Black" pitchFamily="34" charset="0"/>
              </a:rPr>
              <a:t>一旦避難区域に入ったロボットが避難区域を完全に出てしまった場合は、逆走となり競技進行停止になる。</a:t>
            </a:r>
            <a:endParaRPr lang="en-US" altLang="ja-JP" sz="1400" dirty="0" smtClean="0">
              <a:latin typeface="Arial Black" pitchFamily="34" charset="0"/>
            </a:endParaRPr>
          </a:p>
        </p:txBody>
      </p:sp>
      <p:grpSp>
        <p:nvGrpSpPr>
          <p:cNvPr id="49" name="Group 29"/>
          <p:cNvGrpSpPr>
            <a:grpSpLocks/>
          </p:cNvGrpSpPr>
          <p:nvPr/>
        </p:nvGrpSpPr>
        <p:grpSpPr bwMode="auto">
          <a:xfrm rot="305807">
            <a:off x="5959020" y="2412513"/>
            <a:ext cx="593438" cy="408366"/>
            <a:chOff x="4195" y="2976"/>
            <a:chExt cx="725" cy="499"/>
          </a:xfrm>
        </p:grpSpPr>
        <p:sp>
          <p:nvSpPr>
            <p:cNvPr id="50" name="AutoShape 30"/>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 name="AutoShape 31"/>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 name="AutoShape 32"/>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 name="フリーフォーム 10"/>
          <p:cNvSpPr/>
          <p:nvPr/>
        </p:nvSpPr>
        <p:spPr>
          <a:xfrm>
            <a:off x="968991" y="2845025"/>
            <a:ext cx="6359857" cy="806089"/>
          </a:xfrm>
          <a:custGeom>
            <a:avLst/>
            <a:gdLst>
              <a:gd name="connsiteX0" fmla="*/ 0 w 6359857"/>
              <a:gd name="connsiteY0" fmla="*/ 403142 h 806089"/>
              <a:gd name="connsiteX1" fmla="*/ 395785 w 6359857"/>
              <a:gd name="connsiteY1" fmla="*/ 171130 h 806089"/>
              <a:gd name="connsiteX2" fmla="*/ 914400 w 6359857"/>
              <a:gd name="connsiteY2" fmla="*/ 7357 h 806089"/>
              <a:gd name="connsiteX3" fmla="*/ 1214651 w 6359857"/>
              <a:gd name="connsiteY3" fmla="*/ 48300 h 806089"/>
              <a:gd name="connsiteX4" fmla="*/ 1296537 w 6359857"/>
              <a:gd name="connsiteY4" fmla="*/ 225721 h 806089"/>
              <a:gd name="connsiteX5" fmla="*/ 1351128 w 6359857"/>
              <a:gd name="connsiteY5" fmla="*/ 457733 h 806089"/>
              <a:gd name="connsiteX6" fmla="*/ 1473958 w 6359857"/>
              <a:gd name="connsiteY6" fmla="*/ 594211 h 806089"/>
              <a:gd name="connsiteX7" fmla="*/ 1719618 w 6359857"/>
              <a:gd name="connsiteY7" fmla="*/ 635154 h 806089"/>
              <a:gd name="connsiteX8" fmla="*/ 2606722 w 6359857"/>
              <a:gd name="connsiteY8" fmla="*/ 553268 h 806089"/>
              <a:gd name="connsiteX9" fmla="*/ 3316406 w 6359857"/>
              <a:gd name="connsiteY9" fmla="*/ 403142 h 806089"/>
              <a:gd name="connsiteX10" fmla="*/ 3862316 w 6359857"/>
              <a:gd name="connsiteY10" fmla="*/ 498676 h 806089"/>
              <a:gd name="connsiteX11" fmla="*/ 4408227 w 6359857"/>
              <a:gd name="connsiteY11" fmla="*/ 744336 h 806089"/>
              <a:gd name="connsiteX12" fmla="*/ 5445457 w 6359857"/>
              <a:gd name="connsiteY12" fmla="*/ 798927 h 806089"/>
              <a:gd name="connsiteX13" fmla="*/ 6141493 w 6359857"/>
              <a:gd name="connsiteY13" fmla="*/ 621506 h 806089"/>
              <a:gd name="connsiteX14" fmla="*/ 6359857 w 6359857"/>
              <a:gd name="connsiteY14" fmla="*/ 403142 h 80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359857" h="806089">
                <a:moveTo>
                  <a:pt x="0" y="403142"/>
                </a:moveTo>
                <a:cubicBezTo>
                  <a:pt x="121692" y="320118"/>
                  <a:pt x="243385" y="237094"/>
                  <a:pt x="395785" y="171130"/>
                </a:cubicBezTo>
                <a:cubicBezTo>
                  <a:pt x="548185" y="105166"/>
                  <a:pt x="777922" y="27829"/>
                  <a:pt x="914400" y="7357"/>
                </a:cubicBezTo>
                <a:cubicBezTo>
                  <a:pt x="1050878" y="-13115"/>
                  <a:pt x="1150962" y="11906"/>
                  <a:pt x="1214651" y="48300"/>
                </a:cubicBezTo>
                <a:cubicBezTo>
                  <a:pt x="1278340" y="84694"/>
                  <a:pt x="1273791" y="157482"/>
                  <a:pt x="1296537" y="225721"/>
                </a:cubicBezTo>
                <a:cubicBezTo>
                  <a:pt x="1319283" y="293960"/>
                  <a:pt x="1321558" y="396318"/>
                  <a:pt x="1351128" y="457733"/>
                </a:cubicBezTo>
                <a:cubicBezTo>
                  <a:pt x="1380698" y="519148"/>
                  <a:pt x="1412543" y="564641"/>
                  <a:pt x="1473958" y="594211"/>
                </a:cubicBezTo>
                <a:cubicBezTo>
                  <a:pt x="1535373" y="623781"/>
                  <a:pt x="1530824" y="641978"/>
                  <a:pt x="1719618" y="635154"/>
                </a:cubicBezTo>
                <a:cubicBezTo>
                  <a:pt x="1908412" y="628330"/>
                  <a:pt x="2340591" y="591937"/>
                  <a:pt x="2606722" y="553268"/>
                </a:cubicBezTo>
                <a:cubicBezTo>
                  <a:pt x="2872853" y="514599"/>
                  <a:pt x="3107140" y="412241"/>
                  <a:pt x="3316406" y="403142"/>
                </a:cubicBezTo>
                <a:cubicBezTo>
                  <a:pt x="3525672" y="394043"/>
                  <a:pt x="3680346" y="441810"/>
                  <a:pt x="3862316" y="498676"/>
                </a:cubicBezTo>
                <a:cubicBezTo>
                  <a:pt x="4044286" y="555542"/>
                  <a:pt x="4144370" y="694294"/>
                  <a:pt x="4408227" y="744336"/>
                </a:cubicBezTo>
                <a:cubicBezTo>
                  <a:pt x="4672084" y="794378"/>
                  <a:pt x="5156579" y="819399"/>
                  <a:pt x="5445457" y="798927"/>
                </a:cubicBezTo>
                <a:cubicBezTo>
                  <a:pt x="5734335" y="778455"/>
                  <a:pt x="5989093" y="687470"/>
                  <a:pt x="6141493" y="621506"/>
                </a:cubicBezTo>
                <a:cubicBezTo>
                  <a:pt x="6293893" y="555542"/>
                  <a:pt x="6346209" y="425888"/>
                  <a:pt x="6359857" y="403142"/>
                </a:cubicBezTo>
              </a:path>
            </a:pathLst>
          </a:custGeom>
          <a:noFill/>
          <a:ln w="50800">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円柱 83"/>
          <p:cNvSpPr/>
          <p:nvPr/>
        </p:nvSpPr>
        <p:spPr>
          <a:xfrm flipH="1">
            <a:off x="3289491" y="3010004"/>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円柱 84"/>
          <p:cNvSpPr/>
          <p:nvPr/>
        </p:nvSpPr>
        <p:spPr>
          <a:xfrm flipH="1">
            <a:off x="643047" y="2630999"/>
            <a:ext cx="615543" cy="197676"/>
          </a:xfrm>
          <a:prstGeom prst="can">
            <a:avLst>
              <a:gd name="adj" fmla="val 64562"/>
            </a:avLst>
          </a:prstGeom>
          <a:solidFill>
            <a:srgbClr val="FFC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flipH="1" flipV="1">
            <a:off x="4408226" y="2182347"/>
            <a:ext cx="1445459" cy="34735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101753" y="2182347"/>
            <a:ext cx="301629" cy="839996"/>
          </a:xfrm>
          <a:prstGeom prst="line">
            <a:avLst/>
          </a:prstGeom>
          <a:ln w="38100">
            <a:solidFill>
              <a:srgbClr val="0070C0"/>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243525" y="1430245"/>
            <a:ext cx="2024062" cy="954107"/>
          </a:xfrm>
          <a:prstGeom prst="rect">
            <a:avLst/>
          </a:prstGeom>
          <a:noFill/>
        </p:spPr>
        <p:txBody>
          <a:bodyPr wrap="square" rtlCol="0">
            <a:spAutoFit/>
          </a:bodyPr>
          <a:lstStyle/>
          <a:p>
            <a:r>
              <a:rPr kumimoji="1" lang="ja-JP" altLang="en-US" sz="1400" dirty="0" smtClean="0"/>
              <a:t>避難地域での競技進行停止は、最後に到達したドロップタイルが再スタート地点</a:t>
            </a:r>
            <a:endParaRPr kumimoji="1" lang="ja-JP" altLang="en-US" sz="1400" dirty="0"/>
          </a:p>
        </p:txBody>
      </p:sp>
      <p:sp>
        <p:nvSpPr>
          <p:cNvPr id="86" name="円/楕円 85"/>
          <p:cNvSpPr/>
          <p:nvPr/>
        </p:nvSpPr>
        <p:spPr>
          <a:xfrm>
            <a:off x="7071385" y="2584415"/>
            <a:ext cx="145422" cy="145422"/>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円/楕円 86"/>
          <p:cNvSpPr/>
          <p:nvPr/>
        </p:nvSpPr>
        <p:spPr>
          <a:xfrm>
            <a:off x="6693139" y="2870937"/>
            <a:ext cx="145422" cy="145422"/>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4515486" y="2822587"/>
            <a:ext cx="2524836" cy="232012"/>
          </a:xfrm>
          <a:prstGeom prst="rect">
            <a:avLst/>
          </a:prstGeom>
          <a:gradFill>
            <a:gsLst>
              <a:gs pos="0">
                <a:schemeClr val="accent1">
                  <a:lumMod val="5000"/>
                  <a:lumOff val="95000"/>
                </a:schemeClr>
              </a:gs>
              <a:gs pos="74000">
                <a:schemeClr val="accent1">
                  <a:lumMod val="20000"/>
                  <a:lumOff val="80000"/>
                </a:schemeClr>
              </a:gs>
              <a:gs pos="83000">
                <a:schemeClr val="accent1">
                  <a:lumMod val="20000"/>
                  <a:lumOff val="80000"/>
                </a:schemeClr>
              </a:gs>
              <a:gs pos="100000">
                <a:schemeClr val="bg1"/>
              </a:gs>
            </a:gsLst>
            <a:lin ang="5400000" scaled="1"/>
          </a:gradFill>
          <a:ln>
            <a:solidFill>
              <a:schemeClr val="tx1">
                <a:lumMod val="65000"/>
                <a:lumOff val="35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円/楕円 88"/>
          <p:cNvSpPr/>
          <p:nvPr/>
        </p:nvSpPr>
        <p:spPr>
          <a:xfrm>
            <a:off x="7714990" y="2760915"/>
            <a:ext cx="145422" cy="145422"/>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リーフォーム 90"/>
          <p:cNvSpPr/>
          <p:nvPr/>
        </p:nvSpPr>
        <p:spPr>
          <a:xfrm>
            <a:off x="883962" y="5281481"/>
            <a:ext cx="2446092" cy="366708"/>
          </a:xfrm>
          <a:custGeom>
            <a:avLst/>
            <a:gdLst>
              <a:gd name="connsiteX0" fmla="*/ 0 w 3344091"/>
              <a:gd name="connsiteY0" fmla="*/ 235881 h 366708"/>
              <a:gd name="connsiteX1" fmla="*/ 862149 w 3344091"/>
              <a:gd name="connsiteY1" fmla="*/ 366509 h 366708"/>
              <a:gd name="connsiteX2" fmla="*/ 1593669 w 3344091"/>
              <a:gd name="connsiteY2" fmla="*/ 209755 h 366708"/>
              <a:gd name="connsiteX3" fmla="*/ 2338251 w 3344091"/>
              <a:gd name="connsiteY3" fmla="*/ 749 h 366708"/>
              <a:gd name="connsiteX4" fmla="*/ 3344091 w 3344091"/>
              <a:gd name="connsiteY4" fmla="*/ 288132 h 366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4091" h="366708">
                <a:moveTo>
                  <a:pt x="0" y="235881"/>
                </a:moveTo>
                <a:cubicBezTo>
                  <a:pt x="298269" y="303372"/>
                  <a:pt x="596538" y="370863"/>
                  <a:pt x="862149" y="366509"/>
                </a:cubicBezTo>
                <a:cubicBezTo>
                  <a:pt x="1127760" y="362155"/>
                  <a:pt x="1347652" y="270715"/>
                  <a:pt x="1593669" y="209755"/>
                </a:cubicBezTo>
                <a:cubicBezTo>
                  <a:pt x="1839686" y="148795"/>
                  <a:pt x="2046514" y="-12314"/>
                  <a:pt x="2338251" y="749"/>
                </a:cubicBezTo>
                <a:cubicBezTo>
                  <a:pt x="2629988" y="13812"/>
                  <a:pt x="3139440" y="211932"/>
                  <a:pt x="3344091" y="288132"/>
                </a:cubicBezTo>
              </a:path>
            </a:pathLst>
          </a:cu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直方体 101"/>
          <p:cNvSpPr/>
          <p:nvPr/>
        </p:nvSpPr>
        <p:spPr>
          <a:xfrm rot="5115075">
            <a:off x="1606324" y="5336694"/>
            <a:ext cx="874835"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6" name="グループ化 105"/>
          <p:cNvGrpSpPr/>
          <p:nvPr/>
        </p:nvGrpSpPr>
        <p:grpSpPr>
          <a:xfrm>
            <a:off x="1037931" y="5255892"/>
            <a:ext cx="588963" cy="717550"/>
            <a:chOff x="749457" y="1486048"/>
            <a:chExt cx="588963" cy="717550"/>
          </a:xfrm>
        </p:grpSpPr>
        <p:sp>
          <p:nvSpPr>
            <p:cNvPr id="107"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8"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4"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5"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6"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9" name="テキスト ボックス 18"/>
          <p:cNvSpPr txBox="1"/>
          <p:nvPr/>
        </p:nvSpPr>
        <p:spPr>
          <a:xfrm>
            <a:off x="883962" y="6293377"/>
            <a:ext cx="7327647" cy="307777"/>
          </a:xfrm>
          <a:prstGeom prst="rect">
            <a:avLst/>
          </a:prstGeom>
          <a:noFill/>
        </p:spPr>
        <p:txBody>
          <a:bodyPr wrap="none" rtlCol="0">
            <a:spAutoFit/>
          </a:bodyPr>
          <a:lstStyle/>
          <a:p>
            <a:r>
              <a:rPr lang="ja-JP" altLang="en-US" sz="1400" dirty="0" smtClean="0"/>
              <a:t>ロボットが動かしてしまった障害物は、競技進行停止になっても、その競技が終るまで戻さない。</a:t>
            </a:r>
            <a:endParaRPr kumimoji="1" lang="ja-JP" altLang="en-US" sz="1400" dirty="0"/>
          </a:p>
        </p:txBody>
      </p:sp>
      <p:sp>
        <p:nvSpPr>
          <p:cNvPr id="148" name="フリーフォーム 147"/>
          <p:cNvSpPr/>
          <p:nvPr/>
        </p:nvSpPr>
        <p:spPr>
          <a:xfrm>
            <a:off x="3615353" y="5281481"/>
            <a:ext cx="2446092" cy="366708"/>
          </a:xfrm>
          <a:custGeom>
            <a:avLst/>
            <a:gdLst>
              <a:gd name="connsiteX0" fmla="*/ 0 w 3344091"/>
              <a:gd name="connsiteY0" fmla="*/ 235881 h 366708"/>
              <a:gd name="connsiteX1" fmla="*/ 862149 w 3344091"/>
              <a:gd name="connsiteY1" fmla="*/ 366509 h 366708"/>
              <a:gd name="connsiteX2" fmla="*/ 1593669 w 3344091"/>
              <a:gd name="connsiteY2" fmla="*/ 209755 h 366708"/>
              <a:gd name="connsiteX3" fmla="*/ 2338251 w 3344091"/>
              <a:gd name="connsiteY3" fmla="*/ 749 h 366708"/>
              <a:gd name="connsiteX4" fmla="*/ 3344091 w 3344091"/>
              <a:gd name="connsiteY4" fmla="*/ 288132 h 366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4091" h="366708">
                <a:moveTo>
                  <a:pt x="0" y="235881"/>
                </a:moveTo>
                <a:cubicBezTo>
                  <a:pt x="298269" y="303372"/>
                  <a:pt x="596538" y="370863"/>
                  <a:pt x="862149" y="366509"/>
                </a:cubicBezTo>
                <a:cubicBezTo>
                  <a:pt x="1127760" y="362155"/>
                  <a:pt x="1347652" y="270715"/>
                  <a:pt x="1593669" y="209755"/>
                </a:cubicBezTo>
                <a:cubicBezTo>
                  <a:pt x="1839686" y="148795"/>
                  <a:pt x="2046514" y="-12314"/>
                  <a:pt x="2338251" y="749"/>
                </a:cubicBezTo>
                <a:cubicBezTo>
                  <a:pt x="2629988" y="13812"/>
                  <a:pt x="3139440" y="211932"/>
                  <a:pt x="3344091" y="288132"/>
                </a:cubicBezTo>
              </a:path>
            </a:pathLst>
          </a:cu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直方体 148"/>
          <p:cNvSpPr/>
          <p:nvPr/>
        </p:nvSpPr>
        <p:spPr>
          <a:xfrm rot="5115075">
            <a:off x="4337715" y="5336694"/>
            <a:ext cx="874835" cy="360040"/>
          </a:xfrm>
          <a:prstGeom prst="cube">
            <a:avLst/>
          </a:prstGeom>
          <a:no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0" name="グループ化 149"/>
          <p:cNvGrpSpPr/>
          <p:nvPr/>
        </p:nvGrpSpPr>
        <p:grpSpPr>
          <a:xfrm rot="20755727">
            <a:off x="5104299" y="4899069"/>
            <a:ext cx="588963" cy="717550"/>
            <a:chOff x="749457" y="1486048"/>
            <a:chExt cx="588963" cy="717550"/>
          </a:xfrm>
        </p:grpSpPr>
        <p:sp>
          <p:nvSpPr>
            <p:cNvPr id="151"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52"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54"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55"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56"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66" name="直方体 165"/>
          <p:cNvSpPr/>
          <p:nvPr/>
        </p:nvSpPr>
        <p:spPr>
          <a:xfrm rot="4073561">
            <a:off x="5399985" y="4772745"/>
            <a:ext cx="874835"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フリーフォーム 166"/>
          <p:cNvSpPr/>
          <p:nvPr/>
        </p:nvSpPr>
        <p:spPr>
          <a:xfrm>
            <a:off x="6326593" y="5281481"/>
            <a:ext cx="2446092" cy="366708"/>
          </a:xfrm>
          <a:custGeom>
            <a:avLst/>
            <a:gdLst>
              <a:gd name="connsiteX0" fmla="*/ 0 w 3344091"/>
              <a:gd name="connsiteY0" fmla="*/ 235881 h 366708"/>
              <a:gd name="connsiteX1" fmla="*/ 862149 w 3344091"/>
              <a:gd name="connsiteY1" fmla="*/ 366509 h 366708"/>
              <a:gd name="connsiteX2" fmla="*/ 1593669 w 3344091"/>
              <a:gd name="connsiteY2" fmla="*/ 209755 h 366708"/>
              <a:gd name="connsiteX3" fmla="*/ 2338251 w 3344091"/>
              <a:gd name="connsiteY3" fmla="*/ 749 h 366708"/>
              <a:gd name="connsiteX4" fmla="*/ 3344091 w 3344091"/>
              <a:gd name="connsiteY4" fmla="*/ 288132 h 366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4091" h="366708">
                <a:moveTo>
                  <a:pt x="0" y="235881"/>
                </a:moveTo>
                <a:cubicBezTo>
                  <a:pt x="298269" y="303372"/>
                  <a:pt x="596538" y="370863"/>
                  <a:pt x="862149" y="366509"/>
                </a:cubicBezTo>
                <a:cubicBezTo>
                  <a:pt x="1127760" y="362155"/>
                  <a:pt x="1347652" y="270715"/>
                  <a:pt x="1593669" y="209755"/>
                </a:cubicBezTo>
                <a:cubicBezTo>
                  <a:pt x="1839686" y="148795"/>
                  <a:pt x="2046514" y="-12314"/>
                  <a:pt x="2338251" y="749"/>
                </a:cubicBezTo>
                <a:cubicBezTo>
                  <a:pt x="2629988" y="13812"/>
                  <a:pt x="3139440" y="211932"/>
                  <a:pt x="3344091" y="288132"/>
                </a:cubicBezTo>
              </a:path>
            </a:pathLst>
          </a:cu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直方体 167"/>
          <p:cNvSpPr/>
          <p:nvPr/>
        </p:nvSpPr>
        <p:spPr>
          <a:xfrm rot="5115075">
            <a:off x="7048955" y="5336694"/>
            <a:ext cx="874835" cy="360040"/>
          </a:xfrm>
          <a:prstGeom prst="cube">
            <a:avLst/>
          </a:prstGeom>
          <a:no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直方体 175"/>
          <p:cNvSpPr/>
          <p:nvPr/>
        </p:nvSpPr>
        <p:spPr>
          <a:xfrm rot="4073561">
            <a:off x="8111225" y="4772745"/>
            <a:ext cx="874835"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7" name="直線矢印コネクタ 176"/>
          <p:cNvCxnSpPr/>
          <p:nvPr/>
        </p:nvCxnSpPr>
        <p:spPr>
          <a:xfrm flipV="1">
            <a:off x="4427434" y="5470843"/>
            <a:ext cx="739534" cy="286070"/>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66882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3813" y="44450"/>
            <a:ext cx="91201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smtClean="0">
                <a:latin typeface="Arial Black" pitchFamily="34" charset="0"/>
              </a:rPr>
              <a:t>Start of Play </a:t>
            </a:r>
            <a:r>
              <a:rPr lang="ja-JP" altLang="en-US" sz="1600" b="0" dirty="0" smtClean="0">
                <a:latin typeface="Arial Black" pitchFamily="34" charset="0"/>
              </a:rPr>
              <a:t>　競技開始</a:t>
            </a:r>
            <a:endParaRPr lang="en-US" altLang="ja-JP" sz="1600" dirty="0">
              <a:latin typeface="Arial Black" pitchFamily="34" charset="0"/>
            </a:endParaRPr>
          </a:p>
        </p:txBody>
      </p:sp>
      <p:grpSp>
        <p:nvGrpSpPr>
          <p:cNvPr id="4" name="グループ化 3"/>
          <p:cNvGrpSpPr/>
          <p:nvPr/>
        </p:nvGrpSpPr>
        <p:grpSpPr>
          <a:xfrm>
            <a:off x="759189" y="950847"/>
            <a:ext cx="2953745" cy="1232787"/>
            <a:chOff x="240574" y="3980658"/>
            <a:chExt cx="4823734" cy="2013253"/>
          </a:xfrm>
        </p:grpSpPr>
        <p:grpSp>
          <p:nvGrpSpPr>
            <p:cNvPr id="81" name="グループ化 80"/>
            <p:cNvGrpSpPr/>
            <p:nvPr/>
          </p:nvGrpSpPr>
          <p:grpSpPr>
            <a:xfrm>
              <a:off x="2120052" y="4209464"/>
              <a:ext cx="1050877" cy="1050877"/>
              <a:chOff x="4583906" y="4982585"/>
              <a:chExt cx="1050877" cy="1050877"/>
            </a:xfrm>
            <a:scene3d>
              <a:camera prst="isometricOffAxis2Top"/>
              <a:lightRig rig="threePt" dir="t"/>
            </a:scene3d>
          </p:grpSpPr>
          <p:sp>
            <p:nvSpPr>
              <p:cNvPr id="202" name="正方形/長方形 201"/>
              <p:cNvSpPr/>
              <p:nvPr/>
            </p:nvSpPr>
            <p:spPr>
              <a:xfrm>
                <a:off x="4583906" y="4982585"/>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3" name="直線コネクタ 202"/>
              <p:cNvCxnSpPr>
                <a:stCxn id="202" idx="1"/>
              </p:cNvCxnSpPr>
              <p:nvPr/>
            </p:nvCxnSpPr>
            <p:spPr>
              <a:xfrm>
                <a:off x="4583906" y="5508024"/>
                <a:ext cx="28520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a:xfrm>
                <a:off x="5349575" y="5508024"/>
                <a:ext cx="28520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6" name="グループ化 85"/>
            <p:cNvGrpSpPr/>
            <p:nvPr/>
          </p:nvGrpSpPr>
          <p:grpSpPr>
            <a:xfrm>
              <a:off x="3494814" y="3980658"/>
              <a:ext cx="1569494" cy="1572512"/>
              <a:chOff x="6639634" y="1921314"/>
              <a:chExt cx="1569494" cy="1572512"/>
            </a:xfrm>
            <a:scene3d>
              <a:camera prst="isometricOffAxis2Top"/>
              <a:lightRig rig="threePt" dir="t"/>
            </a:scene3d>
          </p:grpSpPr>
          <p:sp>
            <p:nvSpPr>
              <p:cNvPr id="184" name="正方形/長方形 183"/>
              <p:cNvSpPr/>
              <p:nvPr/>
            </p:nvSpPr>
            <p:spPr>
              <a:xfrm rot="5400000">
                <a:off x="7158251"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円弧 184"/>
              <p:cNvSpPr/>
              <p:nvPr/>
            </p:nvSpPr>
            <p:spPr>
              <a:xfrm rot="5400000">
                <a:off x="6639634" y="1921314"/>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87" name="グループ化 86"/>
            <p:cNvGrpSpPr/>
            <p:nvPr/>
          </p:nvGrpSpPr>
          <p:grpSpPr>
            <a:xfrm>
              <a:off x="3071962" y="4355530"/>
              <a:ext cx="1050877" cy="1050877"/>
              <a:chOff x="1553991" y="2961592"/>
              <a:chExt cx="1050877" cy="1050877"/>
            </a:xfrm>
            <a:scene3d>
              <a:camera prst="isometricOffAxis2Top"/>
              <a:lightRig rig="threePt" dir="t"/>
            </a:scene3d>
          </p:grpSpPr>
          <p:sp>
            <p:nvSpPr>
              <p:cNvPr id="182" name="正方形/長方形 181"/>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3" name="直線コネクタ 182"/>
              <p:cNvCxnSpPr>
                <a:stCxn id="182" idx="1"/>
                <a:endCxn id="182"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8" name="円弧 87"/>
            <p:cNvSpPr/>
            <p:nvPr/>
          </p:nvSpPr>
          <p:spPr>
            <a:xfrm rot="10800000">
              <a:off x="602666" y="4150270"/>
              <a:ext cx="1050877" cy="1050877"/>
            </a:xfrm>
            <a:prstGeom prst="arc">
              <a:avLst/>
            </a:prstGeom>
            <a:ln w="50800">
              <a:solidFill>
                <a:schemeClr val="tx1"/>
              </a:solidFill>
            </a:ln>
            <a:scene3d>
              <a:camera prst="isometricOffAxis2Top"/>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3" name="グループ化 92"/>
            <p:cNvGrpSpPr/>
            <p:nvPr/>
          </p:nvGrpSpPr>
          <p:grpSpPr>
            <a:xfrm>
              <a:off x="3550909" y="4790732"/>
              <a:ext cx="1050877" cy="1050877"/>
              <a:chOff x="1553991" y="2961592"/>
              <a:chExt cx="1050877" cy="1050877"/>
            </a:xfrm>
            <a:scene3d>
              <a:camera prst="isometricOffAxis2Top"/>
              <a:lightRig rig="threePt" dir="t"/>
            </a:scene3d>
          </p:grpSpPr>
          <p:sp>
            <p:nvSpPr>
              <p:cNvPr id="170" name="正方形/長方形 169"/>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1" name="直線コネクタ 170"/>
              <p:cNvCxnSpPr>
                <a:stCxn id="170" idx="1"/>
                <a:endCxn id="170"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1" name="グループ化 110"/>
            <p:cNvGrpSpPr/>
            <p:nvPr/>
          </p:nvGrpSpPr>
          <p:grpSpPr>
            <a:xfrm>
              <a:off x="3331495" y="4062386"/>
              <a:ext cx="648311" cy="976409"/>
              <a:chOff x="2956037" y="4090964"/>
              <a:chExt cx="648311" cy="976409"/>
            </a:xfrm>
          </p:grpSpPr>
          <p:sp>
            <p:nvSpPr>
              <p:cNvPr id="163" name="直方体 162"/>
              <p:cNvSpPr/>
              <p:nvPr/>
            </p:nvSpPr>
            <p:spPr>
              <a:xfrm>
                <a:off x="3008311" y="4347373"/>
                <a:ext cx="100418" cy="72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直方体 163"/>
              <p:cNvSpPr/>
              <p:nvPr/>
            </p:nvSpPr>
            <p:spPr>
              <a:xfrm>
                <a:off x="3451690" y="4090964"/>
                <a:ext cx="100418" cy="72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直方体 164"/>
              <p:cNvSpPr/>
              <p:nvPr/>
            </p:nvSpPr>
            <p:spPr>
              <a:xfrm rot="14284588">
                <a:off x="3190646" y="3901326"/>
                <a:ext cx="179094" cy="648311"/>
              </a:xfrm>
              <a:prstGeom prst="cube">
                <a:avLst>
                  <a:gd name="adj" fmla="val 38677"/>
                </a:avLst>
              </a:prstGeom>
              <a:solidFill>
                <a:srgbClr val="FFC000"/>
              </a:solidFill>
              <a:ln w="6350">
                <a:solidFill>
                  <a:srgbClr val="CC3300"/>
                </a:solidFill>
              </a:ln>
              <a:scene3d>
                <a:camera prst="isometricOffAxis1Left">
                  <a:rot lat="1075751" lon="3524647" rev="21502672"/>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2" name="グループ化 111"/>
            <p:cNvGrpSpPr/>
            <p:nvPr/>
          </p:nvGrpSpPr>
          <p:grpSpPr>
            <a:xfrm>
              <a:off x="2605997" y="4649292"/>
              <a:ext cx="1050877" cy="1050877"/>
              <a:chOff x="4721295" y="5488417"/>
              <a:chExt cx="1050877" cy="1050877"/>
            </a:xfrm>
            <a:scene3d>
              <a:camera prst="isometricOffAxis2Top"/>
              <a:lightRig rig="threePt" dir="t"/>
            </a:scene3d>
          </p:grpSpPr>
          <p:grpSp>
            <p:nvGrpSpPr>
              <p:cNvPr id="155" name="グループ化 154"/>
              <p:cNvGrpSpPr/>
              <p:nvPr/>
            </p:nvGrpSpPr>
            <p:grpSpPr>
              <a:xfrm rot="10800000">
                <a:off x="4721295" y="5488417"/>
                <a:ext cx="1050877" cy="1050877"/>
                <a:chOff x="3643953" y="2442949"/>
                <a:chExt cx="1050877" cy="1050877"/>
              </a:xfrm>
            </p:grpSpPr>
            <p:sp>
              <p:nvSpPr>
                <p:cNvPr id="160" name="正方形/長方形 159"/>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60"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コネクタ 161"/>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6" name="角丸四角形 155"/>
              <p:cNvSpPr/>
              <p:nvPr/>
            </p:nvSpPr>
            <p:spPr>
              <a:xfrm>
                <a:off x="4944275" y="5813017"/>
                <a:ext cx="594641" cy="507004"/>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p:nvSpPr>
            <p:spPr>
              <a:xfrm>
                <a:off x="5145480" y="5934843"/>
                <a:ext cx="488260" cy="4826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円弧 157"/>
              <p:cNvSpPr/>
              <p:nvPr/>
            </p:nvSpPr>
            <p:spPr>
              <a:xfrm>
                <a:off x="5034337" y="6320567"/>
                <a:ext cx="207997" cy="20799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9" name="円弧 158"/>
              <p:cNvSpPr/>
              <p:nvPr/>
            </p:nvSpPr>
            <p:spPr>
              <a:xfrm rot="10800000">
                <a:off x="5538916" y="5805858"/>
                <a:ext cx="207997" cy="20799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114" name="グループ化 113"/>
            <p:cNvGrpSpPr/>
            <p:nvPr/>
          </p:nvGrpSpPr>
          <p:grpSpPr>
            <a:xfrm>
              <a:off x="702441" y="4357495"/>
              <a:ext cx="1050877" cy="1050877"/>
              <a:chOff x="982639" y="2442949"/>
              <a:chExt cx="1050877" cy="1050877"/>
            </a:xfrm>
            <a:scene3d>
              <a:camera prst="isometricOffAxis2Top"/>
              <a:lightRig rig="threePt" dir="t"/>
            </a:scene3d>
          </p:grpSpPr>
          <p:sp>
            <p:nvSpPr>
              <p:cNvPr id="142" name="正方形/長方形 141"/>
              <p:cNvSpPr/>
              <p:nvPr/>
            </p:nvSpPr>
            <p:spPr>
              <a:xfrm>
                <a:off x="982639"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3" name="直線コネクタ 142"/>
              <p:cNvCxnSpPr>
                <a:stCxn id="142" idx="0"/>
                <a:endCxn id="142" idx="2"/>
              </p:cNvCxnSpPr>
              <p:nvPr/>
            </p:nvCxnSpPr>
            <p:spPr>
              <a:xfrm>
                <a:off x="1508078" y="2442949"/>
                <a:ext cx="0" cy="1050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 name="グループ化 114"/>
            <p:cNvGrpSpPr/>
            <p:nvPr/>
          </p:nvGrpSpPr>
          <p:grpSpPr>
            <a:xfrm>
              <a:off x="2146170" y="4943034"/>
              <a:ext cx="1050877" cy="1050877"/>
              <a:chOff x="3643953" y="2442949"/>
              <a:chExt cx="1050877" cy="1050877"/>
            </a:xfrm>
            <a:scene3d>
              <a:camera prst="isometricOffAxis2Top"/>
              <a:lightRig rig="threePt" dir="t"/>
            </a:scene3d>
          </p:grpSpPr>
          <p:sp>
            <p:nvSpPr>
              <p:cNvPr id="139" name="正方形/長方形 138"/>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0" name="直線コネクタ 139"/>
              <p:cNvCxnSpPr>
                <a:stCxn id="139"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6" name="グループ化 115"/>
            <p:cNvGrpSpPr/>
            <p:nvPr/>
          </p:nvGrpSpPr>
          <p:grpSpPr>
            <a:xfrm>
              <a:off x="1170676" y="4069673"/>
              <a:ext cx="1050877" cy="1050877"/>
              <a:chOff x="6417721" y="4843016"/>
              <a:chExt cx="1050877" cy="1050877"/>
            </a:xfrm>
            <a:scene3d>
              <a:camera prst="isometricOffAxis2Top"/>
              <a:lightRig rig="threePt" dir="t"/>
            </a:scene3d>
          </p:grpSpPr>
          <p:sp>
            <p:nvSpPr>
              <p:cNvPr id="134" name="正方形/長方形 133"/>
              <p:cNvSpPr/>
              <p:nvPr/>
            </p:nvSpPr>
            <p:spPr>
              <a:xfrm rot="10800000">
                <a:off x="6417721" y="4843016"/>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5" name="直線コネクタ 134"/>
              <p:cNvCxnSpPr>
                <a:stCxn id="134" idx="0"/>
              </p:cNvCxnSpPr>
              <p:nvPr/>
            </p:nvCxnSpPr>
            <p:spPr>
              <a:xfrm rot="10800000">
                <a:off x="6943159" y="5345992"/>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rot="10800000" flipH="1">
                <a:off x="6914882" y="536886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円/楕円 136"/>
              <p:cNvSpPr/>
              <p:nvPr/>
            </p:nvSpPr>
            <p:spPr>
              <a:xfrm>
                <a:off x="6579552" y="4994117"/>
                <a:ext cx="718636" cy="718636"/>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正方形/長方形 137"/>
              <p:cNvSpPr/>
              <p:nvPr/>
            </p:nvSpPr>
            <p:spPr>
              <a:xfrm>
                <a:off x="6965589" y="5395913"/>
                <a:ext cx="478199" cy="478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7" name="グループ化 116"/>
            <p:cNvGrpSpPr/>
            <p:nvPr/>
          </p:nvGrpSpPr>
          <p:grpSpPr>
            <a:xfrm>
              <a:off x="1193868" y="4799942"/>
              <a:ext cx="1050877" cy="1050877"/>
              <a:chOff x="7757007" y="5255265"/>
              <a:chExt cx="1050877" cy="1050877"/>
            </a:xfrm>
            <a:scene3d>
              <a:camera prst="isometricOffAxis2Top"/>
              <a:lightRig rig="threePt" dir="t"/>
            </a:scene3d>
          </p:grpSpPr>
          <p:grpSp>
            <p:nvGrpSpPr>
              <p:cNvPr id="127" name="グループ化 126"/>
              <p:cNvGrpSpPr/>
              <p:nvPr/>
            </p:nvGrpSpPr>
            <p:grpSpPr>
              <a:xfrm>
                <a:off x="7757007" y="5255265"/>
                <a:ext cx="1050877" cy="1050877"/>
                <a:chOff x="1553991" y="2961592"/>
                <a:chExt cx="1050877" cy="1050877"/>
              </a:xfrm>
            </p:grpSpPr>
            <p:sp>
              <p:nvSpPr>
                <p:cNvPr id="132" name="正方形/長方形 131"/>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3" name="直線コネクタ 132"/>
                <p:cNvCxnSpPr>
                  <a:stCxn id="132" idx="1"/>
                  <a:endCxn id="132"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8" name="正方形/長方形 127"/>
              <p:cNvSpPr/>
              <p:nvPr/>
            </p:nvSpPr>
            <p:spPr>
              <a:xfrm>
                <a:off x="7962168" y="5460426"/>
                <a:ext cx="320278" cy="32027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正方形/長方形 128"/>
              <p:cNvSpPr/>
              <p:nvPr/>
            </p:nvSpPr>
            <p:spPr>
              <a:xfrm>
                <a:off x="8281201" y="5780703"/>
                <a:ext cx="320278" cy="32027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7994508" y="5723248"/>
                <a:ext cx="255600" cy="150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p:cNvSpPr/>
              <p:nvPr/>
            </p:nvSpPr>
            <p:spPr>
              <a:xfrm>
                <a:off x="8313540" y="5723248"/>
                <a:ext cx="255600" cy="150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9" name="円柱 118"/>
            <p:cNvSpPr/>
            <p:nvPr/>
          </p:nvSpPr>
          <p:spPr>
            <a:xfrm rot="14295051">
              <a:off x="4133809" y="5045106"/>
              <a:ext cx="45719" cy="601217"/>
            </a:xfrm>
            <a:prstGeom prst="can">
              <a:avLst>
                <a:gd name="adj" fmla="val 74297"/>
              </a:avLst>
            </a:prstGeom>
            <a:gradFill flip="none" rotWithShape="1">
              <a:gsLst>
                <a:gs pos="0">
                  <a:schemeClr val="tx1">
                    <a:lumMod val="65000"/>
                    <a:lumOff val="35000"/>
                  </a:schemeClr>
                </a:gs>
                <a:gs pos="32000">
                  <a:schemeClr val="accent1">
                    <a:lumMod val="20000"/>
                    <a:lumOff val="80000"/>
                  </a:schemeClr>
                </a:gs>
                <a:gs pos="65000">
                  <a:schemeClr val="bg1">
                    <a:lumMod val="95000"/>
                  </a:schemeClr>
                </a:gs>
                <a:gs pos="100000">
                  <a:schemeClr val="bg1"/>
                </a:gs>
              </a:gsLst>
              <a:lin ang="2700000" scaled="1"/>
              <a:tileRect/>
            </a:gradFill>
            <a:ln w="6350">
              <a:solidFill>
                <a:schemeClr val="tx1">
                  <a:lumMod val="50000"/>
                  <a:lumOff val="50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1" name="グループ化 120"/>
            <p:cNvGrpSpPr/>
            <p:nvPr/>
          </p:nvGrpSpPr>
          <p:grpSpPr>
            <a:xfrm rot="10800000">
              <a:off x="240574" y="4138186"/>
              <a:ext cx="1576316" cy="1576315"/>
              <a:chOff x="4694829" y="2442949"/>
              <a:chExt cx="1576316" cy="1576315"/>
            </a:xfrm>
            <a:scene3d>
              <a:camera prst="isometricOffAxis2Top"/>
              <a:lightRig rig="threePt" dir="t"/>
            </a:scene3d>
          </p:grpSpPr>
          <p:sp>
            <p:nvSpPr>
              <p:cNvPr id="125" name="正方形/長方形 124"/>
              <p:cNvSpPr/>
              <p:nvPr/>
            </p:nvSpPr>
            <p:spPr>
              <a:xfrm>
                <a:off x="5220268"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円弧 125"/>
              <p:cNvSpPr/>
              <p:nvPr/>
            </p:nvSpPr>
            <p:spPr>
              <a:xfrm>
                <a:off x="4694829" y="2968387"/>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122" name="グループ化 121"/>
            <p:cNvGrpSpPr/>
            <p:nvPr/>
          </p:nvGrpSpPr>
          <p:grpSpPr>
            <a:xfrm>
              <a:off x="548434" y="4622911"/>
              <a:ext cx="389187" cy="423627"/>
              <a:chOff x="7862965" y="4185320"/>
              <a:chExt cx="475817" cy="517923"/>
            </a:xfrm>
          </p:grpSpPr>
          <p:sp>
            <p:nvSpPr>
              <p:cNvPr id="123" name="円/楕円 122"/>
              <p:cNvSpPr/>
              <p:nvPr/>
            </p:nvSpPr>
            <p:spPr>
              <a:xfrm>
                <a:off x="7862965" y="4227426"/>
                <a:ext cx="475817" cy="475817"/>
              </a:xfrm>
              <a:prstGeom prst="ellipse">
                <a:avLst/>
              </a:prstGeom>
              <a:solidFill>
                <a:srgbClr val="FF99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円/楕円 123"/>
              <p:cNvSpPr/>
              <p:nvPr/>
            </p:nvSpPr>
            <p:spPr>
              <a:xfrm>
                <a:off x="7862965" y="4185320"/>
                <a:ext cx="475817" cy="475817"/>
              </a:xfrm>
              <a:prstGeom prst="ellipse">
                <a:avLst/>
              </a:prstGeom>
              <a:solidFill>
                <a:srgbClr val="FFC0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 name="グループ化 4"/>
          <p:cNvGrpSpPr/>
          <p:nvPr/>
        </p:nvGrpSpPr>
        <p:grpSpPr>
          <a:xfrm>
            <a:off x="3498199" y="498132"/>
            <a:ext cx="598612" cy="1495261"/>
            <a:chOff x="3498199" y="989453"/>
            <a:chExt cx="598612" cy="1495261"/>
          </a:xfrm>
        </p:grpSpPr>
        <p:grpSp>
          <p:nvGrpSpPr>
            <p:cNvPr id="27" name="Group 89"/>
            <p:cNvGrpSpPr>
              <a:grpSpLocks/>
            </p:cNvGrpSpPr>
            <p:nvPr/>
          </p:nvGrpSpPr>
          <p:grpSpPr bwMode="auto">
            <a:xfrm rot="18942856">
              <a:off x="3592776" y="1498291"/>
              <a:ext cx="469024" cy="104584"/>
              <a:chOff x="2018" y="2749"/>
              <a:chExt cx="408" cy="91"/>
            </a:xfrm>
          </p:grpSpPr>
          <p:sp>
            <p:nvSpPr>
              <p:cNvPr id="28" name="Line 90"/>
              <p:cNvSpPr>
                <a:spLocks noChangeShapeType="1"/>
              </p:cNvSpPr>
              <p:nvPr/>
            </p:nvSpPr>
            <p:spPr bwMode="auto">
              <a:xfrm flipH="1">
                <a:off x="2018" y="2750"/>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91"/>
              <p:cNvSpPr>
                <a:spLocks noChangeShapeType="1"/>
              </p:cNvSpPr>
              <p:nvPr/>
            </p:nvSpPr>
            <p:spPr bwMode="auto">
              <a:xfrm flipV="1">
                <a:off x="2018" y="2749"/>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4" name="Line 82"/>
            <p:cNvSpPr>
              <a:spLocks noChangeShapeType="1"/>
            </p:cNvSpPr>
            <p:nvPr/>
          </p:nvSpPr>
          <p:spPr bwMode="auto">
            <a:xfrm>
              <a:off x="3957780" y="1286017"/>
              <a:ext cx="0" cy="5217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 name="Group 83"/>
            <p:cNvGrpSpPr>
              <a:grpSpLocks/>
            </p:cNvGrpSpPr>
            <p:nvPr/>
          </p:nvGrpSpPr>
          <p:grpSpPr bwMode="auto">
            <a:xfrm rot="468510">
              <a:off x="3801438" y="1807790"/>
              <a:ext cx="104611" cy="676924"/>
              <a:chOff x="1292" y="3385"/>
              <a:chExt cx="91" cy="589"/>
            </a:xfrm>
          </p:grpSpPr>
          <p:sp>
            <p:nvSpPr>
              <p:cNvPr id="32" name="Line 84"/>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85"/>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6" name="Group 86"/>
            <p:cNvGrpSpPr>
              <a:grpSpLocks/>
            </p:cNvGrpSpPr>
            <p:nvPr/>
          </p:nvGrpSpPr>
          <p:grpSpPr bwMode="auto">
            <a:xfrm rot="21085999">
              <a:off x="3906049" y="1807790"/>
              <a:ext cx="104611" cy="676924"/>
              <a:chOff x="1292" y="3385"/>
              <a:chExt cx="91" cy="589"/>
            </a:xfrm>
          </p:grpSpPr>
          <p:sp>
            <p:nvSpPr>
              <p:cNvPr id="30" name="Line 87"/>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88"/>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2" name="Group 77"/>
            <p:cNvGrpSpPr>
              <a:grpSpLocks/>
            </p:cNvGrpSpPr>
            <p:nvPr/>
          </p:nvGrpSpPr>
          <p:grpSpPr bwMode="auto">
            <a:xfrm rot="332169">
              <a:off x="3498199" y="1626411"/>
              <a:ext cx="515478" cy="354629"/>
              <a:chOff x="4195" y="2976"/>
              <a:chExt cx="725" cy="499"/>
            </a:xfrm>
          </p:grpSpPr>
          <p:sp>
            <p:nvSpPr>
              <p:cNvPr id="34" name="AutoShape 78"/>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5" name="AutoShape 79"/>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 name="AutoShape 80"/>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1" name="Group 74"/>
            <p:cNvGrpSpPr>
              <a:grpSpLocks/>
            </p:cNvGrpSpPr>
            <p:nvPr/>
          </p:nvGrpSpPr>
          <p:grpSpPr bwMode="auto">
            <a:xfrm rot="17387690">
              <a:off x="3596592" y="1501561"/>
              <a:ext cx="468905" cy="104611"/>
              <a:chOff x="930" y="2840"/>
              <a:chExt cx="408" cy="91"/>
            </a:xfrm>
          </p:grpSpPr>
          <p:sp>
            <p:nvSpPr>
              <p:cNvPr id="37" name="Line 75"/>
              <p:cNvSpPr>
                <a:spLocks noChangeShapeType="1"/>
              </p:cNvSpPr>
              <p:nvPr/>
            </p:nvSpPr>
            <p:spPr bwMode="auto">
              <a:xfrm flipH="1">
                <a:off x="930" y="2931"/>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76"/>
              <p:cNvSpPr>
                <a:spLocks noChangeShapeType="1"/>
              </p:cNvSpPr>
              <p:nvPr/>
            </p:nvSpPr>
            <p:spPr bwMode="auto">
              <a:xfrm flipV="1">
                <a:off x="930" y="2840"/>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23" name="Oval 58"/>
            <p:cNvSpPr>
              <a:spLocks noChangeArrowheads="1"/>
            </p:cNvSpPr>
            <p:nvPr/>
          </p:nvSpPr>
          <p:spPr bwMode="auto">
            <a:xfrm>
              <a:off x="3784250" y="989453"/>
              <a:ext cx="312561" cy="312603"/>
            </a:xfrm>
            <a:prstGeom prst="ellipse">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35" name="グループ化 234"/>
          <p:cNvGrpSpPr/>
          <p:nvPr/>
        </p:nvGrpSpPr>
        <p:grpSpPr>
          <a:xfrm>
            <a:off x="540260" y="3311913"/>
            <a:ext cx="2953745" cy="1232787"/>
            <a:chOff x="240574" y="3980658"/>
            <a:chExt cx="4823734" cy="2013253"/>
          </a:xfrm>
        </p:grpSpPr>
        <p:grpSp>
          <p:nvGrpSpPr>
            <p:cNvPr id="236" name="グループ化 235"/>
            <p:cNvGrpSpPr/>
            <p:nvPr/>
          </p:nvGrpSpPr>
          <p:grpSpPr>
            <a:xfrm>
              <a:off x="2120052" y="4209464"/>
              <a:ext cx="1050877" cy="1050877"/>
              <a:chOff x="4583906" y="4982585"/>
              <a:chExt cx="1050877" cy="1050877"/>
            </a:xfrm>
            <a:scene3d>
              <a:camera prst="isometricOffAxis2Top"/>
              <a:lightRig rig="threePt" dir="t"/>
            </a:scene3d>
          </p:grpSpPr>
          <p:sp>
            <p:nvSpPr>
              <p:cNvPr id="288" name="正方形/長方形 287"/>
              <p:cNvSpPr/>
              <p:nvPr/>
            </p:nvSpPr>
            <p:spPr>
              <a:xfrm>
                <a:off x="4583906" y="4982585"/>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9" name="直線コネクタ 288"/>
              <p:cNvCxnSpPr>
                <a:stCxn id="288" idx="1"/>
              </p:cNvCxnSpPr>
              <p:nvPr/>
            </p:nvCxnSpPr>
            <p:spPr>
              <a:xfrm>
                <a:off x="4583906" y="5508024"/>
                <a:ext cx="28520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直線コネクタ 289"/>
              <p:cNvCxnSpPr/>
              <p:nvPr/>
            </p:nvCxnSpPr>
            <p:spPr>
              <a:xfrm>
                <a:off x="5349575" y="5508024"/>
                <a:ext cx="28520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7" name="グループ化 236"/>
            <p:cNvGrpSpPr/>
            <p:nvPr/>
          </p:nvGrpSpPr>
          <p:grpSpPr>
            <a:xfrm>
              <a:off x="3494814" y="3980658"/>
              <a:ext cx="1569494" cy="1572512"/>
              <a:chOff x="6639634" y="1921314"/>
              <a:chExt cx="1569494" cy="1572512"/>
            </a:xfrm>
            <a:scene3d>
              <a:camera prst="isometricOffAxis2Top"/>
              <a:lightRig rig="threePt" dir="t"/>
            </a:scene3d>
          </p:grpSpPr>
          <p:sp>
            <p:nvSpPr>
              <p:cNvPr id="286" name="正方形/長方形 285"/>
              <p:cNvSpPr/>
              <p:nvPr/>
            </p:nvSpPr>
            <p:spPr>
              <a:xfrm rot="5400000">
                <a:off x="7158251"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円弧 286"/>
              <p:cNvSpPr/>
              <p:nvPr/>
            </p:nvSpPr>
            <p:spPr>
              <a:xfrm rot="5400000">
                <a:off x="6639634" y="1921314"/>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38" name="グループ化 237"/>
            <p:cNvGrpSpPr/>
            <p:nvPr/>
          </p:nvGrpSpPr>
          <p:grpSpPr>
            <a:xfrm>
              <a:off x="3071962" y="4355530"/>
              <a:ext cx="1050877" cy="1050877"/>
              <a:chOff x="1553991" y="2961592"/>
              <a:chExt cx="1050877" cy="1050877"/>
            </a:xfrm>
            <a:scene3d>
              <a:camera prst="isometricOffAxis2Top"/>
              <a:lightRig rig="threePt" dir="t"/>
            </a:scene3d>
          </p:grpSpPr>
          <p:sp>
            <p:nvSpPr>
              <p:cNvPr id="284" name="正方形/長方形 283"/>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5" name="直線コネクタ 284"/>
              <p:cNvCxnSpPr>
                <a:stCxn id="284" idx="1"/>
                <a:endCxn id="284"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9" name="円弧 238"/>
            <p:cNvSpPr/>
            <p:nvPr/>
          </p:nvSpPr>
          <p:spPr>
            <a:xfrm rot="10800000">
              <a:off x="602666" y="4150270"/>
              <a:ext cx="1050877" cy="1050877"/>
            </a:xfrm>
            <a:prstGeom prst="arc">
              <a:avLst/>
            </a:prstGeom>
            <a:ln w="50800">
              <a:solidFill>
                <a:schemeClr val="tx1"/>
              </a:solidFill>
            </a:ln>
            <a:scene3d>
              <a:camera prst="isometricOffAxis2Top"/>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40" name="グループ化 239"/>
            <p:cNvGrpSpPr/>
            <p:nvPr/>
          </p:nvGrpSpPr>
          <p:grpSpPr>
            <a:xfrm>
              <a:off x="3550909" y="4790732"/>
              <a:ext cx="1050877" cy="1050877"/>
              <a:chOff x="1553991" y="2961592"/>
              <a:chExt cx="1050877" cy="1050877"/>
            </a:xfrm>
            <a:scene3d>
              <a:camera prst="isometricOffAxis2Top"/>
              <a:lightRig rig="threePt" dir="t"/>
            </a:scene3d>
          </p:grpSpPr>
          <p:sp>
            <p:nvSpPr>
              <p:cNvPr id="282" name="正方形/長方形 281"/>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3" name="直線コネクタ 282"/>
              <p:cNvCxnSpPr>
                <a:stCxn id="282" idx="1"/>
                <a:endCxn id="282"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1" name="グループ化 240"/>
            <p:cNvGrpSpPr/>
            <p:nvPr/>
          </p:nvGrpSpPr>
          <p:grpSpPr>
            <a:xfrm>
              <a:off x="3331495" y="4062386"/>
              <a:ext cx="648311" cy="976409"/>
              <a:chOff x="2956037" y="4090964"/>
              <a:chExt cx="648311" cy="976409"/>
            </a:xfrm>
          </p:grpSpPr>
          <p:sp>
            <p:nvSpPr>
              <p:cNvPr id="279" name="直方体 278"/>
              <p:cNvSpPr/>
              <p:nvPr/>
            </p:nvSpPr>
            <p:spPr>
              <a:xfrm>
                <a:off x="3008311" y="4347373"/>
                <a:ext cx="100418" cy="72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直方体 279"/>
              <p:cNvSpPr/>
              <p:nvPr/>
            </p:nvSpPr>
            <p:spPr>
              <a:xfrm>
                <a:off x="3451690" y="4090964"/>
                <a:ext cx="100418" cy="72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1" name="直方体 280"/>
              <p:cNvSpPr/>
              <p:nvPr/>
            </p:nvSpPr>
            <p:spPr>
              <a:xfrm rot="14284588">
                <a:off x="3190646" y="3901326"/>
                <a:ext cx="179094" cy="648311"/>
              </a:xfrm>
              <a:prstGeom prst="cube">
                <a:avLst>
                  <a:gd name="adj" fmla="val 38677"/>
                </a:avLst>
              </a:prstGeom>
              <a:solidFill>
                <a:srgbClr val="FFC000"/>
              </a:solidFill>
              <a:ln w="6350">
                <a:solidFill>
                  <a:srgbClr val="CC3300"/>
                </a:solidFill>
              </a:ln>
              <a:scene3d>
                <a:camera prst="isometricOffAxis1Left">
                  <a:rot lat="1075751" lon="3524647" rev="21502672"/>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2" name="グループ化 241"/>
            <p:cNvGrpSpPr/>
            <p:nvPr/>
          </p:nvGrpSpPr>
          <p:grpSpPr>
            <a:xfrm>
              <a:off x="2605997" y="4649292"/>
              <a:ext cx="1050877" cy="1050877"/>
              <a:chOff x="4721295" y="5488417"/>
              <a:chExt cx="1050877" cy="1050877"/>
            </a:xfrm>
            <a:scene3d>
              <a:camera prst="isometricOffAxis2Top"/>
              <a:lightRig rig="threePt" dir="t"/>
            </a:scene3d>
          </p:grpSpPr>
          <p:grpSp>
            <p:nvGrpSpPr>
              <p:cNvPr id="271" name="グループ化 270"/>
              <p:cNvGrpSpPr/>
              <p:nvPr/>
            </p:nvGrpSpPr>
            <p:grpSpPr>
              <a:xfrm rot="10800000">
                <a:off x="4721295" y="5488417"/>
                <a:ext cx="1050877" cy="1050877"/>
                <a:chOff x="3643953" y="2442949"/>
                <a:chExt cx="1050877" cy="1050877"/>
              </a:xfrm>
            </p:grpSpPr>
            <p:sp>
              <p:nvSpPr>
                <p:cNvPr id="276" name="正方形/長方形 275"/>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7" name="直線コネクタ 276"/>
                <p:cNvCxnSpPr>
                  <a:stCxn id="276"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直線コネクタ 277"/>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2" name="角丸四角形 271"/>
              <p:cNvSpPr/>
              <p:nvPr/>
            </p:nvSpPr>
            <p:spPr>
              <a:xfrm>
                <a:off x="4944275" y="5813017"/>
                <a:ext cx="594641" cy="507004"/>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3" name="正方形/長方形 272"/>
              <p:cNvSpPr/>
              <p:nvPr/>
            </p:nvSpPr>
            <p:spPr>
              <a:xfrm>
                <a:off x="5145480" y="5934843"/>
                <a:ext cx="488260" cy="4826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4" name="円弧 273"/>
              <p:cNvSpPr/>
              <p:nvPr/>
            </p:nvSpPr>
            <p:spPr>
              <a:xfrm>
                <a:off x="5034337" y="6320567"/>
                <a:ext cx="207997" cy="20799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5" name="円弧 274"/>
              <p:cNvSpPr/>
              <p:nvPr/>
            </p:nvSpPr>
            <p:spPr>
              <a:xfrm rot="10800000">
                <a:off x="5538916" y="5805858"/>
                <a:ext cx="207997" cy="20799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43" name="グループ化 242"/>
            <p:cNvGrpSpPr/>
            <p:nvPr/>
          </p:nvGrpSpPr>
          <p:grpSpPr>
            <a:xfrm>
              <a:off x="702441" y="4357495"/>
              <a:ext cx="1050877" cy="1050877"/>
              <a:chOff x="982639" y="2442949"/>
              <a:chExt cx="1050877" cy="1050877"/>
            </a:xfrm>
            <a:scene3d>
              <a:camera prst="isometricOffAxis2Top"/>
              <a:lightRig rig="threePt" dir="t"/>
            </a:scene3d>
          </p:grpSpPr>
          <p:sp>
            <p:nvSpPr>
              <p:cNvPr id="269" name="正方形/長方形 268"/>
              <p:cNvSpPr/>
              <p:nvPr/>
            </p:nvSpPr>
            <p:spPr>
              <a:xfrm>
                <a:off x="982639"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0" name="直線コネクタ 269"/>
              <p:cNvCxnSpPr>
                <a:stCxn id="269" idx="0"/>
                <a:endCxn id="269" idx="2"/>
              </p:cNvCxnSpPr>
              <p:nvPr/>
            </p:nvCxnSpPr>
            <p:spPr>
              <a:xfrm>
                <a:off x="1508078" y="2442949"/>
                <a:ext cx="0" cy="1050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4" name="グループ化 243"/>
            <p:cNvGrpSpPr/>
            <p:nvPr/>
          </p:nvGrpSpPr>
          <p:grpSpPr>
            <a:xfrm>
              <a:off x="2146170" y="4943034"/>
              <a:ext cx="1050877" cy="1050877"/>
              <a:chOff x="3643953" y="2442949"/>
              <a:chExt cx="1050877" cy="1050877"/>
            </a:xfrm>
            <a:scene3d>
              <a:camera prst="isometricOffAxis2Top"/>
              <a:lightRig rig="threePt" dir="t"/>
            </a:scene3d>
          </p:grpSpPr>
          <p:sp>
            <p:nvSpPr>
              <p:cNvPr id="266" name="正方形/長方形 265"/>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7" name="直線コネクタ 266"/>
              <p:cNvCxnSpPr>
                <a:stCxn id="266"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直線コネクタ 267"/>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5" name="グループ化 244"/>
            <p:cNvGrpSpPr/>
            <p:nvPr/>
          </p:nvGrpSpPr>
          <p:grpSpPr>
            <a:xfrm>
              <a:off x="1170676" y="4069673"/>
              <a:ext cx="1050877" cy="1050877"/>
              <a:chOff x="6417721" y="4843016"/>
              <a:chExt cx="1050877" cy="1050877"/>
            </a:xfrm>
            <a:scene3d>
              <a:camera prst="isometricOffAxis2Top"/>
              <a:lightRig rig="threePt" dir="t"/>
            </a:scene3d>
          </p:grpSpPr>
          <p:sp>
            <p:nvSpPr>
              <p:cNvPr id="261" name="正方形/長方形 260"/>
              <p:cNvSpPr/>
              <p:nvPr/>
            </p:nvSpPr>
            <p:spPr>
              <a:xfrm rot="10800000">
                <a:off x="6417721" y="4843016"/>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2" name="直線コネクタ 261"/>
              <p:cNvCxnSpPr>
                <a:stCxn id="261" idx="0"/>
              </p:cNvCxnSpPr>
              <p:nvPr/>
            </p:nvCxnSpPr>
            <p:spPr>
              <a:xfrm rot="10800000">
                <a:off x="6943159" y="5345992"/>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直線コネクタ 262"/>
              <p:cNvCxnSpPr/>
              <p:nvPr/>
            </p:nvCxnSpPr>
            <p:spPr>
              <a:xfrm rot="10800000" flipH="1">
                <a:off x="6914882" y="536886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64" name="円/楕円 263"/>
              <p:cNvSpPr/>
              <p:nvPr/>
            </p:nvSpPr>
            <p:spPr>
              <a:xfrm>
                <a:off x="6579552" y="4994117"/>
                <a:ext cx="718636" cy="718636"/>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5" name="正方形/長方形 264"/>
              <p:cNvSpPr/>
              <p:nvPr/>
            </p:nvSpPr>
            <p:spPr>
              <a:xfrm>
                <a:off x="6965589" y="5395913"/>
                <a:ext cx="478199" cy="478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6" name="グループ化 245"/>
            <p:cNvGrpSpPr/>
            <p:nvPr/>
          </p:nvGrpSpPr>
          <p:grpSpPr>
            <a:xfrm>
              <a:off x="1193868" y="4799942"/>
              <a:ext cx="1050877" cy="1050877"/>
              <a:chOff x="7757007" y="5255265"/>
              <a:chExt cx="1050877" cy="1050877"/>
            </a:xfrm>
            <a:scene3d>
              <a:camera prst="isometricOffAxis2Top"/>
              <a:lightRig rig="threePt" dir="t"/>
            </a:scene3d>
          </p:grpSpPr>
          <p:grpSp>
            <p:nvGrpSpPr>
              <p:cNvPr id="254" name="グループ化 253"/>
              <p:cNvGrpSpPr/>
              <p:nvPr/>
            </p:nvGrpSpPr>
            <p:grpSpPr>
              <a:xfrm>
                <a:off x="7757007" y="5255265"/>
                <a:ext cx="1050877" cy="1050877"/>
                <a:chOff x="1553991" y="2961592"/>
                <a:chExt cx="1050877" cy="1050877"/>
              </a:xfrm>
            </p:grpSpPr>
            <p:sp>
              <p:nvSpPr>
                <p:cNvPr id="259" name="正方形/長方形 258"/>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0" name="直線コネクタ 259"/>
                <p:cNvCxnSpPr>
                  <a:stCxn id="259" idx="1"/>
                  <a:endCxn id="259"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5" name="正方形/長方形 254"/>
              <p:cNvSpPr/>
              <p:nvPr/>
            </p:nvSpPr>
            <p:spPr>
              <a:xfrm>
                <a:off x="7962168" y="5460426"/>
                <a:ext cx="320278" cy="32027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6" name="正方形/長方形 255"/>
              <p:cNvSpPr/>
              <p:nvPr/>
            </p:nvSpPr>
            <p:spPr>
              <a:xfrm>
                <a:off x="8281201" y="5780703"/>
                <a:ext cx="320278" cy="32027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正方形/長方形 256"/>
              <p:cNvSpPr/>
              <p:nvPr/>
            </p:nvSpPr>
            <p:spPr>
              <a:xfrm>
                <a:off x="7994508" y="5723248"/>
                <a:ext cx="255600" cy="150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8" name="正方形/長方形 257"/>
              <p:cNvSpPr/>
              <p:nvPr/>
            </p:nvSpPr>
            <p:spPr>
              <a:xfrm>
                <a:off x="8313540" y="5723248"/>
                <a:ext cx="255600" cy="150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7" name="円柱 246"/>
            <p:cNvSpPr/>
            <p:nvPr/>
          </p:nvSpPr>
          <p:spPr>
            <a:xfrm rot="14295051">
              <a:off x="4133809" y="5045106"/>
              <a:ext cx="45719" cy="601217"/>
            </a:xfrm>
            <a:prstGeom prst="can">
              <a:avLst>
                <a:gd name="adj" fmla="val 74297"/>
              </a:avLst>
            </a:prstGeom>
            <a:gradFill flip="none" rotWithShape="1">
              <a:gsLst>
                <a:gs pos="0">
                  <a:schemeClr val="tx1">
                    <a:lumMod val="65000"/>
                    <a:lumOff val="35000"/>
                  </a:schemeClr>
                </a:gs>
                <a:gs pos="32000">
                  <a:schemeClr val="accent1">
                    <a:lumMod val="20000"/>
                    <a:lumOff val="80000"/>
                  </a:schemeClr>
                </a:gs>
                <a:gs pos="65000">
                  <a:schemeClr val="bg1">
                    <a:lumMod val="95000"/>
                  </a:schemeClr>
                </a:gs>
                <a:gs pos="100000">
                  <a:schemeClr val="bg1"/>
                </a:gs>
              </a:gsLst>
              <a:lin ang="2700000" scaled="1"/>
              <a:tileRect/>
            </a:gradFill>
            <a:ln w="6350">
              <a:solidFill>
                <a:schemeClr val="tx1">
                  <a:lumMod val="50000"/>
                  <a:lumOff val="50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8" name="グループ化 247"/>
            <p:cNvGrpSpPr/>
            <p:nvPr/>
          </p:nvGrpSpPr>
          <p:grpSpPr>
            <a:xfrm rot="10800000">
              <a:off x="240574" y="4138186"/>
              <a:ext cx="1576316" cy="1576315"/>
              <a:chOff x="4694829" y="2442949"/>
              <a:chExt cx="1576316" cy="1576315"/>
            </a:xfrm>
            <a:scene3d>
              <a:camera prst="isometricOffAxis2Top"/>
              <a:lightRig rig="threePt" dir="t"/>
            </a:scene3d>
          </p:grpSpPr>
          <p:sp>
            <p:nvSpPr>
              <p:cNvPr id="252" name="正方形/長方形 251"/>
              <p:cNvSpPr/>
              <p:nvPr/>
            </p:nvSpPr>
            <p:spPr>
              <a:xfrm>
                <a:off x="5220268"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3" name="円弧 252"/>
              <p:cNvSpPr/>
              <p:nvPr/>
            </p:nvSpPr>
            <p:spPr>
              <a:xfrm>
                <a:off x="4694829" y="2968387"/>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49" name="グループ化 248"/>
            <p:cNvGrpSpPr/>
            <p:nvPr/>
          </p:nvGrpSpPr>
          <p:grpSpPr>
            <a:xfrm>
              <a:off x="548434" y="4622911"/>
              <a:ext cx="389187" cy="423627"/>
              <a:chOff x="7862965" y="4185320"/>
              <a:chExt cx="475817" cy="517923"/>
            </a:xfrm>
          </p:grpSpPr>
          <p:sp>
            <p:nvSpPr>
              <p:cNvPr id="250" name="円/楕円 249"/>
              <p:cNvSpPr/>
              <p:nvPr/>
            </p:nvSpPr>
            <p:spPr>
              <a:xfrm>
                <a:off x="7862965" y="4227426"/>
                <a:ext cx="475817" cy="475817"/>
              </a:xfrm>
              <a:prstGeom prst="ellipse">
                <a:avLst/>
              </a:prstGeom>
              <a:solidFill>
                <a:srgbClr val="FF99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円/楕円 250"/>
              <p:cNvSpPr/>
              <p:nvPr/>
            </p:nvSpPr>
            <p:spPr>
              <a:xfrm>
                <a:off x="7862965" y="4185320"/>
                <a:ext cx="475817" cy="475817"/>
              </a:xfrm>
              <a:prstGeom prst="ellipse">
                <a:avLst/>
              </a:prstGeom>
              <a:solidFill>
                <a:srgbClr val="FFC0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6" name="Group 77"/>
          <p:cNvGrpSpPr>
            <a:grpSpLocks/>
          </p:cNvGrpSpPr>
          <p:nvPr/>
        </p:nvGrpSpPr>
        <p:grpSpPr bwMode="auto">
          <a:xfrm rot="332169">
            <a:off x="1582374" y="3947780"/>
            <a:ext cx="515478" cy="354629"/>
            <a:chOff x="4195" y="2976"/>
            <a:chExt cx="725" cy="499"/>
          </a:xfrm>
        </p:grpSpPr>
        <p:sp>
          <p:nvSpPr>
            <p:cNvPr id="301" name="AutoShape 78"/>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2" name="AutoShape 79"/>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3" name="AutoShape 80"/>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pic>
        <p:nvPicPr>
          <p:cNvPr id="310" name="図 30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1900" y="3109721"/>
            <a:ext cx="819734" cy="698447"/>
          </a:xfrm>
          <a:prstGeom prst="rect">
            <a:avLst/>
          </a:prstGeom>
        </p:spPr>
      </p:pic>
      <p:grpSp>
        <p:nvGrpSpPr>
          <p:cNvPr id="8" name="グループ化 7"/>
          <p:cNvGrpSpPr/>
          <p:nvPr/>
        </p:nvGrpSpPr>
        <p:grpSpPr>
          <a:xfrm>
            <a:off x="3451652" y="2926779"/>
            <a:ext cx="611349" cy="1502367"/>
            <a:chOff x="3451652" y="2926779"/>
            <a:chExt cx="611349" cy="1502367"/>
          </a:xfrm>
        </p:grpSpPr>
        <p:sp>
          <p:nvSpPr>
            <p:cNvPr id="308" name="Line 90"/>
            <p:cNvSpPr>
              <a:spLocks noChangeShapeType="1"/>
            </p:cNvSpPr>
            <p:nvPr/>
          </p:nvSpPr>
          <p:spPr bwMode="auto">
            <a:xfrm rot="20030532" flipH="1">
              <a:off x="3469460" y="3426824"/>
              <a:ext cx="469024"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3" name="Line 82"/>
            <p:cNvSpPr>
              <a:spLocks noChangeShapeType="1"/>
            </p:cNvSpPr>
            <p:nvPr/>
          </p:nvSpPr>
          <p:spPr bwMode="auto">
            <a:xfrm>
              <a:off x="3923970" y="3223343"/>
              <a:ext cx="0" cy="5217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6" name="Line 84"/>
            <p:cNvSpPr>
              <a:spLocks noChangeShapeType="1"/>
            </p:cNvSpPr>
            <p:nvPr/>
          </p:nvSpPr>
          <p:spPr bwMode="auto">
            <a:xfrm rot="468510" flipH="1">
              <a:off x="3871754" y="3752222"/>
              <a:ext cx="0" cy="676924"/>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7" name="Line 85"/>
            <p:cNvSpPr>
              <a:spLocks noChangeShapeType="1"/>
            </p:cNvSpPr>
            <p:nvPr/>
          </p:nvSpPr>
          <p:spPr bwMode="auto">
            <a:xfrm rot="468510">
              <a:off x="3721644" y="4418902"/>
              <a:ext cx="10461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4" name="Line 87"/>
            <p:cNvSpPr>
              <a:spLocks noChangeShapeType="1"/>
            </p:cNvSpPr>
            <p:nvPr/>
          </p:nvSpPr>
          <p:spPr bwMode="auto">
            <a:xfrm rot="21085999" flipH="1">
              <a:off x="3976266" y="3737325"/>
              <a:ext cx="0" cy="676924"/>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5" name="Line 88"/>
            <p:cNvSpPr>
              <a:spLocks noChangeShapeType="1"/>
            </p:cNvSpPr>
            <p:nvPr/>
          </p:nvSpPr>
          <p:spPr bwMode="auto">
            <a:xfrm rot="21085999">
              <a:off x="3922656" y="4418264"/>
              <a:ext cx="10461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8" name="Oval 58"/>
            <p:cNvSpPr>
              <a:spLocks noChangeArrowheads="1"/>
            </p:cNvSpPr>
            <p:nvPr/>
          </p:nvSpPr>
          <p:spPr bwMode="auto">
            <a:xfrm>
              <a:off x="3750440" y="2926779"/>
              <a:ext cx="312561" cy="312603"/>
            </a:xfrm>
            <a:prstGeom prst="ellipse">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2" name="Line 90"/>
            <p:cNvSpPr>
              <a:spLocks noChangeShapeType="1"/>
            </p:cNvSpPr>
            <p:nvPr/>
          </p:nvSpPr>
          <p:spPr bwMode="auto">
            <a:xfrm rot="19407899" flipH="1">
              <a:off x="3491525" y="3489223"/>
              <a:ext cx="469024"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 name="Line 91"/>
            <p:cNvSpPr>
              <a:spLocks noChangeShapeType="1"/>
            </p:cNvSpPr>
            <p:nvPr/>
          </p:nvSpPr>
          <p:spPr bwMode="auto">
            <a:xfrm rot="19407899" flipV="1">
              <a:off x="3451652" y="3537406"/>
              <a:ext cx="66033" cy="32284"/>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 name="四角形吹き出し 5"/>
          <p:cNvSpPr/>
          <p:nvPr/>
        </p:nvSpPr>
        <p:spPr>
          <a:xfrm>
            <a:off x="676810" y="2793767"/>
            <a:ext cx="1484874" cy="923330"/>
          </a:xfrm>
          <a:prstGeom prst="wedgeRectCallout">
            <a:avLst>
              <a:gd name="adj1" fmla="val 20527"/>
              <a:gd name="adj2" fmla="val 7304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en-US" altLang="ja-JP" dirty="0" smtClean="0">
                <a:solidFill>
                  <a:schemeClr val="tx1"/>
                </a:solidFill>
              </a:rPr>
              <a:t>Black:25</a:t>
            </a:r>
          </a:p>
          <a:p>
            <a:pPr algn="ctr"/>
            <a:r>
              <a:rPr lang="en-US" altLang="ja-JP" dirty="0" smtClean="0">
                <a:solidFill>
                  <a:schemeClr val="tx1"/>
                </a:solidFill>
              </a:rPr>
              <a:t>Green:34</a:t>
            </a:r>
          </a:p>
          <a:p>
            <a:pPr algn="ctr"/>
            <a:r>
              <a:rPr kumimoji="1" lang="en-US" altLang="ja-JP" dirty="0" smtClean="0">
                <a:solidFill>
                  <a:schemeClr val="tx1"/>
                </a:solidFill>
              </a:rPr>
              <a:t>Silver:70</a:t>
            </a:r>
          </a:p>
        </p:txBody>
      </p:sp>
      <p:grpSp>
        <p:nvGrpSpPr>
          <p:cNvPr id="371" name="グループ化 370"/>
          <p:cNvGrpSpPr/>
          <p:nvPr/>
        </p:nvGrpSpPr>
        <p:grpSpPr>
          <a:xfrm flipH="1">
            <a:off x="5182518" y="4878239"/>
            <a:ext cx="597600" cy="1495261"/>
            <a:chOff x="3498199" y="989453"/>
            <a:chExt cx="598612" cy="1495261"/>
          </a:xfrm>
        </p:grpSpPr>
        <p:grpSp>
          <p:nvGrpSpPr>
            <p:cNvPr id="372" name="Group 89"/>
            <p:cNvGrpSpPr>
              <a:grpSpLocks/>
            </p:cNvGrpSpPr>
            <p:nvPr/>
          </p:nvGrpSpPr>
          <p:grpSpPr bwMode="auto">
            <a:xfrm rot="18942856">
              <a:off x="3592776" y="1498291"/>
              <a:ext cx="469024" cy="104584"/>
              <a:chOff x="2018" y="2749"/>
              <a:chExt cx="408" cy="91"/>
            </a:xfrm>
          </p:grpSpPr>
          <p:sp>
            <p:nvSpPr>
              <p:cNvPr id="388" name="Line 90"/>
              <p:cNvSpPr>
                <a:spLocks noChangeShapeType="1"/>
              </p:cNvSpPr>
              <p:nvPr/>
            </p:nvSpPr>
            <p:spPr bwMode="auto">
              <a:xfrm flipH="1">
                <a:off x="2018" y="2750"/>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9" name="Line 91"/>
              <p:cNvSpPr>
                <a:spLocks noChangeShapeType="1"/>
              </p:cNvSpPr>
              <p:nvPr/>
            </p:nvSpPr>
            <p:spPr bwMode="auto">
              <a:xfrm flipV="1">
                <a:off x="2018" y="2749"/>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73" name="Line 82"/>
            <p:cNvSpPr>
              <a:spLocks noChangeShapeType="1"/>
            </p:cNvSpPr>
            <p:nvPr/>
          </p:nvSpPr>
          <p:spPr bwMode="auto">
            <a:xfrm>
              <a:off x="3957780" y="1286017"/>
              <a:ext cx="0" cy="5217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74" name="Group 83"/>
            <p:cNvGrpSpPr>
              <a:grpSpLocks/>
            </p:cNvGrpSpPr>
            <p:nvPr/>
          </p:nvGrpSpPr>
          <p:grpSpPr bwMode="auto">
            <a:xfrm rot="468510">
              <a:off x="3801438" y="1807790"/>
              <a:ext cx="104611" cy="676924"/>
              <a:chOff x="1292" y="3385"/>
              <a:chExt cx="91" cy="589"/>
            </a:xfrm>
          </p:grpSpPr>
          <p:sp>
            <p:nvSpPr>
              <p:cNvPr id="386" name="Line 84"/>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7" name="Line 85"/>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75" name="Group 86"/>
            <p:cNvGrpSpPr>
              <a:grpSpLocks/>
            </p:cNvGrpSpPr>
            <p:nvPr/>
          </p:nvGrpSpPr>
          <p:grpSpPr bwMode="auto">
            <a:xfrm rot="21085999">
              <a:off x="3906049" y="1807790"/>
              <a:ext cx="104611" cy="676924"/>
              <a:chOff x="1292" y="3385"/>
              <a:chExt cx="91" cy="589"/>
            </a:xfrm>
          </p:grpSpPr>
          <p:sp>
            <p:nvSpPr>
              <p:cNvPr id="384" name="Line 87"/>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5" name="Line 88"/>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76" name="Group 77"/>
            <p:cNvGrpSpPr>
              <a:grpSpLocks/>
            </p:cNvGrpSpPr>
            <p:nvPr/>
          </p:nvGrpSpPr>
          <p:grpSpPr bwMode="auto">
            <a:xfrm rot="332169">
              <a:off x="3498199" y="1626411"/>
              <a:ext cx="515478" cy="354629"/>
              <a:chOff x="4195" y="2976"/>
              <a:chExt cx="725" cy="499"/>
            </a:xfrm>
          </p:grpSpPr>
          <p:sp>
            <p:nvSpPr>
              <p:cNvPr id="381" name="AutoShape 78"/>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82" name="AutoShape 79"/>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83" name="AutoShape 80"/>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77" name="Group 74"/>
            <p:cNvGrpSpPr>
              <a:grpSpLocks/>
            </p:cNvGrpSpPr>
            <p:nvPr/>
          </p:nvGrpSpPr>
          <p:grpSpPr bwMode="auto">
            <a:xfrm rot="17387690">
              <a:off x="3596592" y="1501561"/>
              <a:ext cx="468905" cy="104611"/>
              <a:chOff x="930" y="2840"/>
              <a:chExt cx="408" cy="91"/>
            </a:xfrm>
          </p:grpSpPr>
          <p:sp>
            <p:nvSpPr>
              <p:cNvPr id="379" name="Line 75"/>
              <p:cNvSpPr>
                <a:spLocks noChangeShapeType="1"/>
              </p:cNvSpPr>
              <p:nvPr/>
            </p:nvSpPr>
            <p:spPr bwMode="auto">
              <a:xfrm flipH="1">
                <a:off x="930" y="2931"/>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0" name="Line 76"/>
              <p:cNvSpPr>
                <a:spLocks noChangeShapeType="1"/>
              </p:cNvSpPr>
              <p:nvPr/>
            </p:nvSpPr>
            <p:spPr bwMode="auto">
              <a:xfrm flipV="1">
                <a:off x="930" y="2840"/>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78" name="Oval 58"/>
            <p:cNvSpPr>
              <a:spLocks noChangeArrowheads="1"/>
            </p:cNvSpPr>
            <p:nvPr/>
          </p:nvSpPr>
          <p:spPr bwMode="auto">
            <a:xfrm>
              <a:off x="3784250" y="989453"/>
              <a:ext cx="312561" cy="312603"/>
            </a:xfrm>
            <a:prstGeom prst="ellipse">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90" name="Freeform 69"/>
          <p:cNvSpPr>
            <a:spLocks/>
          </p:cNvSpPr>
          <p:nvPr/>
        </p:nvSpPr>
        <p:spPr bwMode="auto">
          <a:xfrm>
            <a:off x="3123089" y="370466"/>
            <a:ext cx="576262"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91" name="Group 66"/>
          <p:cNvGrpSpPr>
            <a:grpSpLocks/>
          </p:cNvGrpSpPr>
          <p:nvPr/>
        </p:nvGrpSpPr>
        <p:grpSpPr bwMode="auto">
          <a:xfrm>
            <a:off x="4530770" y="4617155"/>
            <a:ext cx="719137" cy="792163"/>
            <a:chOff x="4196" y="1162"/>
            <a:chExt cx="453" cy="499"/>
          </a:xfrm>
        </p:grpSpPr>
        <p:sp>
          <p:nvSpPr>
            <p:cNvPr id="392" name="Line 6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3" name="Line 6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94" name="Freeform 69"/>
          <p:cNvSpPr>
            <a:spLocks/>
          </p:cNvSpPr>
          <p:nvPr/>
        </p:nvSpPr>
        <p:spPr bwMode="auto">
          <a:xfrm>
            <a:off x="2604927" y="2691770"/>
            <a:ext cx="576262"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テキスト ボックス 8"/>
          <p:cNvSpPr txBox="1"/>
          <p:nvPr/>
        </p:nvSpPr>
        <p:spPr>
          <a:xfrm>
            <a:off x="6413328" y="1357308"/>
            <a:ext cx="2533624" cy="1169551"/>
          </a:xfrm>
          <a:prstGeom prst="rect">
            <a:avLst/>
          </a:prstGeom>
          <a:noFill/>
        </p:spPr>
        <p:txBody>
          <a:bodyPr wrap="square" rtlCol="0">
            <a:spAutoFit/>
          </a:bodyPr>
          <a:lstStyle/>
          <a:p>
            <a:r>
              <a:rPr lang="ja-JP" altLang="en-US" sz="1400" dirty="0">
                <a:latin typeface="+mn-ea"/>
              </a:rPr>
              <a:t>チームキャプテンだけが競技アリーナで競技をすることが</a:t>
            </a:r>
            <a:r>
              <a:rPr lang="ja-JP" altLang="en-US" sz="1400" dirty="0" smtClean="0">
                <a:latin typeface="+mn-ea"/>
              </a:rPr>
              <a:t>できる。他のメンバーはアリーナから</a:t>
            </a:r>
            <a:r>
              <a:rPr lang="en-US" altLang="ja-JP" sz="1400" dirty="0" smtClean="0">
                <a:latin typeface="+mn-ea"/>
              </a:rPr>
              <a:t>150cm</a:t>
            </a:r>
            <a:r>
              <a:rPr lang="ja-JP" altLang="en-US" sz="1400" dirty="0" smtClean="0">
                <a:latin typeface="+mn-ea"/>
              </a:rPr>
              <a:t>以上離れる。</a:t>
            </a:r>
            <a:endParaRPr lang="en-US" altLang="ja-JP" sz="1400" dirty="0">
              <a:latin typeface="+mn-ea"/>
            </a:endParaRPr>
          </a:p>
          <a:p>
            <a:endParaRPr kumimoji="1" lang="ja-JP" altLang="en-US" sz="1400" dirty="0">
              <a:latin typeface="+mn-ea"/>
            </a:endParaRPr>
          </a:p>
        </p:txBody>
      </p:sp>
      <p:grpSp>
        <p:nvGrpSpPr>
          <p:cNvPr id="396" name="グループ化 395"/>
          <p:cNvGrpSpPr/>
          <p:nvPr/>
        </p:nvGrpSpPr>
        <p:grpSpPr>
          <a:xfrm>
            <a:off x="561103" y="5153958"/>
            <a:ext cx="2953745" cy="1232787"/>
            <a:chOff x="240574" y="3980658"/>
            <a:chExt cx="4823734" cy="2013253"/>
          </a:xfrm>
        </p:grpSpPr>
        <p:grpSp>
          <p:nvGrpSpPr>
            <p:cNvPr id="397" name="グループ化 396"/>
            <p:cNvGrpSpPr/>
            <p:nvPr/>
          </p:nvGrpSpPr>
          <p:grpSpPr>
            <a:xfrm>
              <a:off x="2120052" y="4209464"/>
              <a:ext cx="1050877" cy="1050877"/>
              <a:chOff x="4583906" y="4982585"/>
              <a:chExt cx="1050877" cy="1050877"/>
            </a:xfrm>
            <a:scene3d>
              <a:camera prst="isometricOffAxis2Top"/>
              <a:lightRig rig="threePt" dir="t"/>
            </a:scene3d>
          </p:grpSpPr>
          <p:sp>
            <p:nvSpPr>
              <p:cNvPr id="449" name="正方形/長方形 448"/>
              <p:cNvSpPr/>
              <p:nvPr/>
            </p:nvSpPr>
            <p:spPr>
              <a:xfrm>
                <a:off x="4583906" y="4982585"/>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0" name="直線コネクタ 449"/>
              <p:cNvCxnSpPr>
                <a:stCxn id="449" idx="1"/>
              </p:cNvCxnSpPr>
              <p:nvPr/>
            </p:nvCxnSpPr>
            <p:spPr>
              <a:xfrm>
                <a:off x="4583906" y="5508024"/>
                <a:ext cx="28520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1" name="直線コネクタ 450"/>
              <p:cNvCxnSpPr/>
              <p:nvPr/>
            </p:nvCxnSpPr>
            <p:spPr>
              <a:xfrm>
                <a:off x="5349575" y="5508024"/>
                <a:ext cx="28520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98" name="グループ化 397"/>
            <p:cNvGrpSpPr/>
            <p:nvPr/>
          </p:nvGrpSpPr>
          <p:grpSpPr>
            <a:xfrm>
              <a:off x="3494814" y="3980658"/>
              <a:ext cx="1569494" cy="1572512"/>
              <a:chOff x="6639634" y="1921314"/>
              <a:chExt cx="1569494" cy="1572512"/>
            </a:xfrm>
            <a:scene3d>
              <a:camera prst="isometricOffAxis2Top"/>
              <a:lightRig rig="threePt" dir="t"/>
            </a:scene3d>
          </p:grpSpPr>
          <p:sp>
            <p:nvSpPr>
              <p:cNvPr id="447" name="正方形/長方形 446"/>
              <p:cNvSpPr/>
              <p:nvPr/>
            </p:nvSpPr>
            <p:spPr>
              <a:xfrm rot="5400000">
                <a:off x="7158251"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8" name="円弧 447"/>
              <p:cNvSpPr/>
              <p:nvPr/>
            </p:nvSpPr>
            <p:spPr>
              <a:xfrm rot="5400000">
                <a:off x="6639634" y="1921314"/>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99" name="グループ化 398"/>
            <p:cNvGrpSpPr/>
            <p:nvPr/>
          </p:nvGrpSpPr>
          <p:grpSpPr>
            <a:xfrm>
              <a:off x="3071962" y="4355530"/>
              <a:ext cx="1050877" cy="1050877"/>
              <a:chOff x="1553991" y="2961592"/>
              <a:chExt cx="1050877" cy="1050877"/>
            </a:xfrm>
            <a:scene3d>
              <a:camera prst="isometricOffAxis2Top"/>
              <a:lightRig rig="threePt" dir="t"/>
            </a:scene3d>
          </p:grpSpPr>
          <p:sp>
            <p:nvSpPr>
              <p:cNvPr id="445" name="正方形/長方形 444"/>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6" name="直線コネクタ 445"/>
              <p:cNvCxnSpPr>
                <a:stCxn id="445" idx="1"/>
                <a:endCxn id="445"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0" name="円弧 399"/>
            <p:cNvSpPr/>
            <p:nvPr/>
          </p:nvSpPr>
          <p:spPr>
            <a:xfrm rot="10800000">
              <a:off x="602666" y="4150270"/>
              <a:ext cx="1050877" cy="1050877"/>
            </a:xfrm>
            <a:prstGeom prst="arc">
              <a:avLst/>
            </a:prstGeom>
            <a:ln w="50800">
              <a:solidFill>
                <a:schemeClr val="tx1"/>
              </a:solidFill>
            </a:ln>
            <a:scene3d>
              <a:camera prst="isometricOffAxis2Top"/>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01" name="グループ化 400"/>
            <p:cNvGrpSpPr/>
            <p:nvPr/>
          </p:nvGrpSpPr>
          <p:grpSpPr>
            <a:xfrm>
              <a:off x="3550909" y="4790732"/>
              <a:ext cx="1050877" cy="1050877"/>
              <a:chOff x="1553991" y="2961592"/>
              <a:chExt cx="1050877" cy="1050877"/>
            </a:xfrm>
            <a:scene3d>
              <a:camera prst="isometricOffAxis2Top"/>
              <a:lightRig rig="threePt" dir="t"/>
            </a:scene3d>
          </p:grpSpPr>
          <p:sp>
            <p:nvSpPr>
              <p:cNvPr id="443" name="正方形/長方形 442"/>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4" name="直線コネクタ 443"/>
              <p:cNvCxnSpPr>
                <a:stCxn id="443" idx="1"/>
                <a:endCxn id="443"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2" name="グループ化 401"/>
            <p:cNvGrpSpPr/>
            <p:nvPr/>
          </p:nvGrpSpPr>
          <p:grpSpPr>
            <a:xfrm>
              <a:off x="3331495" y="4062386"/>
              <a:ext cx="648311" cy="976409"/>
              <a:chOff x="2956037" y="4090964"/>
              <a:chExt cx="648311" cy="976409"/>
            </a:xfrm>
          </p:grpSpPr>
          <p:sp>
            <p:nvSpPr>
              <p:cNvPr id="440" name="直方体 439"/>
              <p:cNvSpPr/>
              <p:nvPr/>
            </p:nvSpPr>
            <p:spPr>
              <a:xfrm>
                <a:off x="3008311" y="4347373"/>
                <a:ext cx="100418" cy="72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1" name="直方体 440"/>
              <p:cNvSpPr/>
              <p:nvPr/>
            </p:nvSpPr>
            <p:spPr>
              <a:xfrm>
                <a:off x="3451690" y="4090964"/>
                <a:ext cx="100418" cy="720000"/>
              </a:xfrm>
              <a:prstGeom prst="cube">
                <a:avLst>
                  <a:gd name="adj" fmla="val 38088"/>
                </a:avLst>
              </a:prstGeom>
              <a:solidFill>
                <a:srgbClr val="FFC000"/>
              </a:solidFill>
              <a:ln w="6350">
                <a:solidFill>
                  <a:srgbClr val="CC3300"/>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2" name="直方体 441"/>
              <p:cNvSpPr/>
              <p:nvPr/>
            </p:nvSpPr>
            <p:spPr>
              <a:xfrm rot="14284588">
                <a:off x="3190646" y="3901326"/>
                <a:ext cx="179094" cy="648311"/>
              </a:xfrm>
              <a:prstGeom prst="cube">
                <a:avLst>
                  <a:gd name="adj" fmla="val 38677"/>
                </a:avLst>
              </a:prstGeom>
              <a:solidFill>
                <a:srgbClr val="FFC000"/>
              </a:solidFill>
              <a:ln w="6350">
                <a:solidFill>
                  <a:srgbClr val="CC3300"/>
                </a:solidFill>
              </a:ln>
              <a:scene3d>
                <a:camera prst="isometricOffAxis1Left">
                  <a:rot lat="1075751" lon="3524647" rev="21502672"/>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03" name="グループ化 402"/>
            <p:cNvGrpSpPr/>
            <p:nvPr/>
          </p:nvGrpSpPr>
          <p:grpSpPr>
            <a:xfrm>
              <a:off x="2605997" y="4649292"/>
              <a:ext cx="1050877" cy="1050877"/>
              <a:chOff x="4721295" y="5488417"/>
              <a:chExt cx="1050877" cy="1050877"/>
            </a:xfrm>
            <a:scene3d>
              <a:camera prst="isometricOffAxis2Top"/>
              <a:lightRig rig="threePt" dir="t"/>
            </a:scene3d>
          </p:grpSpPr>
          <p:grpSp>
            <p:nvGrpSpPr>
              <p:cNvPr id="432" name="グループ化 431"/>
              <p:cNvGrpSpPr/>
              <p:nvPr/>
            </p:nvGrpSpPr>
            <p:grpSpPr>
              <a:xfrm rot="10800000">
                <a:off x="4721295" y="5488417"/>
                <a:ext cx="1050877" cy="1050877"/>
                <a:chOff x="3643953" y="2442949"/>
                <a:chExt cx="1050877" cy="1050877"/>
              </a:xfrm>
            </p:grpSpPr>
            <p:sp>
              <p:nvSpPr>
                <p:cNvPr id="437" name="正方形/長方形 436"/>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8" name="直線コネクタ 437"/>
                <p:cNvCxnSpPr>
                  <a:stCxn id="437"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9" name="直線コネクタ 438"/>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3" name="角丸四角形 432"/>
              <p:cNvSpPr/>
              <p:nvPr/>
            </p:nvSpPr>
            <p:spPr>
              <a:xfrm>
                <a:off x="4944275" y="5813017"/>
                <a:ext cx="594641" cy="507004"/>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4" name="正方形/長方形 433"/>
              <p:cNvSpPr/>
              <p:nvPr/>
            </p:nvSpPr>
            <p:spPr>
              <a:xfrm>
                <a:off x="5145480" y="5934843"/>
                <a:ext cx="488260" cy="4826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5" name="円弧 434"/>
              <p:cNvSpPr/>
              <p:nvPr/>
            </p:nvSpPr>
            <p:spPr>
              <a:xfrm>
                <a:off x="5034337" y="6320567"/>
                <a:ext cx="207997" cy="20799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6" name="円弧 435"/>
              <p:cNvSpPr/>
              <p:nvPr/>
            </p:nvSpPr>
            <p:spPr>
              <a:xfrm rot="10800000">
                <a:off x="5538916" y="5805858"/>
                <a:ext cx="207997" cy="20799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404" name="グループ化 403"/>
            <p:cNvGrpSpPr/>
            <p:nvPr/>
          </p:nvGrpSpPr>
          <p:grpSpPr>
            <a:xfrm>
              <a:off x="702441" y="4357495"/>
              <a:ext cx="1050877" cy="1050877"/>
              <a:chOff x="982639" y="2442949"/>
              <a:chExt cx="1050877" cy="1050877"/>
            </a:xfrm>
            <a:scene3d>
              <a:camera prst="isometricOffAxis2Top"/>
              <a:lightRig rig="threePt" dir="t"/>
            </a:scene3d>
          </p:grpSpPr>
          <p:sp>
            <p:nvSpPr>
              <p:cNvPr id="430" name="正方形/長方形 429"/>
              <p:cNvSpPr/>
              <p:nvPr/>
            </p:nvSpPr>
            <p:spPr>
              <a:xfrm>
                <a:off x="982639"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1" name="直線コネクタ 430"/>
              <p:cNvCxnSpPr>
                <a:stCxn id="430" idx="0"/>
                <a:endCxn id="430" idx="2"/>
              </p:cNvCxnSpPr>
              <p:nvPr/>
            </p:nvCxnSpPr>
            <p:spPr>
              <a:xfrm>
                <a:off x="1508078" y="2442949"/>
                <a:ext cx="0" cy="1050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5" name="グループ化 404"/>
            <p:cNvGrpSpPr/>
            <p:nvPr/>
          </p:nvGrpSpPr>
          <p:grpSpPr>
            <a:xfrm>
              <a:off x="2146170" y="4943034"/>
              <a:ext cx="1050877" cy="1050877"/>
              <a:chOff x="3643953" y="2442949"/>
              <a:chExt cx="1050877" cy="1050877"/>
            </a:xfrm>
            <a:scene3d>
              <a:camera prst="isometricOffAxis2Top"/>
              <a:lightRig rig="threePt" dir="t"/>
            </a:scene3d>
          </p:grpSpPr>
          <p:sp>
            <p:nvSpPr>
              <p:cNvPr id="427" name="正方形/長方形 426"/>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8" name="直線コネクタ 427"/>
              <p:cNvCxnSpPr>
                <a:stCxn id="427"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9" name="直線コネクタ 428"/>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6" name="グループ化 405"/>
            <p:cNvGrpSpPr/>
            <p:nvPr/>
          </p:nvGrpSpPr>
          <p:grpSpPr>
            <a:xfrm>
              <a:off x="1170676" y="4069673"/>
              <a:ext cx="1050877" cy="1050877"/>
              <a:chOff x="6417721" y="4843016"/>
              <a:chExt cx="1050877" cy="1050877"/>
            </a:xfrm>
            <a:scene3d>
              <a:camera prst="isometricOffAxis2Top"/>
              <a:lightRig rig="threePt" dir="t"/>
            </a:scene3d>
          </p:grpSpPr>
          <p:sp>
            <p:nvSpPr>
              <p:cNvPr id="422" name="正方形/長方形 421"/>
              <p:cNvSpPr/>
              <p:nvPr/>
            </p:nvSpPr>
            <p:spPr>
              <a:xfrm rot="10800000">
                <a:off x="6417721" y="4843016"/>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3" name="直線コネクタ 422"/>
              <p:cNvCxnSpPr>
                <a:stCxn id="422" idx="0"/>
              </p:cNvCxnSpPr>
              <p:nvPr/>
            </p:nvCxnSpPr>
            <p:spPr>
              <a:xfrm rot="10800000">
                <a:off x="6943159" y="5345992"/>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4" name="直線コネクタ 423"/>
              <p:cNvCxnSpPr/>
              <p:nvPr/>
            </p:nvCxnSpPr>
            <p:spPr>
              <a:xfrm rot="10800000" flipH="1">
                <a:off x="6914882" y="536886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25" name="円/楕円 424"/>
              <p:cNvSpPr/>
              <p:nvPr/>
            </p:nvSpPr>
            <p:spPr>
              <a:xfrm>
                <a:off x="6579552" y="4994117"/>
                <a:ext cx="718636" cy="718636"/>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6" name="正方形/長方形 425"/>
              <p:cNvSpPr/>
              <p:nvPr/>
            </p:nvSpPr>
            <p:spPr>
              <a:xfrm>
                <a:off x="6965589" y="5395913"/>
                <a:ext cx="478199" cy="478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07" name="グループ化 406"/>
            <p:cNvGrpSpPr/>
            <p:nvPr/>
          </p:nvGrpSpPr>
          <p:grpSpPr>
            <a:xfrm>
              <a:off x="1193868" y="4799942"/>
              <a:ext cx="1050877" cy="1050877"/>
              <a:chOff x="7757007" y="5255265"/>
              <a:chExt cx="1050877" cy="1050877"/>
            </a:xfrm>
            <a:scene3d>
              <a:camera prst="isometricOffAxis2Top"/>
              <a:lightRig rig="threePt" dir="t"/>
            </a:scene3d>
          </p:grpSpPr>
          <p:grpSp>
            <p:nvGrpSpPr>
              <p:cNvPr id="415" name="グループ化 414"/>
              <p:cNvGrpSpPr/>
              <p:nvPr/>
            </p:nvGrpSpPr>
            <p:grpSpPr>
              <a:xfrm>
                <a:off x="7757007" y="5255265"/>
                <a:ext cx="1050877" cy="1050877"/>
                <a:chOff x="1553991" y="2961592"/>
                <a:chExt cx="1050877" cy="1050877"/>
              </a:xfrm>
            </p:grpSpPr>
            <p:sp>
              <p:nvSpPr>
                <p:cNvPr id="420" name="正方形/長方形 419"/>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1" name="直線コネクタ 420"/>
                <p:cNvCxnSpPr>
                  <a:stCxn id="420" idx="1"/>
                  <a:endCxn id="420"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6" name="正方形/長方形 415"/>
              <p:cNvSpPr/>
              <p:nvPr/>
            </p:nvSpPr>
            <p:spPr>
              <a:xfrm>
                <a:off x="7962168" y="5460426"/>
                <a:ext cx="320278" cy="32027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7" name="正方形/長方形 416"/>
              <p:cNvSpPr/>
              <p:nvPr/>
            </p:nvSpPr>
            <p:spPr>
              <a:xfrm>
                <a:off x="8281201" y="5780703"/>
                <a:ext cx="320278" cy="32027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8" name="正方形/長方形 417"/>
              <p:cNvSpPr/>
              <p:nvPr/>
            </p:nvSpPr>
            <p:spPr>
              <a:xfrm>
                <a:off x="7994508" y="5723248"/>
                <a:ext cx="255600" cy="150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9" name="正方形/長方形 418"/>
              <p:cNvSpPr/>
              <p:nvPr/>
            </p:nvSpPr>
            <p:spPr>
              <a:xfrm>
                <a:off x="8313540" y="5723248"/>
                <a:ext cx="255600" cy="150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8" name="円柱 407"/>
            <p:cNvSpPr/>
            <p:nvPr/>
          </p:nvSpPr>
          <p:spPr>
            <a:xfrm rot="14295051">
              <a:off x="4133809" y="5045106"/>
              <a:ext cx="45719" cy="601217"/>
            </a:xfrm>
            <a:prstGeom prst="can">
              <a:avLst>
                <a:gd name="adj" fmla="val 74297"/>
              </a:avLst>
            </a:prstGeom>
            <a:gradFill flip="none" rotWithShape="1">
              <a:gsLst>
                <a:gs pos="0">
                  <a:schemeClr val="tx1">
                    <a:lumMod val="65000"/>
                    <a:lumOff val="35000"/>
                  </a:schemeClr>
                </a:gs>
                <a:gs pos="32000">
                  <a:schemeClr val="accent1">
                    <a:lumMod val="20000"/>
                    <a:lumOff val="80000"/>
                  </a:schemeClr>
                </a:gs>
                <a:gs pos="65000">
                  <a:schemeClr val="bg1">
                    <a:lumMod val="95000"/>
                  </a:schemeClr>
                </a:gs>
                <a:gs pos="100000">
                  <a:schemeClr val="bg1"/>
                </a:gs>
              </a:gsLst>
              <a:lin ang="2700000" scaled="1"/>
              <a:tileRect/>
            </a:gradFill>
            <a:ln w="6350">
              <a:solidFill>
                <a:schemeClr val="tx1">
                  <a:lumMod val="50000"/>
                  <a:lumOff val="50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9" name="グループ化 408"/>
            <p:cNvGrpSpPr/>
            <p:nvPr/>
          </p:nvGrpSpPr>
          <p:grpSpPr>
            <a:xfrm rot="10800000">
              <a:off x="240574" y="4138186"/>
              <a:ext cx="1576316" cy="1576315"/>
              <a:chOff x="4694829" y="2442949"/>
              <a:chExt cx="1576316" cy="1576315"/>
            </a:xfrm>
            <a:scene3d>
              <a:camera prst="isometricOffAxis2Top"/>
              <a:lightRig rig="threePt" dir="t"/>
            </a:scene3d>
          </p:grpSpPr>
          <p:sp>
            <p:nvSpPr>
              <p:cNvPr id="413" name="正方形/長方形 412"/>
              <p:cNvSpPr/>
              <p:nvPr/>
            </p:nvSpPr>
            <p:spPr>
              <a:xfrm>
                <a:off x="5220268"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4" name="円弧 413"/>
              <p:cNvSpPr/>
              <p:nvPr/>
            </p:nvSpPr>
            <p:spPr>
              <a:xfrm>
                <a:off x="4694829" y="2968387"/>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410" name="グループ化 409"/>
            <p:cNvGrpSpPr/>
            <p:nvPr/>
          </p:nvGrpSpPr>
          <p:grpSpPr>
            <a:xfrm>
              <a:off x="548434" y="4622911"/>
              <a:ext cx="389187" cy="423627"/>
              <a:chOff x="7862965" y="4185320"/>
              <a:chExt cx="475817" cy="517923"/>
            </a:xfrm>
          </p:grpSpPr>
          <p:sp>
            <p:nvSpPr>
              <p:cNvPr id="411" name="円/楕円 410"/>
              <p:cNvSpPr/>
              <p:nvPr/>
            </p:nvSpPr>
            <p:spPr>
              <a:xfrm>
                <a:off x="7862965" y="4227426"/>
                <a:ext cx="475817" cy="475817"/>
              </a:xfrm>
              <a:prstGeom prst="ellipse">
                <a:avLst/>
              </a:prstGeom>
              <a:solidFill>
                <a:srgbClr val="FF99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2" name="円/楕円 411"/>
              <p:cNvSpPr/>
              <p:nvPr/>
            </p:nvSpPr>
            <p:spPr>
              <a:xfrm>
                <a:off x="7862965" y="4185320"/>
                <a:ext cx="475817" cy="475817"/>
              </a:xfrm>
              <a:prstGeom prst="ellipse">
                <a:avLst/>
              </a:prstGeom>
              <a:solidFill>
                <a:srgbClr val="FFC000"/>
              </a:solidFill>
              <a:ln>
                <a:solidFill>
                  <a:srgbClr val="FF990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462" name="直線矢印コネクタ 461"/>
          <p:cNvCxnSpPr/>
          <p:nvPr/>
        </p:nvCxnSpPr>
        <p:spPr>
          <a:xfrm flipH="1" flipV="1">
            <a:off x="1863441" y="5700441"/>
            <a:ext cx="633238" cy="146994"/>
          </a:xfrm>
          <a:prstGeom prst="straightConnector1">
            <a:avLst/>
          </a:prstGeom>
          <a:ln w="381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63" name="テキスト ボックス 462"/>
          <p:cNvSpPr txBox="1"/>
          <p:nvPr/>
        </p:nvSpPr>
        <p:spPr>
          <a:xfrm>
            <a:off x="4673644" y="2956801"/>
            <a:ext cx="4470355" cy="1600438"/>
          </a:xfrm>
          <a:prstGeom prst="rect">
            <a:avLst/>
          </a:prstGeom>
          <a:noFill/>
        </p:spPr>
        <p:txBody>
          <a:bodyPr wrap="square" rtlCol="0">
            <a:spAutoFit/>
          </a:bodyPr>
          <a:lstStyle/>
          <a:p>
            <a:r>
              <a:rPr lang="ja-JP" altLang="en-US" sz="1400" dirty="0" smtClean="0">
                <a:latin typeface="+mn-ea"/>
              </a:rPr>
              <a:t>調整（較正）では、実際の競技コースでセンサーの値を読んだり、プログラムの修正をすることができる。</a:t>
            </a:r>
            <a:endParaRPr lang="en-US" altLang="ja-JP" sz="1400" dirty="0" smtClean="0">
              <a:latin typeface="+mn-ea"/>
            </a:endParaRPr>
          </a:p>
          <a:p>
            <a:endParaRPr lang="en-US" altLang="ja-JP" sz="1400" dirty="0" smtClean="0">
              <a:latin typeface="+mn-ea"/>
            </a:endParaRPr>
          </a:p>
          <a:p>
            <a:r>
              <a:rPr lang="en-US" altLang="ja-JP" sz="1400" dirty="0" smtClean="0">
                <a:latin typeface="+mn-ea"/>
              </a:rPr>
              <a:t>※</a:t>
            </a:r>
            <a:r>
              <a:rPr lang="ja-JP" altLang="en-US" sz="1400" dirty="0" smtClean="0">
                <a:latin typeface="+mn-ea"/>
              </a:rPr>
              <a:t>コースの情報をプログラムに組み込んではいけない。</a:t>
            </a:r>
            <a:endParaRPr lang="en-US" altLang="ja-JP" sz="1400" dirty="0" smtClean="0">
              <a:latin typeface="+mn-ea"/>
            </a:endParaRPr>
          </a:p>
          <a:p>
            <a:r>
              <a:rPr lang="ja-JP" altLang="en-US" sz="1400" dirty="0" smtClean="0">
                <a:latin typeface="+mn-ea"/>
              </a:rPr>
              <a:t>例えば、「交差点の曲がる方向」「避難場所の位置」「被災者の位置」など</a:t>
            </a:r>
            <a:endParaRPr lang="en-US" altLang="ja-JP" sz="1400" dirty="0">
              <a:latin typeface="+mn-ea"/>
            </a:endParaRPr>
          </a:p>
          <a:p>
            <a:endParaRPr kumimoji="1" lang="ja-JP" altLang="en-US" sz="1400" dirty="0">
              <a:latin typeface="+mn-ea"/>
            </a:endParaRPr>
          </a:p>
        </p:txBody>
      </p:sp>
      <p:sp>
        <p:nvSpPr>
          <p:cNvPr id="15" name="テキスト ボックス 14"/>
          <p:cNvSpPr txBox="1"/>
          <p:nvPr/>
        </p:nvSpPr>
        <p:spPr>
          <a:xfrm>
            <a:off x="341129" y="6557067"/>
            <a:ext cx="3842719" cy="307777"/>
          </a:xfrm>
          <a:prstGeom prst="rect">
            <a:avLst/>
          </a:prstGeom>
          <a:noFill/>
        </p:spPr>
        <p:txBody>
          <a:bodyPr wrap="none" rtlCol="0">
            <a:spAutoFit/>
          </a:bodyPr>
          <a:lstStyle/>
          <a:p>
            <a:r>
              <a:rPr kumimoji="1" lang="ja-JP" altLang="en-US" sz="1400" dirty="0" smtClean="0"/>
              <a:t>調整（較正）ではロボットを自走させてはいけない</a:t>
            </a:r>
            <a:endParaRPr kumimoji="1" lang="ja-JP" altLang="en-US" sz="1400" dirty="0"/>
          </a:p>
        </p:txBody>
      </p:sp>
      <p:grpSp>
        <p:nvGrpSpPr>
          <p:cNvPr id="464" name="Group 66"/>
          <p:cNvGrpSpPr>
            <a:grpSpLocks/>
          </p:cNvGrpSpPr>
          <p:nvPr/>
        </p:nvGrpSpPr>
        <p:grpSpPr bwMode="auto">
          <a:xfrm>
            <a:off x="547249" y="4779977"/>
            <a:ext cx="719137" cy="792163"/>
            <a:chOff x="4196" y="1162"/>
            <a:chExt cx="453" cy="499"/>
          </a:xfrm>
        </p:grpSpPr>
        <p:sp>
          <p:nvSpPr>
            <p:cNvPr id="465" name="Line 6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6" name="Line 6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67" name="テキスト ボックス 466"/>
          <p:cNvSpPr txBox="1"/>
          <p:nvPr/>
        </p:nvSpPr>
        <p:spPr>
          <a:xfrm>
            <a:off x="4678022" y="6532859"/>
            <a:ext cx="4437433" cy="307777"/>
          </a:xfrm>
          <a:prstGeom prst="rect">
            <a:avLst/>
          </a:prstGeom>
          <a:noFill/>
        </p:spPr>
        <p:txBody>
          <a:bodyPr wrap="none" rtlCol="0">
            <a:spAutoFit/>
          </a:bodyPr>
          <a:lstStyle/>
          <a:p>
            <a:r>
              <a:rPr lang="ja-JP" altLang="en-US" sz="1400" dirty="0" smtClean="0"/>
              <a:t>競技中は</a:t>
            </a:r>
            <a:r>
              <a:rPr kumimoji="1" lang="ja-JP" altLang="en-US" sz="1400" dirty="0" smtClean="0"/>
              <a:t>ロボットを競技エリアから持ち出してはいけない</a:t>
            </a:r>
            <a:endParaRPr kumimoji="1" lang="ja-JP" altLang="en-US" sz="1400" dirty="0"/>
          </a:p>
        </p:txBody>
      </p:sp>
      <p:grpSp>
        <p:nvGrpSpPr>
          <p:cNvPr id="3" name="グループ化 2"/>
          <p:cNvGrpSpPr/>
          <p:nvPr/>
        </p:nvGrpSpPr>
        <p:grpSpPr>
          <a:xfrm>
            <a:off x="5303182" y="459087"/>
            <a:ext cx="843923" cy="1553455"/>
            <a:chOff x="5303182" y="459087"/>
            <a:chExt cx="843923" cy="1553455"/>
          </a:xfrm>
        </p:grpSpPr>
        <p:grpSp>
          <p:nvGrpSpPr>
            <p:cNvPr id="292" name="Group 74"/>
            <p:cNvGrpSpPr>
              <a:grpSpLocks/>
            </p:cNvGrpSpPr>
            <p:nvPr/>
          </p:nvGrpSpPr>
          <p:grpSpPr bwMode="auto">
            <a:xfrm rot="14993164">
              <a:off x="5787851" y="1031879"/>
              <a:ext cx="468905" cy="104611"/>
              <a:chOff x="930" y="2840"/>
              <a:chExt cx="408" cy="91"/>
            </a:xfrm>
          </p:grpSpPr>
          <p:sp>
            <p:nvSpPr>
              <p:cNvPr id="322" name="Line 75"/>
              <p:cNvSpPr>
                <a:spLocks noChangeShapeType="1"/>
              </p:cNvSpPr>
              <p:nvPr/>
            </p:nvSpPr>
            <p:spPr bwMode="auto">
              <a:xfrm flipH="1">
                <a:off x="930" y="2931"/>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 name="Line 76"/>
              <p:cNvSpPr>
                <a:spLocks noChangeShapeType="1"/>
              </p:cNvSpPr>
              <p:nvPr/>
            </p:nvSpPr>
            <p:spPr bwMode="auto">
              <a:xfrm flipV="1">
                <a:off x="930" y="2840"/>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95" name="Oval 81"/>
            <p:cNvSpPr>
              <a:spLocks noChangeArrowheads="1"/>
            </p:cNvSpPr>
            <p:nvPr/>
          </p:nvSpPr>
          <p:spPr bwMode="auto">
            <a:xfrm>
              <a:off x="5834422" y="459087"/>
              <a:ext cx="312683" cy="312603"/>
            </a:xfrm>
            <a:prstGeom prst="ellipse">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 name="Line 82"/>
            <p:cNvSpPr>
              <a:spLocks noChangeShapeType="1"/>
            </p:cNvSpPr>
            <p:nvPr/>
          </p:nvSpPr>
          <p:spPr bwMode="auto">
            <a:xfrm>
              <a:off x="5990764" y="771690"/>
              <a:ext cx="0" cy="5217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99" name="Group 83"/>
            <p:cNvGrpSpPr>
              <a:grpSpLocks/>
            </p:cNvGrpSpPr>
            <p:nvPr/>
          </p:nvGrpSpPr>
          <p:grpSpPr bwMode="auto">
            <a:xfrm rot="468510">
              <a:off x="5834422" y="1293463"/>
              <a:ext cx="104611" cy="676924"/>
              <a:chOff x="1292" y="3385"/>
              <a:chExt cx="91" cy="589"/>
            </a:xfrm>
          </p:grpSpPr>
          <p:sp>
            <p:nvSpPr>
              <p:cNvPr id="317" name="Line 84"/>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 name="Line 85"/>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00" name="Group 86"/>
            <p:cNvGrpSpPr>
              <a:grpSpLocks/>
            </p:cNvGrpSpPr>
            <p:nvPr/>
          </p:nvGrpSpPr>
          <p:grpSpPr bwMode="auto">
            <a:xfrm rot="21085999">
              <a:off x="5939033" y="1293463"/>
              <a:ext cx="104611" cy="676924"/>
              <a:chOff x="1292" y="3385"/>
              <a:chExt cx="91" cy="589"/>
            </a:xfrm>
          </p:grpSpPr>
          <p:sp>
            <p:nvSpPr>
              <p:cNvPr id="315" name="Line 87"/>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 name="Line 88"/>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09" name="Group 89"/>
            <p:cNvGrpSpPr>
              <a:grpSpLocks/>
            </p:cNvGrpSpPr>
            <p:nvPr/>
          </p:nvGrpSpPr>
          <p:grpSpPr bwMode="auto">
            <a:xfrm rot="17876956">
              <a:off x="5702861" y="1025761"/>
              <a:ext cx="469024" cy="104584"/>
              <a:chOff x="2018" y="2749"/>
              <a:chExt cx="408" cy="91"/>
            </a:xfrm>
          </p:grpSpPr>
          <p:sp>
            <p:nvSpPr>
              <p:cNvPr id="311" name="Line 90"/>
              <p:cNvSpPr>
                <a:spLocks noChangeShapeType="1"/>
              </p:cNvSpPr>
              <p:nvPr/>
            </p:nvSpPr>
            <p:spPr bwMode="auto">
              <a:xfrm flipH="1">
                <a:off x="2018" y="2750"/>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 name="Line 91"/>
              <p:cNvSpPr>
                <a:spLocks noChangeShapeType="1"/>
              </p:cNvSpPr>
              <p:nvPr/>
            </p:nvSpPr>
            <p:spPr bwMode="auto">
              <a:xfrm flipV="1">
                <a:off x="2018" y="2749"/>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25" name="Group 74"/>
            <p:cNvGrpSpPr>
              <a:grpSpLocks/>
            </p:cNvGrpSpPr>
            <p:nvPr/>
          </p:nvGrpSpPr>
          <p:grpSpPr bwMode="auto">
            <a:xfrm rot="17587042">
              <a:off x="5121035" y="1104503"/>
              <a:ext cx="468905" cy="104611"/>
              <a:chOff x="930" y="2840"/>
              <a:chExt cx="408" cy="91"/>
            </a:xfrm>
          </p:grpSpPr>
          <p:sp>
            <p:nvSpPr>
              <p:cNvPr id="337" name="Line 75"/>
              <p:cNvSpPr>
                <a:spLocks noChangeShapeType="1"/>
              </p:cNvSpPr>
              <p:nvPr/>
            </p:nvSpPr>
            <p:spPr bwMode="auto">
              <a:xfrm flipH="1">
                <a:off x="930" y="2931"/>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8" name="Line 76"/>
              <p:cNvSpPr>
                <a:spLocks noChangeShapeType="1"/>
              </p:cNvSpPr>
              <p:nvPr/>
            </p:nvSpPr>
            <p:spPr bwMode="auto">
              <a:xfrm flipV="1">
                <a:off x="930" y="2840"/>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26" name="Oval 81"/>
            <p:cNvSpPr>
              <a:spLocks noChangeArrowheads="1"/>
            </p:cNvSpPr>
            <p:nvPr/>
          </p:nvSpPr>
          <p:spPr bwMode="auto">
            <a:xfrm>
              <a:off x="5340144" y="501242"/>
              <a:ext cx="312683" cy="312603"/>
            </a:xfrm>
            <a:prstGeom prst="ellipse">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 name="Line 82"/>
            <p:cNvSpPr>
              <a:spLocks noChangeShapeType="1"/>
            </p:cNvSpPr>
            <p:nvPr/>
          </p:nvSpPr>
          <p:spPr bwMode="auto">
            <a:xfrm>
              <a:off x="5496486" y="813845"/>
              <a:ext cx="0" cy="5217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28" name="Group 83"/>
            <p:cNvGrpSpPr>
              <a:grpSpLocks/>
            </p:cNvGrpSpPr>
            <p:nvPr/>
          </p:nvGrpSpPr>
          <p:grpSpPr bwMode="auto">
            <a:xfrm rot="468510">
              <a:off x="5340144" y="1335618"/>
              <a:ext cx="104611" cy="676924"/>
              <a:chOff x="1292" y="3385"/>
              <a:chExt cx="91" cy="589"/>
            </a:xfrm>
          </p:grpSpPr>
          <p:sp>
            <p:nvSpPr>
              <p:cNvPr id="335" name="Line 84"/>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6" name="Line 85"/>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29" name="Group 86"/>
            <p:cNvGrpSpPr>
              <a:grpSpLocks/>
            </p:cNvGrpSpPr>
            <p:nvPr/>
          </p:nvGrpSpPr>
          <p:grpSpPr bwMode="auto">
            <a:xfrm rot="21085999">
              <a:off x="5444755" y="1335618"/>
              <a:ext cx="104611" cy="676924"/>
              <a:chOff x="1292" y="3385"/>
              <a:chExt cx="91" cy="589"/>
            </a:xfrm>
          </p:grpSpPr>
          <p:sp>
            <p:nvSpPr>
              <p:cNvPr id="333" name="Line 87"/>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4" name="Line 88"/>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30" name="Group 89"/>
            <p:cNvGrpSpPr>
              <a:grpSpLocks/>
            </p:cNvGrpSpPr>
            <p:nvPr/>
          </p:nvGrpSpPr>
          <p:grpSpPr bwMode="auto">
            <a:xfrm rot="7428275">
              <a:off x="5361717" y="717402"/>
              <a:ext cx="469024" cy="104584"/>
              <a:chOff x="2018" y="2749"/>
              <a:chExt cx="408" cy="91"/>
            </a:xfrm>
          </p:grpSpPr>
          <p:sp>
            <p:nvSpPr>
              <p:cNvPr id="331" name="Line 90"/>
              <p:cNvSpPr>
                <a:spLocks noChangeShapeType="1"/>
              </p:cNvSpPr>
              <p:nvPr/>
            </p:nvSpPr>
            <p:spPr bwMode="auto">
              <a:xfrm flipH="1">
                <a:off x="2018" y="2750"/>
                <a:ext cx="408"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2" name="Line 91"/>
              <p:cNvSpPr>
                <a:spLocks noChangeShapeType="1"/>
              </p:cNvSpPr>
              <p:nvPr/>
            </p:nvSpPr>
            <p:spPr bwMode="auto">
              <a:xfrm flipV="1">
                <a:off x="2018" y="2749"/>
                <a:ext cx="0" cy="91"/>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cxnSp>
        <p:nvCxnSpPr>
          <p:cNvPr id="11" name="直線矢印コネクタ 10"/>
          <p:cNvCxnSpPr/>
          <p:nvPr/>
        </p:nvCxnSpPr>
        <p:spPr>
          <a:xfrm>
            <a:off x="3710907" y="2183634"/>
            <a:ext cx="1547583" cy="0"/>
          </a:xfrm>
          <a:prstGeom prst="straightConnector1">
            <a:avLst/>
          </a:prstGeom>
          <a:ln>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121843" y="1869497"/>
            <a:ext cx="817853" cy="369332"/>
          </a:xfrm>
          <a:prstGeom prst="rect">
            <a:avLst/>
          </a:prstGeom>
          <a:noFill/>
        </p:spPr>
        <p:txBody>
          <a:bodyPr wrap="none" rtlCol="0">
            <a:spAutoFit/>
          </a:bodyPr>
          <a:lstStyle/>
          <a:p>
            <a:r>
              <a:rPr kumimoji="1" lang="en-US" altLang="ja-JP" dirty="0" smtClean="0"/>
              <a:t>150cm</a:t>
            </a:r>
            <a:endParaRPr kumimoji="1" lang="ja-JP" altLang="en-US" dirty="0"/>
          </a:p>
        </p:txBody>
      </p:sp>
      <p:grpSp>
        <p:nvGrpSpPr>
          <p:cNvPr id="339" name="Group 77"/>
          <p:cNvGrpSpPr>
            <a:grpSpLocks/>
          </p:cNvGrpSpPr>
          <p:nvPr/>
        </p:nvGrpSpPr>
        <p:grpSpPr bwMode="auto">
          <a:xfrm rot="332169">
            <a:off x="2402017" y="5722927"/>
            <a:ext cx="515478" cy="354629"/>
            <a:chOff x="4195" y="2976"/>
            <a:chExt cx="725" cy="499"/>
          </a:xfrm>
        </p:grpSpPr>
        <p:sp>
          <p:nvSpPr>
            <p:cNvPr id="340" name="AutoShape 78"/>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1" name="AutoShape 79"/>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42" name="AutoShape 80"/>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extLst>
      <p:ext uri="{BB962C8B-B14F-4D97-AF65-F5344CB8AC3E}">
        <p14:creationId xmlns:p14="http://schemas.microsoft.com/office/powerpoint/2010/main" val="11504361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78"/>
          <p:cNvSpPr txBox="1">
            <a:spLocks noChangeArrowheads="1"/>
          </p:cNvSpPr>
          <p:nvPr/>
        </p:nvSpPr>
        <p:spPr bwMode="auto">
          <a:xfrm>
            <a:off x="23813" y="44450"/>
            <a:ext cx="485902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b="0" dirty="0" smtClean="0">
                <a:latin typeface="Arial Black" pitchFamily="34" charset="0"/>
              </a:rPr>
              <a:t>Tiles </a:t>
            </a:r>
            <a:r>
              <a:rPr lang="ja-JP" altLang="en-US" sz="1600" b="0" dirty="0" smtClean="0">
                <a:latin typeface="Arial Black" pitchFamily="34" charset="0"/>
              </a:rPr>
              <a:t>　タイル</a:t>
            </a:r>
            <a:endParaRPr lang="en-US" altLang="ja-JP" sz="1600" b="0" dirty="0" smtClean="0">
              <a:latin typeface="Arial Black" pitchFamily="34" charset="0"/>
            </a:endParaRPr>
          </a:p>
          <a:p>
            <a:endParaRPr lang="en-US" altLang="ja-JP" sz="1600" dirty="0">
              <a:latin typeface="Arial Black" pitchFamily="34" charset="0"/>
            </a:endParaRPr>
          </a:p>
          <a:p>
            <a:r>
              <a:rPr lang="ja-JP" altLang="en-US" sz="1400" dirty="0">
                <a:latin typeface="+mn-ea"/>
              </a:rPr>
              <a:t>コースは</a:t>
            </a:r>
            <a:r>
              <a:rPr lang="en-US" altLang="ja-JP" sz="1400" dirty="0">
                <a:latin typeface="+mn-ea"/>
              </a:rPr>
              <a:t>30cm×30cm</a:t>
            </a:r>
            <a:r>
              <a:rPr lang="ja-JP" altLang="en-US" sz="1400" dirty="0">
                <a:latin typeface="+mn-ea"/>
              </a:rPr>
              <a:t>を基本の大きさとしたタイルで構成する。</a:t>
            </a:r>
            <a:endParaRPr lang="en-US" altLang="ja-JP" sz="1400" dirty="0">
              <a:latin typeface="+mn-ea"/>
            </a:endParaRPr>
          </a:p>
        </p:txBody>
      </p:sp>
      <p:grpSp>
        <p:nvGrpSpPr>
          <p:cNvPr id="121" name="グループ化 120"/>
          <p:cNvGrpSpPr/>
          <p:nvPr/>
        </p:nvGrpSpPr>
        <p:grpSpPr>
          <a:xfrm>
            <a:off x="4782389" y="2519558"/>
            <a:ext cx="1050877" cy="1050877"/>
            <a:chOff x="4583906" y="4982585"/>
            <a:chExt cx="1050877" cy="1050877"/>
          </a:xfrm>
        </p:grpSpPr>
        <p:sp>
          <p:nvSpPr>
            <p:cNvPr id="242" name="正方形/長方形 241"/>
            <p:cNvSpPr/>
            <p:nvPr/>
          </p:nvSpPr>
          <p:spPr>
            <a:xfrm>
              <a:off x="4583906" y="4982585"/>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3" name="直線コネクタ 242"/>
            <p:cNvCxnSpPr>
              <a:stCxn id="242" idx="1"/>
            </p:cNvCxnSpPr>
            <p:nvPr/>
          </p:nvCxnSpPr>
          <p:spPr>
            <a:xfrm>
              <a:off x="4583906" y="5508024"/>
              <a:ext cx="28520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直線コネクタ 243"/>
            <p:cNvCxnSpPr/>
            <p:nvPr/>
          </p:nvCxnSpPr>
          <p:spPr>
            <a:xfrm>
              <a:off x="5349575" y="5508024"/>
              <a:ext cx="28520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2" name="グループ化 121"/>
          <p:cNvGrpSpPr/>
          <p:nvPr/>
        </p:nvGrpSpPr>
        <p:grpSpPr>
          <a:xfrm rot="10800000">
            <a:off x="594098" y="2544542"/>
            <a:ext cx="1050877" cy="1050877"/>
            <a:chOff x="6275535" y="4577580"/>
            <a:chExt cx="1050877" cy="1050877"/>
          </a:xfrm>
        </p:grpSpPr>
        <p:sp>
          <p:nvSpPr>
            <p:cNvPr id="236" name="正方形/長方形 235"/>
            <p:cNvSpPr/>
            <p:nvPr/>
          </p:nvSpPr>
          <p:spPr>
            <a:xfrm>
              <a:off x="6275535" y="4577580"/>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正方形/長方形 236"/>
            <p:cNvSpPr/>
            <p:nvPr/>
          </p:nvSpPr>
          <p:spPr>
            <a:xfrm>
              <a:off x="6824963" y="4634145"/>
              <a:ext cx="77439" cy="77439"/>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正方形/長方形 237"/>
            <p:cNvSpPr/>
            <p:nvPr/>
          </p:nvSpPr>
          <p:spPr>
            <a:xfrm>
              <a:off x="6332955" y="5125481"/>
              <a:ext cx="77439" cy="77439"/>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9" name="直線コネクタ 238"/>
            <p:cNvCxnSpPr>
              <a:stCxn id="236" idx="0"/>
            </p:cNvCxnSpPr>
            <p:nvPr/>
          </p:nvCxnSpPr>
          <p:spPr>
            <a:xfrm>
              <a:off x="6800974" y="4577580"/>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直線コネクタ 239"/>
            <p:cNvCxnSpPr/>
            <p:nvPr/>
          </p:nvCxnSpPr>
          <p:spPr>
            <a:xfrm flipH="1">
              <a:off x="6275536" y="5103018"/>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41" name="円/楕円 240"/>
            <p:cNvSpPr/>
            <p:nvPr/>
          </p:nvSpPr>
          <p:spPr>
            <a:xfrm>
              <a:off x="6429620" y="4731665"/>
              <a:ext cx="742706" cy="742706"/>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3" name="グループ化 122"/>
          <p:cNvGrpSpPr/>
          <p:nvPr/>
        </p:nvGrpSpPr>
        <p:grpSpPr>
          <a:xfrm>
            <a:off x="1992337" y="2522079"/>
            <a:ext cx="1050877" cy="1050877"/>
            <a:chOff x="5147166" y="4580099"/>
            <a:chExt cx="1050877" cy="1050877"/>
          </a:xfrm>
        </p:grpSpPr>
        <p:sp>
          <p:nvSpPr>
            <p:cNvPr id="230" name="正方形/長方形 229"/>
            <p:cNvSpPr/>
            <p:nvPr/>
          </p:nvSpPr>
          <p:spPr>
            <a:xfrm>
              <a:off x="5147166" y="458009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正方形/長方形 230"/>
            <p:cNvSpPr/>
            <p:nvPr/>
          </p:nvSpPr>
          <p:spPr>
            <a:xfrm>
              <a:off x="5570389" y="4646188"/>
              <a:ext cx="77439" cy="77439"/>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正方形/長方形 231"/>
            <p:cNvSpPr/>
            <p:nvPr/>
          </p:nvSpPr>
          <p:spPr>
            <a:xfrm>
              <a:off x="5568510" y="5484790"/>
              <a:ext cx="77439" cy="77439"/>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3" name="直線コネクタ 232"/>
            <p:cNvCxnSpPr>
              <a:stCxn id="230" idx="0"/>
              <a:endCxn id="230" idx="2"/>
            </p:cNvCxnSpPr>
            <p:nvPr/>
          </p:nvCxnSpPr>
          <p:spPr>
            <a:xfrm>
              <a:off x="5672605" y="4580099"/>
              <a:ext cx="0" cy="1050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角丸四角形 233"/>
            <p:cNvSpPr/>
            <p:nvPr/>
          </p:nvSpPr>
          <p:spPr>
            <a:xfrm>
              <a:off x="5318881" y="4748561"/>
              <a:ext cx="708914" cy="708914"/>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正方形/長方形 234"/>
            <p:cNvSpPr/>
            <p:nvPr/>
          </p:nvSpPr>
          <p:spPr>
            <a:xfrm>
              <a:off x="5949537" y="4961620"/>
              <a:ext cx="156517" cy="282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3" name="グループ化 152"/>
          <p:cNvGrpSpPr/>
          <p:nvPr/>
        </p:nvGrpSpPr>
        <p:grpSpPr>
          <a:xfrm>
            <a:off x="2024755" y="4305726"/>
            <a:ext cx="2196651" cy="2196651"/>
            <a:chOff x="4721295" y="5488417"/>
            <a:chExt cx="1050877" cy="1050877"/>
          </a:xfrm>
        </p:grpSpPr>
        <p:grpSp>
          <p:nvGrpSpPr>
            <p:cNvPr id="197" name="グループ化 196"/>
            <p:cNvGrpSpPr/>
            <p:nvPr/>
          </p:nvGrpSpPr>
          <p:grpSpPr>
            <a:xfrm rot="10800000">
              <a:off x="4721295" y="5488417"/>
              <a:ext cx="1050877" cy="1050877"/>
              <a:chOff x="3643953" y="2442949"/>
              <a:chExt cx="1050877" cy="1050877"/>
            </a:xfrm>
          </p:grpSpPr>
          <p:sp>
            <p:nvSpPr>
              <p:cNvPr id="202" name="正方形/長方形 201"/>
              <p:cNvSpPr/>
              <p:nvPr/>
            </p:nvSpPr>
            <p:spPr>
              <a:xfrm>
                <a:off x="3643953"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3" name="直線コネクタ 202"/>
              <p:cNvCxnSpPr>
                <a:stCxn id="202" idx="0"/>
              </p:cNvCxnSpPr>
              <p:nvPr/>
            </p:nvCxnSpPr>
            <p:spPr>
              <a:xfrm>
                <a:off x="4169392" y="2442949"/>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a:xfrm flipH="1">
                <a:off x="3643954" y="296838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8" name="角丸四角形 197"/>
            <p:cNvSpPr/>
            <p:nvPr/>
          </p:nvSpPr>
          <p:spPr>
            <a:xfrm>
              <a:off x="4944275" y="5813017"/>
              <a:ext cx="594641" cy="507004"/>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正方形/長方形 198"/>
            <p:cNvSpPr/>
            <p:nvPr/>
          </p:nvSpPr>
          <p:spPr>
            <a:xfrm>
              <a:off x="5145480" y="5934843"/>
              <a:ext cx="488260" cy="4826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円弧 199"/>
            <p:cNvSpPr/>
            <p:nvPr/>
          </p:nvSpPr>
          <p:spPr>
            <a:xfrm>
              <a:off x="5034337" y="6320567"/>
              <a:ext cx="207997" cy="20799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1" name="円弧 200"/>
            <p:cNvSpPr/>
            <p:nvPr/>
          </p:nvSpPr>
          <p:spPr>
            <a:xfrm rot="10800000">
              <a:off x="5538916" y="5805858"/>
              <a:ext cx="207997" cy="20799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154" name="グループ化 153"/>
          <p:cNvGrpSpPr/>
          <p:nvPr/>
        </p:nvGrpSpPr>
        <p:grpSpPr>
          <a:xfrm>
            <a:off x="3387364" y="2534087"/>
            <a:ext cx="1050877" cy="1050877"/>
            <a:chOff x="6427502" y="4810962"/>
            <a:chExt cx="1050877" cy="1050877"/>
          </a:xfrm>
        </p:grpSpPr>
        <p:grpSp>
          <p:nvGrpSpPr>
            <p:cNvPr id="186" name="グループ化 185"/>
            <p:cNvGrpSpPr/>
            <p:nvPr/>
          </p:nvGrpSpPr>
          <p:grpSpPr>
            <a:xfrm>
              <a:off x="6427502" y="4810962"/>
              <a:ext cx="1050877" cy="1050877"/>
              <a:chOff x="1553991" y="2961590"/>
              <a:chExt cx="1050877" cy="1050877"/>
            </a:xfrm>
          </p:grpSpPr>
          <p:sp>
            <p:nvSpPr>
              <p:cNvPr id="194" name="正方形/長方形 193"/>
              <p:cNvSpPr/>
              <p:nvPr/>
            </p:nvSpPr>
            <p:spPr>
              <a:xfrm>
                <a:off x="1553991" y="2961590"/>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5" name="直線コネクタ 194"/>
              <p:cNvCxnSpPr>
                <a:endCxn id="194" idx="3"/>
              </p:cNvCxnSpPr>
              <p:nvPr/>
            </p:nvCxnSpPr>
            <p:spPr>
              <a:xfrm>
                <a:off x="2470725" y="3487029"/>
                <a:ext cx="134143"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a:off x="1553991" y="3487031"/>
                <a:ext cx="134143"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7" name="円弧 186"/>
            <p:cNvSpPr/>
            <p:nvPr/>
          </p:nvSpPr>
          <p:spPr>
            <a:xfrm>
              <a:off x="6622257" y="5116707"/>
              <a:ext cx="330183" cy="330183"/>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8" name="円弧 187"/>
            <p:cNvSpPr/>
            <p:nvPr/>
          </p:nvSpPr>
          <p:spPr>
            <a:xfrm rot="10800000">
              <a:off x="6952903" y="5227020"/>
              <a:ext cx="330183" cy="330183"/>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9" name="円弧 188"/>
            <p:cNvSpPr/>
            <p:nvPr/>
          </p:nvSpPr>
          <p:spPr>
            <a:xfrm rot="16200000">
              <a:off x="6622256" y="5116707"/>
              <a:ext cx="330183" cy="330183"/>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0" name="円弧 189"/>
            <p:cNvSpPr/>
            <p:nvPr/>
          </p:nvSpPr>
          <p:spPr>
            <a:xfrm rot="5400000">
              <a:off x="6952904" y="5228242"/>
              <a:ext cx="330183" cy="330183"/>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1" name="円弧 190"/>
            <p:cNvSpPr/>
            <p:nvPr/>
          </p:nvSpPr>
          <p:spPr>
            <a:xfrm rot="16200000">
              <a:off x="7285467" y="5336402"/>
              <a:ext cx="117539" cy="11753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2" name="円弧 191"/>
            <p:cNvSpPr/>
            <p:nvPr/>
          </p:nvSpPr>
          <p:spPr>
            <a:xfrm rot="5400000">
              <a:off x="6501164" y="5218558"/>
              <a:ext cx="117539" cy="117539"/>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3" name="直線コネクタ 192"/>
            <p:cNvCxnSpPr/>
            <p:nvPr/>
          </p:nvCxnSpPr>
          <p:spPr>
            <a:xfrm>
              <a:off x="6952439" y="5278303"/>
              <a:ext cx="0" cy="11380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5" name="グループ化 154"/>
          <p:cNvGrpSpPr/>
          <p:nvPr/>
        </p:nvGrpSpPr>
        <p:grpSpPr>
          <a:xfrm>
            <a:off x="594098" y="1184447"/>
            <a:ext cx="1050877" cy="1050877"/>
            <a:chOff x="982639" y="2442949"/>
            <a:chExt cx="1050877" cy="1050877"/>
          </a:xfrm>
        </p:grpSpPr>
        <p:sp>
          <p:nvSpPr>
            <p:cNvPr id="184" name="正方形/長方形 183"/>
            <p:cNvSpPr/>
            <p:nvPr/>
          </p:nvSpPr>
          <p:spPr>
            <a:xfrm>
              <a:off x="982639"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5" name="直線コネクタ 184"/>
            <p:cNvCxnSpPr>
              <a:stCxn id="184" idx="0"/>
              <a:endCxn id="184" idx="2"/>
            </p:cNvCxnSpPr>
            <p:nvPr/>
          </p:nvCxnSpPr>
          <p:spPr>
            <a:xfrm>
              <a:off x="1508078" y="2442949"/>
              <a:ext cx="0" cy="1050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グループ化 156"/>
          <p:cNvGrpSpPr/>
          <p:nvPr/>
        </p:nvGrpSpPr>
        <p:grpSpPr>
          <a:xfrm>
            <a:off x="4782388" y="1167915"/>
            <a:ext cx="1050877" cy="1050877"/>
            <a:chOff x="6417721" y="4843016"/>
            <a:chExt cx="1050877" cy="1050877"/>
          </a:xfrm>
        </p:grpSpPr>
        <p:sp>
          <p:nvSpPr>
            <p:cNvPr id="176" name="正方形/長方形 175"/>
            <p:cNvSpPr/>
            <p:nvPr/>
          </p:nvSpPr>
          <p:spPr>
            <a:xfrm rot="10800000">
              <a:off x="6417721" y="4843016"/>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7" name="直線コネクタ 176"/>
            <p:cNvCxnSpPr>
              <a:stCxn id="176" idx="0"/>
            </p:cNvCxnSpPr>
            <p:nvPr/>
          </p:nvCxnSpPr>
          <p:spPr>
            <a:xfrm rot="10800000">
              <a:off x="6943159" y="5345992"/>
              <a:ext cx="0" cy="54790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p:cNvCxnSpPr/>
            <p:nvPr/>
          </p:nvCxnSpPr>
          <p:spPr>
            <a:xfrm rot="10800000" flipH="1">
              <a:off x="6914882" y="5368867"/>
              <a:ext cx="549427"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9" name="円/楕円 178"/>
            <p:cNvSpPr/>
            <p:nvPr/>
          </p:nvSpPr>
          <p:spPr>
            <a:xfrm>
              <a:off x="6579552" y="4994117"/>
              <a:ext cx="718636" cy="718636"/>
            </a:xfrm>
            <a:prstGeom prst="ellipse">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正方形/長方形 179"/>
            <p:cNvSpPr/>
            <p:nvPr/>
          </p:nvSpPr>
          <p:spPr>
            <a:xfrm>
              <a:off x="6965589" y="5395913"/>
              <a:ext cx="478199" cy="478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8" name="グループ化 157"/>
          <p:cNvGrpSpPr/>
          <p:nvPr/>
        </p:nvGrpSpPr>
        <p:grpSpPr>
          <a:xfrm>
            <a:off x="3379999" y="1178575"/>
            <a:ext cx="1050877" cy="1050877"/>
            <a:chOff x="7757007" y="5255265"/>
            <a:chExt cx="1050877" cy="1050877"/>
          </a:xfrm>
        </p:grpSpPr>
        <p:grpSp>
          <p:nvGrpSpPr>
            <p:cNvPr id="169" name="グループ化 168"/>
            <p:cNvGrpSpPr/>
            <p:nvPr/>
          </p:nvGrpSpPr>
          <p:grpSpPr>
            <a:xfrm>
              <a:off x="7757007" y="5255265"/>
              <a:ext cx="1050877" cy="1050877"/>
              <a:chOff x="1553991" y="2961592"/>
              <a:chExt cx="1050877" cy="1050877"/>
            </a:xfrm>
          </p:grpSpPr>
          <p:sp>
            <p:nvSpPr>
              <p:cNvPr id="174" name="正方形/長方形 173"/>
              <p:cNvSpPr/>
              <p:nvPr/>
            </p:nvSpPr>
            <p:spPr>
              <a:xfrm>
                <a:off x="1553991" y="2961592"/>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5" name="直線コネクタ 174"/>
              <p:cNvCxnSpPr>
                <a:stCxn id="174" idx="1"/>
                <a:endCxn id="174" idx="3"/>
              </p:cNvCxnSpPr>
              <p:nvPr/>
            </p:nvCxnSpPr>
            <p:spPr>
              <a:xfrm>
                <a:off x="1553991" y="3487031"/>
                <a:ext cx="105087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0" name="正方形/長方形 169"/>
            <p:cNvSpPr/>
            <p:nvPr/>
          </p:nvSpPr>
          <p:spPr>
            <a:xfrm>
              <a:off x="7962168" y="5460426"/>
              <a:ext cx="320278" cy="32027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正方形/長方形 170"/>
            <p:cNvSpPr/>
            <p:nvPr/>
          </p:nvSpPr>
          <p:spPr>
            <a:xfrm>
              <a:off x="8281201" y="5780703"/>
              <a:ext cx="320278" cy="32027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正方形/長方形 171"/>
            <p:cNvSpPr/>
            <p:nvPr/>
          </p:nvSpPr>
          <p:spPr>
            <a:xfrm>
              <a:off x="7994508" y="5723248"/>
              <a:ext cx="255600" cy="150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正方形/長方形 172"/>
            <p:cNvSpPr/>
            <p:nvPr/>
          </p:nvSpPr>
          <p:spPr>
            <a:xfrm>
              <a:off x="8313540" y="5723248"/>
              <a:ext cx="255600" cy="150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2" name="グループ化 161"/>
          <p:cNvGrpSpPr/>
          <p:nvPr/>
        </p:nvGrpSpPr>
        <p:grpSpPr>
          <a:xfrm rot="10800000">
            <a:off x="1985091" y="656544"/>
            <a:ext cx="1576316" cy="1576315"/>
            <a:chOff x="4694829" y="2442949"/>
            <a:chExt cx="1576316" cy="1576315"/>
          </a:xfrm>
        </p:grpSpPr>
        <p:sp>
          <p:nvSpPr>
            <p:cNvPr id="167" name="正方形/長方形 166"/>
            <p:cNvSpPr/>
            <p:nvPr/>
          </p:nvSpPr>
          <p:spPr>
            <a:xfrm>
              <a:off x="5220268" y="2442949"/>
              <a:ext cx="1050877" cy="105087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円弧 167"/>
            <p:cNvSpPr/>
            <p:nvPr/>
          </p:nvSpPr>
          <p:spPr>
            <a:xfrm>
              <a:off x="4694829" y="2968387"/>
              <a:ext cx="1050877" cy="1050877"/>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2" name="テキスト ボックス 1"/>
          <p:cNvSpPr txBox="1"/>
          <p:nvPr/>
        </p:nvSpPr>
        <p:spPr>
          <a:xfrm>
            <a:off x="6164306" y="1383736"/>
            <a:ext cx="2979694" cy="584775"/>
          </a:xfrm>
          <a:prstGeom prst="rect">
            <a:avLst/>
          </a:prstGeom>
          <a:noFill/>
        </p:spPr>
        <p:txBody>
          <a:bodyPr wrap="square" rtlCol="0">
            <a:spAutoFit/>
          </a:bodyPr>
          <a:lstStyle/>
          <a:p>
            <a:r>
              <a:rPr lang="ja-JP" altLang="en-US" sz="1400" dirty="0">
                <a:latin typeface="+mn-ea"/>
              </a:rPr>
              <a:t>黒線</a:t>
            </a:r>
            <a:r>
              <a:rPr lang="ja-JP" altLang="en-US" sz="1400" dirty="0" smtClean="0">
                <a:latin typeface="+mn-ea"/>
              </a:rPr>
              <a:t>は</a:t>
            </a:r>
            <a:r>
              <a:rPr lang="en-US" altLang="ja-JP" sz="1400" dirty="0" smtClean="0">
                <a:latin typeface="+mn-ea"/>
              </a:rPr>
              <a:t>1cm</a:t>
            </a:r>
            <a:r>
              <a:rPr lang="ja-JP" altLang="en-US" sz="1400" dirty="0" smtClean="0">
                <a:latin typeface="+mn-ea"/>
              </a:rPr>
              <a:t>～</a:t>
            </a:r>
            <a:r>
              <a:rPr lang="en-US" altLang="ja-JP" sz="1400" dirty="0" smtClean="0">
                <a:latin typeface="+mn-ea"/>
              </a:rPr>
              <a:t>2cm</a:t>
            </a:r>
            <a:r>
              <a:rPr lang="ja-JP" altLang="en-US" sz="1400" dirty="0" smtClean="0">
                <a:latin typeface="+mn-ea"/>
              </a:rPr>
              <a:t>の幅で様々なパターンが使われる</a:t>
            </a:r>
            <a:r>
              <a:rPr lang="ja-JP" altLang="en-US" dirty="0" smtClean="0"/>
              <a:t>。</a:t>
            </a:r>
            <a:endParaRPr kumimoji="1" lang="ja-JP" altLang="en-US" dirty="0"/>
          </a:p>
        </p:txBody>
      </p:sp>
      <p:cxnSp>
        <p:nvCxnSpPr>
          <p:cNvPr id="6" name="直線矢印コネクタ 5"/>
          <p:cNvCxnSpPr>
            <a:stCxn id="202" idx="2"/>
            <a:endCxn id="198" idx="0"/>
          </p:cNvCxnSpPr>
          <p:nvPr/>
        </p:nvCxnSpPr>
        <p:spPr>
          <a:xfrm flipH="1">
            <a:off x="3112341" y="4305726"/>
            <a:ext cx="0" cy="678512"/>
          </a:xfrm>
          <a:prstGeom prst="straightConnector1">
            <a:avLst/>
          </a:prstGeom>
          <a:ln>
            <a:solidFill>
              <a:srgbClr val="0070C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stCxn id="202" idx="3"/>
          </p:cNvCxnSpPr>
          <p:nvPr/>
        </p:nvCxnSpPr>
        <p:spPr>
          <a:xfrm flipV="1">
            <a:off x="2024755" y="5404050"/>
            <a:ext cx="466096" cy="1"/>
          </a:xfrm>
          <a:prstGeom prst="straightConnector1">
            <a:avLst/>
          </a:prstGeom>
          <a:ln>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024754" y="4305726"/>
            <a:ext cx="3638101"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2024754" y="3985146"/>
            <a:ext cx="3638101" cy="320580"/>
          </a:xfrm>
          <a:prstGeom prst="rect">
            <a:avLst/>
          </a:prstGeom>
          <a:pattFill prst="pct25">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490890" y="3985146"/>
            <a:ext cx="533864" cy="2872854"/>
          </a:xfrm>
          <a:prstGeom prst="rect">
            <a:avLst/>
          </a:prstGeom>
          <a:pattFill prst="pct25">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a:off x="2024754" y="4305726"/>
            <a:ext cx="0" cy="2552274"/>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202" idx="1"/>
          </p:cNvCxnSpPr>
          <p:nvPr/>
        </p:nvCxnSpPr>
        <p:spPr>
          <a:xfrm flipV="1">
            <a:off x="4221406" y="5404050"/>
            <a:ext cx="1326652"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202" idx="0"/>
          </p:cNvCxnSpPr>
          <p:nvPr/>
        </p:nvCxnSpPr>
        <p:spPr>
          <a:xfrm flipH="1">
            <a:off x="3123078" y="6502377"/>
            <a:ext cx="2" cy="42183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80" name="テキスト ボックス 279"/>
          <p:cNvSpPr txBox="1"/>
          <p:nvPr/>
        </p:nvSpPr>
        <p:spPr>
          <a:xfrm>
            <a:off x="6164306" y="4399463"/>
            <a:ext cx="2979694" cy="1600438"/>
          </a:xfrm>
          <a:prstGeom prst="rect">
            <a:avLst/>
          </a:prstGeom>
          <a:noFill/>
        </p:spPr>
        <p:txBody>
          <a:bodyPr wrap="square" rtlCol="0">
            <a:spAutoFit/>
          </a:bodyPr>
          <a:lstStyle/>
          <a:p>
            <a:r>
              <a:rPr lang="ja-JP" altLang="en-US" sz="1400" dirty="0" smtClean="0">
                <a:latin typeface="+mn-ea"/>
              </a:rPr>
              <a:t>フィールドの外周と黒線の最低距離はルールでは規定されていないが、最低</a:t>
            </a:r>
            <a:r>
              <a:rPr lang="en-US" altLang="ja-JP" sz="1400" dirty="0" smtClean="0">
                <a:latin typeface="+mn-ea"/>
              </a:rPr>
              <a:t>10cm</a:t>
            </a:r>
            <a:r>
              <a:rPr lang="ja-JP" altLang="en-US" sz="1400" dirty="0" smtClean="0">
                <a:latin typeface="+mn-ea"/>
              </a:rPr>
              <a:t>を想定している。</a:t>
            </a:r>
            <a:endParaRPr lang="en-US" altLang="ja-JP" sz="1400" dirty="0" smtClean="0">
              <a:latin typeface="+mn-ea"/>
            </a:endParaRPr>
          </a:p>
          <a:p>
            <a:endParaRPr lang="en-US" altLang="ja-JP" sz="1400" dirty="0" smtClean="0">
              <a:latin typeface="+mn-ea"/>
            </a:endParaRPr>
          </a:p>
          <a:p>
            <a:r>
              <a:rPr lang="ja-JP" altLang="en-US" sz="1400" dirty="0" smtClean="0">
                <a:latin typeface="+mn-ea"/>
              </a:rPr>
              <a:t>ただし、タイルは競技会の実行委員会が準備するものなので、最低距離が保証されるものではない。</a:t>
            </a:r>
            <a:endParaRPr kumimoji="1" lang="ja-JP" altLang="en-US" dirty="0"/>
          </a:p>
        </p:txBody>
      </p:sp>
    </p:spTree>
    <p:extLst>
      <p:ext uri="{BB962C8B-B14F-4D97-AF65-F5344CB8AC3E}">
        <p14:creationId xmlns:p14="http://schemas.microsoft.com/office/powerpoint/2010/main" val="112624083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3813" y="44450"/>
            <a:ext cx="9120187"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dirty="0">
                <a:latin typeface="Arial Black" pitchFamily="34" charset="0"/>
              </a:rPr>
              <a:t>End</a:t>
            </a:r>
            <a:r>
              <a:rPr lang="en-US" altLang="ja-JP" sz="1600" dirty="0" smtClean="0">
                <a:latin typeface="Arial Black" pitchFamily="34" charset="0"/>
              </a:rPr>
              <a:t> of Play </a:t>
            </a:r>
            <a:r>
              <a:rPr lang="ja-JP" altLang="en-US" sz="1600" b="0" dirty="0" smtClean="0">
                <a:latin typeface="Arial Black" pitchFamily="34" charset="0"/>
              </a:rPr>
              <a:t>　競技終了</a:t>
            </a:r>
            <a:endParaRPr lang="en-US" altLang="ja-JP" sz="1600" b="0" dirty="0" smtClean="0">
              <a:latin typeface="Arial Black" pitchFamily="34" charset="0"/>
            </a:endParaRPr>
          </a:p>
          <a:p>
            <a:endParaRPr lang="en-US" altLang="ja-JP" sz="1600" dirty="0">
              <a:latin typeface="Arial Black" pitchFamily="34" charset="0"/>
            </a:endParaRPr>
          </a:p>
          <a:p>
            <a:r>
              <a:rPr lang="ja-JP" altLang="en-US" sz="1400" dirty="0" smtClean="0">
                <a:latin typeface="+mn-ea"/>
              </a:rPr>
              <a:t>競技はチームキャプテンがドロップタイルの位置を決定したあと、最大</a:t>
            </a:r>
            <a:r>
              <a:rPr lang="en-US" altLang="ja-JP" sz="1400" dirty="0" smtClean="0">
                <a:latin typeface="+mn-ea"/>
              </a:rPr>
              <a:t>8</a:t>
            </a:r>
            <a:r>
              <a:rPr lang="ja-JP" altLang="en-US" sz="1400" dirty="0" smtClean="0">
                <a:latin typeface="+mn-ea"/>
              </a:rPr>
              <a:t>分間で行われる。</a:t>
            </a:r>
            <a:endParaRPr lang="en-US" altLang="ja-JP" sz="1400" dirty="0" smtClean="0">
              <a:latin typeface="+mn-ea"/>
            </a:endParaRPr>
          </a:p>
        </p:txBody>
      </p:sp>
      <p:grpSp>
        <p:nvGrpSpPr>
          <p:cNvPr id="19" name="グループ化 18"/>
          <p:cNvGrpSpPr/>
          <p:nvPr/>
        </p:nvGrpSpPr>
        <p:grpSpPr>
          <a:xfrm>
            <a:off x="6782194" y="5056359"/>
            <a:ext cx="472004" cy="1511300"/>
            <a:chOff x="5654383" y="1453346"/>
            <a:chExt cx="472004" cy="1511300"/>
          </a:xfrm>
        </p:grpSpPr>
        <p:sp>
          <p:nvSpPr>
            <p:cNvPr id="21" name="Oval 58"/>
            <p:cNvSpPr>
              <a:spLocks noChangeArrowheads="1"/>
            </p:cNvSpPr>
            <p:nvPr/>
          </p:nvSpPr>
          <p:spPr bwMode="auto">
            <a:xfrm>
              <a:off x="5654383" y="1453346"/>
              <a:ext cx="312561" cy="312603"/>
            </a:xfrm>
            <a:prstGeom prst="ellipse">
              <a:avLst/>
            </a:pr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 name="Line 59"/>
            <p:cNvSpPr>
              <a:spLocks noChangeShapeType="1"/>
            </p:cNvSpPr>
            <p:nvPr/>
          </p:nvSpPr>
          <p:spPr bwMode="auto">
            <a:xfrm>
              <a:off x="5810663" y="1765949"/>
              <a:ext cx="0" cy="52177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61"/>
            <p:cNvSpPr>
              <a:spLocks noChangeShapeType="1"/>
            </p:cNvSpPr>
            <p:nvPr/>
          </p:nvSpPr>
          <p:spPr bwMode="auto">
            <a:xfrm rot="7436738" flipH="1">
              <a:off x="5731236" y="1748497"/>
              <a:ext cx="468842"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62"/>
            <p:cNvSpPr>
              <a:spLocks noChangeShapeType="1"/>
            </p:cNvSpPr>
            <p:nvPr/>
          </p:nvSpPr>
          <p:spPr bwMode="auto">
            <a:xfrm rot="7436738" flipH="1">
              <a:off x="6052248" y="1470787"/>
              <a:ext cx="88624" cy="59654"/>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 name="Group 67"/>
            <p:cNvGrpSpPr>
              <a:grpSpLocks/>
            </p:cNvGrpSpPr>
            <p:nvPr/>
          </p:nvGrpSpPr>
          <p:grpSpPr bwMode="auto">
            <a:xfrm rot="468510">
              <a:off x="5654383" y="2287722"/>
              <a:ext cx="104570" cy="676924"/>
              <a:chOff x="1292" y="3385"/>
              <a:chExt cx="91" cy="589"/>
            </a:xfrm>
          </p:grpSpPr>
          <p:sp>
            <p:nvSpPr>
              <p:cNvPr id="31" name="Line 68"/>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69"/>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6" name="Group 70"/>
            <p:cNvGrpSpPr>
              <a:grpSpLocks/>
            </p:cNvGrpSpPr>
            <p:nvPr/>
          </p:nvGrpSpPr>
          <p:grpSpPr bwMode="auto">
            <a:xfrm rot="21085999">
              <a:off x="5758953" y="2287722"/>
              <a:ext cx="104570" cy="676924"/>
              <a:chOff x="1292" y="3385"/>
              <a:chExt cx="91" cy="589"/>
            </a:xfrm>
          </p:grpSpPr>
          <p:sp>
            <p:nvSpPr>
              <p:cNvPr id="29" name="Line 71"/>
              <p:cNvSpPr>
                <a:spLocks noChangeShapeType="1"/>
              </p:cNvSpPr>
              <p:nvPr/>
            </p:nvSpPr>
            <p:spPr bwMode="auto">
              <a:xfrm flipH="1">
                <a:off x="1383" y="3385"/>
                <a:ext cx="0" cy="589"/>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72"/>
              <p:cNvSpPr>
                <a:spLocks noChangeShapeType="1"/>
              </p:cNvSpPr>
              <p:nvPr/>
            </p:nvSpPr>
            <p:spPr bwMode="auto">
              <a:xfrm>
                <a:off x="1292" y="3974"/>
                <a:ext cx="91"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 name="Line 61"/>
            <p:cNvSpPr>
              <a:spLocks noChangeShapeType="1"/>
            </p:cNvSpPr>
            <p:nvPr/>
          </p:nvSpPr>
          <p:spPr bwMode="auto">
            <a:xfrm rot="17076993" flipH="1">
              <a:off x="5507190" y="2199996"/>
              <a:ext cx="468842" cy="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62"/>
            <p:cNvSpPr>
              <a:spLocks noChangeShapeType="1"/>
            </p:cNvSpPr>
            <p:nvPr/>
          </p:nvSpPr>
          <p:spPr bwMode="auto">
            <a:xfrm rot="17076993" flipH="1">
              <a:off x="5636530" y="2462313"/>
              <a:ext cx="88164" cy="19183"/>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3" name="角丸四角形吹き出し 32"/>
          <p:cNvSpPr/>
          <p:nvPr/>
        </p:nvSpPr>
        <p:spPr>
          <a:xfrm>
            <a:off x="6870676" y="4507610"/>
            <a:ext cx="1350498" cy="411150"/>
          </a:xfrm>
          <a:prstGeom prst="wedgeRoundRectCallout">
            <a:avLst>
              <a:gd name="adj1" fmla="val -31323"/>
              <a:gd name="adj2" fmla="val 8755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競技</a:t>
            </a:r>
            <a:r>
              <a:rPr kumimoji="1" lang="ja-JP" altLang="en-US" sz="1400" dirty="0" smtClean="0">
                <a:solidFill>
                  <a:schemeClr val="tx1"/>
                </a:solidFill>
              </a:rPr>
              <a:t>終了</a:t>
            </a:r>
            <a:endParaRPr kumimoji="1" lang="ja-JP" altLang="en-US" sz="1400" dirty="0">
              <a:solidFill>
                <a:schemeClr val="tx1"/>
              </a:solidFill>
            </a:endParaRPr>
          </a:p>
        </p:txBody>
      </p:sp>
      <p:sp>
        <p:nvSpPr>
          <p:cNvPr id="34" name="テキスト ボックス 33"/>
          <p:cNvSpPr txBox="1"/>
          <p:nvPr/>
        </p:nvSpPr>
        <p:spPr>
          <a:xfrm>
            <a:off x="7476702" y="5526016"/>
            <a:ext cx="1503863" cy="738664"/>
          </a:xfrm>
          <a:prstGeom prst="rect">
            <a:avLst/>
          </a:prstGeom>
          <a:noFill/>
        </p:spPr>
        <p:txBody>
          <a:bodyPr wrap="square" rtlCol="0">
            <a:spAutoFit/>
          </a:bodyPr>
          <a:lstStyle/>
          <a:p>
            <a:r>
              <a:rPr kumimoji="1" lang="ja-JP" altLang="en-US" sz="1400" dirty="0" smtClean="0"/>
              <a:t>チームキャプテンが競技終了を宣言した場合</a:t>
            </a:r>
            <a:endParaRPr kumimoji="1" lang="en-US" altLang="ja-JP" sz="1400" dirty="0" smtClean="0"/>
          </a:p>
        </p:txBody>
      </p:sp>
      <p:pic>
        <p:nvPicPr>
          <p:cNvPr id="5" name="図 4"/>
          <p:cNvPicPr>
            <a:picLocks noChangeAspect="1"/>
          </p:cNvPicPr>
          <p:nvPr/>
        </p:nvPicPr>
        <p:blipFill>
          <a:blip r:embed="rId2"/>
          <a:stretch>
            <a:fillRect/>
          </a:stretch>
        </p:blipFill>
        <p:spPr>
          <a:xfrm>
            <a:off x="4038598" y="4676148"/>
            <a:ext cx="1219200" cy="1219200"/>
          </a:xfrm>
          <a:prstGeom prst="rect">
            <a:avLst/>
          </a:prstGeom>
        </p:spPr>
      </p:pic>
      <p:grpSp>
        <p:nvGrpSpPr>
          <p:cNvPr id="3" name="グループ化 2"/>
          <p:cNvGrpSpPr/>
          <p:nvPr/>
        </p:nvGrpSpPr>
        <p:grpSpPr>
          <a:xfrm>
            <a:off x="-305716" y="4604452"/>
            <a:ext cx="4233204" cy="1198557"/>
            <a:chOff x="754506" y="3097959"/>
            <a:chExt cx="4233204" cy="1198557"/>
          </a:xfrm>
        </p:grpSpPr>
        <p:sp>
          <p:nvSpPr>
            <p:cNvPr id="63" name="正方形/長方形 62"/>
            <p:cNvSpPr/>
            <p:nvPr/>
          </p:nvSpPr>
          <p:spPr>
            <a:xfrm>
              <a:off x="754506" y="3275342"/>
              <a:ext cx="2524836" cy="559559"/>
            </a:xfrm>
            <a:prstGeom prst="rect">
              <a:avLst/>
            </a:prstGeom>
            <a:solidFill>
              <a:schemeClr val="bg1">
                <a:lumMod val="75000"/>
              </a:schemeClr>
            </a:solidFill>
            <a:ln>
              <a:solidFill>
                <a:schemeClr val="tx1"/>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p:cNvGrpSpPr/>
            <p:nvPr/>
          </p:nvGrpSpPr>
          <p:grpSpPr>
            <a:xfrm>
              <a:off x="1277861" y="3097959"/>
              <a:ext cx="3709849" cy="1198557"/>
              <a:chOff x="1277861" y="3097959"/>
              <a:chExt cx="3709849" cy="1198557"/>
            </a:xfrm>
          </p:grpSpPr>
          <p:sp>
            <p:nvSpPr>
              <p:cNvPr id="39" name="正方形/長方形 38"/>
              <p:cNvSpPr/>
              <p:nvPr/>
            </p:nvSpPr>
            <p:spPr>
              <a:xfrm>
                <a:off x="2462874" y="3097959"/>
                <a:ext cx="2524836" cy="559559"/>
              </a:xfrm>
              <a:prstGeom prst="rect">
                <a:avLst/>
              </a:prstGeom>
              <a:solidFill>
                <a:schemeClr val="bg1">
                  <a:lumMod val="85000"/>
                </a:schemeClr>
              </a:solidFill>
              <a:ln>
                <a:solidFill>
                  <a:schemeClr val="tx1">
                    <a:lumMod val="65000"/>
                    <a:lumOff val="35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856136" y="3221624"/>
                <a:ext cx="45719"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1442767" y="3629766"/>
                <a:ext cx="45719"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1277861" y="3426507"/>
                <a:ext cx="1815153" cy="272955"/>
              </a:xfrm>
              <a:prstGeom prst="rect">
                <a:avLst/>
              </a:prstGeom>
              <a:solidFill>
                <a:schemeClr val="tx1">
                  <a:lumMod val="75000"/>
                  <a:lumOff val="25000"/>
                </a:schemeClr>
              </a:solidFill>
              <a:ln>
                <a:solidFill>
                  <a:schemeClr val="tx1"/>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リーフォーム 42"/>
              <p:cNvSpPr/>
              <p:nvPr/>
            </p:nvSpPr>
            <p:spPr>
              <a:xfrm>
                <a:off x="1782476" y="3449431"/>
                <a:ext cx="2424113" cy="500062"/>
              </a:xfrm>
              <a:custGeom>
                <a:avLst/>
                <a:gdLst>
                  <a:gd name="connsiteX0" fmla="*/ 2424113 w 2424113"/>
                  <a:gd name="connsiteY0" fmla="*/ 242887 h 500062"/>
                  <a:gd name="connsiteX1" fmla="*/ 800100 w 2424113"/>
                  <a:gd name="connsiteY1" fmla="*/ 0 h 500062"/>
                  <a:gd name="connsiteX2" fmla="*/ 0 w 2424113"/>
                  <a:gd name="connsiteY2" fmla="*/ 500062 h 500062"/>
                  <a:gd name="connsiteX3" fmla="*/ 2424113 w 2424113"/>
                  <a:gd name="connsiteY3" fmla="*/ 242887 h 500062"/>
                </a:gdLst>
                <a:ahLst/>
                <a:cxnLst>
                  <a:cxn ang="0">
                    <a:pos x="connsiteX0" y="connsiteY0"/>
                  </a:cxn>
                  <a:cxn ang="0">
                    <a:pos x="connsiteX1" y="connsiteY1"/>
                  </a:cxn>
                  <a:cxn ang="0">
                    <a:pos x="connsiteX2" y="connsiteY2"/>
                  </a:cxn>
                  <a:cxn ang="0">
                    <a:pos x="connsiteX3" y="connsiteY3"/>
                  </a:cxn>
                </a:cxnLst>
                <a:rect l="l" t="t" r="r" b="b"/>
                <a:pathLst>
                  <a:path w="2424113" h="500062">
                    <a:moveTo>
                      <a:pt x="2424113" y="242887"/>
                    </a:moveTo>
                    <a:lnTo>
                      <a:pt x="800100" y="0"/>
                    </a:lnTo>
                    <a:lnTo>
                      <a:pt x="0" y="500062"/>
                    </a:lnTo>
                    <a:lnTo>
                      <a:pt x="2424113" y="242887"/>
                    </a:lnTo>
                    <a:close/>
                  </a:path>
                </a:pathLst>
              </a:cu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00685" y="3300291"/>
                <a:ext cx="1815153" cy="272955"/>
              </a:xfrm>
              <a:prstGeom prst="rect">
                <a:avLst/>
              </a:prstGeom>
              <a:solidFill>
                <a:schemeClr val="tx1">
                  <a:lumMod val="65000"/>
                  <a:lumOff val="35000"/>
                </a:schemeClr>
              </a:solidFill>
              <a:ln>
                <a:solidFill>
                  <a:schemeClr val="tx1"/>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2667817" y="3246699"/>
                <a:ext cx="448949" cy="448949"/>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2932138" y="3371349"/>
                <a:ext cx="448949" cy="448949"/>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2085842" y="3453488"/>
                <a:ext cx="448949" cy="448949"/>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a:off x="2418728" y="3200004"/>
                <a:ext cx="448949" cy="448949"/>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リーフォーム 47"/>
              <p:cNvSpPr/>
              <p:nvPr/>
            </p:nvSpPr>
            <p:spPr>
              <a:xfrm>
                <a:off x="1779458" y="3425618"/>
                <a:ext cx="2447925" cy="519113"/>
              </a:xfrm>
              <a:custGeom>
                <a:avLst/>
                <a:gdLst>
                  <a:gd name="connsiteX0" fmla="*/ 2447925 w 2447925"/>
                  <a:gd name="connsiteY0" fmla="*/ 0 h 519113"/>
                  <a:gd name="connsiteX1" fmla="*/ 2438400 w 2447925"/>
                  <a:gd name="connsiteY1" fmla="*/ 271463 h 519113"/>
                  <a:gd name="connsiteX2" fmla="*/ 0 w 2447925"/>
                  <a:gd name="connsiteY2" fmla="*/ 519113 h 519113"/>
                  <a:gd name="connsiteX3" fmla="*/ 4763 w 2447925"/>
                  <a:gd name="connsiteY3" fmla="*/ 266700 h 519113"/>
                  <a:gd name="connsiteX4" fmla="*/ 2447925 w 2447925"/>
                  <a:gd name="connsiteY4" fmla="*/ 0 h 51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25" h="519113">
                    <a:moveTo>
                      <a:pt x="2447925" y="0"/>
                    </a:moveTo>
                    <a:lnTo>
                      <a:pt x="2438400" y="271463"/>
                    </a:lnTo>
                    <a:lnTo>
                      <a:pt x="0" y="519113"/>
                    </a:lnTo>
                    <a:cubicBezTo>
                      <a:pt x="1588" y="434975"/>
                      <a:pt x="3175" y="350838"/>
                      <a:pt x="4763" y="266700"/>
                    </a:cubicBezTo>
                    <a:lnTo>
                      <a:pt x="2447925" y="0"/>
                    </a:lnTo>
                    <a:close/>
                  </a:path>
                </a:pathLst>
              </a:cu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0" name="Group 29"/>
          <p:cNvGrpSpPr>
            <a:grpSpLocks/>
          </p:cNvGrpSpPr>
          <p:nvPr/>
        </p:nvGrpSpPr>
        <p:grpSpPr bwMode="auto">
          <a:xfrm rot="305807">
            <a:off x="1708027" y="5006910"/>
            <a:ext cx="936627" cy="644526"/>
            <a:chOff x="4195" y="2976"/>
            <a:chExt cx="725" cy="499"/>
          </a:xfrm>
        </p:grpSpPr>
        <p:sp>
          <p:nvSpPr>
            <p:cNvPr id="51" name="AutoShape 30"/>
            <p:cNvSpPr>
              <a:spLocks noChangeArrowheads="1"/>
            </p:cNvSpPr>
            <p:nvPr/>
          </p:nvSpPr>
          <p:spPr bwMode="auto">
            <a:xfrm>
              <a:off x="4195" y="2976"/>
              <a:ext cx="725" cy="363"/>
            </a:xfrm>
            <a:prstGeom prst="cube">
              <a:avLst>
                <a:gd name="adj"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 name="AutoShape 31"/>
            <p:cNvSpPr>
              <a:spLocks noChangeArrowheads="1"/>
            </p:cNvSpPr>
            <p:nvPr/>
          </p:nvSpPr>
          <p:spPr bwMode="auto">
            <a:xfrm>
              <a:off x="4241"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7" name="AutoShape 32"/>
            <p:cNvSpPr>
              <a:spLocks noChangeArrowheads="1"/>
            </p:cNvSpPr>
            <p:nvPr/>
          </p:nvSpPr>
          <p:spPr bwMode="auto">
            <a:xfrm>
              <a:off x="4558" y="3248"/>
              <a:ext cx="227" cy="227"/>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8" name="テキスト ボックス 7"/>
          <p:cNvSpPr txBox="1"/>
          <p:nvPr/>
        </p:nvSpPr>
        <p:spPr>
          <a:xfrm>
            <a:off x="3927488" y="5935328"/>
            <a:ext cx="1441420" cy="523220"/>
          </a:xfrm>
          <a:prstGeom prst="rect">
            <a:avLst/>
          </a:prstGeom>
          <a:noFill/>
        </p:spPr>
        <p:txBody>
          <a:bodyPr wrap="none" rtlCol="0">
            <a:spAutoFit/>
          </a:bodyPr>
          <a:lstStyle/>
          <a:p>
            <a:pPr algn="ctr"/>
            <a:r>
              <a:rPr kumimoji="1" lang="en-US" altLang="ja-JP" sz="2800" dirty="0" smtClean="0">
                <a:latin typeface="+mn-ea"/>
              </a:rPr>
              <a:t>8</a:t>
            </a:r>
            <a:r>
              <a:rPr kumimoji="1" lang="ja-JP" altLang="en-US" sz="2800" dirty="0" smtClean="0">
                <a:latin typeface="+mn-ea"/>
              </a:rPr>
              <a:t>分経過</a:t>
            </a:r>
            <a:endParaRPr kumimoji="1" lang="ja-JP" altLang="en-US" sz="2800" dirty="0">
              <a:latin typeface="+mn-ea"/>
            </a:endParaRPr>
          </a:p>
        </p:txBody>
      </p:sp>
      <p:sp>
        <p:nvSpPr>
          <p:cNvPr id="64" name="テキスト ボックス 63"/>
          <p:cNvSpPr txBox="1"/>
          <p:nvPr/>
        </p:nvSpPr>
        <p:spPr>
          <a:xfrm>
            <a:off x="5153084" y="5157041"/>
            <a:ext cx="1503863" cy="523220"/>
          </a:xfrm>
          <a:prstGeom prst="rect">
            <a:avLst/>
          </a:prstGeom>
          <a:noFill/>
        </p:spPr>
        <p:txBody>
          <a:bodyPr wrap="square" rtlCol="0">
            <a:spAutoFit/>
          </a:bodyPr>
          <a:lstStyle/>
          <a:p>
            <a:r>
              <a:rPr lang="ja-JP" altLang="en-US" sz="1400" dirty="0">
                <a:latin typeface="+mn-ea"/>
              </a:rPr>
              <a:t>競技時間の</a:t>
            </a:r>
            <a:r>
              <a:rPr lang="en-US" altLang="ja-JP" sz="1400" dirty="0">
                <a:latin typeface="+mn-ea"/>
              </a:rPr>
              <a:t>8</a:t>
            </a:r>
            <a:r>
              <a:rPr lang="ja-JP" altLang="en-US" sz="1400" dirty="0">
                <a:latin typeface="+mn-ea"/>
              </a:rPr>
              <a:t>分間を使い切った</a:t>
            </a:r>
            <a:endParaRPr kumimoji="1" lang="en-US" altLang="ja-JP" sz="1400" dirty="0" smtClean="0"/>
          </a:p>
        </p:txBody>
      </p:sp>
      <p:sp>
        <p:nvSpPr>
          <p:cNvPr id="67" name="テキスト ボックス 66"/>
          <p:cNvSpPr txBox="1"/>
          <p:nvPr/>
        </p:nvSpPr>
        <p:spPr>
          <a:xfrm>
            <a:off x="817282" y="5852077"/>
            <a:ext cx="2558215" cy="738664"/>
          </a:xfrm>
          <a:prstGeom prst="rect">
            <a:avLst/>
          </a:prstGeom>
          <a:noFill/>
        </p:spPr>
        <p:txBody>
          <a:bodyPr wrap="square" rtlCol="0">
            <a:spAutoFit/>
          </a:bodyPr>
          <a:lstStyle/>
          <a:p>
            <a:r>
              <a:rPr lang="ja-JP" altLang="en-US" sz="1400" dirty="0">
                <a:latin typeface="+mn-ea"/>
              </a:rPr>
              <a:t>すべての救助可能な被災者の救助に成功し、これ以上得点の追加ができない</a:t>
            </a:r>
            <a:endParaRPr kumimoji="1" lang="en-US" altLang="ja-JP" sz="1400" dirty="0" smtClean="0"/>
          </a:p>
        </p:txBody>
      </p:sp>
      <p:sp>
        <p:nvSpPr>
          <p:cNvPr id="4" name="テキスト ボックス 3"/>
          <p:cNvSpPr txBox="1"/>
          <p:nvPr/>
        </p:nvSpPr>
        <p:spPr>
          <a:xfrm>
            <a:off x="300587" y="4019832"/>
            <a:ext cx="3281668" cy="307777"/>
          </a:xfrm>
          <a:prstGeom prst="rect">
            <a:avLst/>
          </a:prstGeom>
          <a:noFill/>
        </p:spPr>
        <p:txBody>
          <a:bodyPr wrap="none" rtlCol="0">
            <a:spAutoFit/>
          </a:bodyPr>
          <a:lstStyle/>
          <a:p>
            <a:r>
              <a:rPr kumimoji="1" lang="ja-JP" altLang="en-US" sz="1400" dirty="0" smtClean="0"/>
              <a:t>競技終了は以下のどれかの場合である。</a:t>
            </a:r>
            <a:endParaRPr kumimoji="1" lang="ja-JP" altLang="en-US" sz="1400" dirty="0"/>
          </a:p>
        </p:txBody>
      </p:sp>
      <p:sp>
        <p:nvSpPr>
          <p:cNvPr id="53" name="ホームベース 52"/>
          <p:cNvSpPr/>
          <p:nvPr/>
        </p:nvSpPr>
        <p:spPr>
          <a:xfrm>
            <a:off x="3771579" y="1801504"/>
            <a:ext cx="3830224" cy="54591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得点走行</a:t>
            </a:r>
            <a:endParaRPr kumimoji="1" lang="ja-JP" altLang="en-US" sz="2400" dirty="0"/>
          </a:p>
        </p:txBody>
      </p:sp>
      <p:sp>
        <p:nvSpPr>
          <p:cNvPr id="49" name="ホームベース 48"/>
          <p:cNvSpPr/>
          <p:nvPr/>
        </p:nvSpPr>
        <p:spPr>
          <a:xfrm>
            <a:off x="1905162" y="1801504"/>
            <a:ext cx="2133436" cy="545910"/>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rgbClr val="0070C0"/>
                </a:solidFill>
              </a:rPr>
              <a:t>調整</a:t>
            </a:r>
            <a:endParaRPr kumimoji="1" lang="ja-JP" altLang="en-US" sz="2400" dirty="0">
              <a:solidFill>
                <a:srgbClr val="0070C0"/>
              </a:solidFill>
            </a:endParaRPr>
          </a:p>
        </p:txBody>
      </p:sp>
      <p:sp>
        <p:nvSpPr>
          <p:cNvPr id="6" name="ホームベース 5"/>
          <p:cNvSpPr/>
          <p:nvPr/>
        </p:nvSpPr>
        <p:spPr>
          <a:xfrm>
            <a:off x="732883" y="1801504"/>
            <a:ext cx="1429119" cy="545910"/>
          </a:xfrm>
          <a:prstGeom prst="homePlat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4" name="図 53"/>
          <p:cNvPicPr>
            <a:picLocks noChangeAspect="1"/>
          </p:cNvPicPr>
          <p:nvPr/>
        </p:nvPicPr>
        <p:blipFill>
          <a:blip r:embed="rId2"/>
          <a:stretch>
            <a:fillRect/>
          </a:stretch>
        </p:blipFill>
        <p:spPr>
          <a:xfrm>
            <a:off x="1324710" y="2430912"/>
            <a:ext cx="996155" cy="996155"/>
          </a:xfrm>
          <a:prstGeom prst="rect">
            <a:avLst/>
          </a:prstGeom>
        </p:spPr>
      </p:pic>
      <p:pic>
        <p:nvPicPr>
          <p:cNvPr id="55" name="図 54"/>
          <p:cNvPicPr>
            <a:picLocks noChangeAspect="1"/>
          </p:cNvPicPr>
          <p:nvPr/>
        </p:nvPicPr>
        <p:blipFill>
          <a:blip r:embed="rId2"/>
          <a:stretch>
            <a:fillRect/>
          </a:stretch>
        </p:blipFill>
        <p:spPr>
          <a:xfrm>
            <a:off x="6978624" y="2430912"/>
            <a:ext cx="996155" cy="996155"/>
          </a:xfrm>
          <a:prstGeom prst="rect">
            <a:avLst/>
          </a:prstGeom>
        </p:spPr>
      </p:pic>
      <p:sp>
        <p:nvSpPr>
          <p:cNvPr id="7" name="テキスト ボックス 6"/>
          <p:cNvSpPr txBox="1"/>
          <p:nvPr/>
        </p:nvSpPr>
        <p:spPr>
          <a:xfrm>
            <a:off x="650769" y="1070033"/>
            <a:ext cx="1497585" cy="738664"/>
          </a:xfrm>
          <a:prstGeom prst="rect">
            <a:avLst/>
          </a:prstGeom>
          <a:noFill/>
        </p:spPr>
        <p:txBody>
          <a:bodyPr wrap="square" rtlCol="0">
            <a:spAutoFit/>
          </a:bodyPr>
          <a:lstStyle/>
          <a:p>
            <a:r>
              <a:rPr kumimoji="1" lang="ja-JP" altLang="en-US" sz="1400" dirty="0" smtClean="0"/>
              <a:t>チームキャプテンがドロップタイルの位置を決める</a:t>
            </a:r>
            <a:endParaRPr kumimoji="1" lang="ja-JP" altLang="en-US" sz="1400" dirty="0"/>
          </a:p>
        </p:txBody>
      </p:sp>
      <p:cxnSp>
        <p:nvCxnSpPr>
          <p:cNvPr id="10" name="直線矢印コネクタ 9"/>
          <p:cNvCxnSpPr>
            <a:stCxn id="54" idx="3"/>
            <a:endCxn id="55" idx="1"/>
          </p:cNvCxnSpPr>
          <p:nvPr/>
        </p:nvCxnSpPr>
        <p:spPr>
          <a:xfrm>
            <a:off x="2320865" y="2928990"/>
            <a:ext cx="4657759" cy="0"/>
          </a:xfrm>
          <a:prstGeom prst="straightConnector1">
            <a:avLst/>
          </a:prstGeom>
          <a:ln w="50800">
            <a:tailEnd type="triangle" w="lg" len="lg"/>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210327" y="3000049"/>
            <a:ext cx="902811" cy="307777"/>
          </a:xfrm>
          <a:prstGeom prst="rect">
            <a:avLst/>
          </a:prstGeom>
          <a:noFill/>
        </p:spPr>
        <p:txBody>
          <a:bodyPr wrap="none" rtlCol="0">
            <a:spAutoFit/>
          </a:bodyPr>
          <a:lstStyle/>
          <a:p>
            <a:r>
              <a:rPr kumimoji="1" lang="ja-JP" altLang="en-US" sz="1400" dirty="0" smtClean="0"/>
              <a:t>計測開始</a:t>
            </a:r>
            <a:endParaRPr kumimoji="1" lang="ja-JP" altLang="en-US" sz="1400" dirty="0"/>
          </a:p>
        </p:txBody>
      </p:sp>
      <p:sp>
        <p:nvSpPr>
          <p:cNvPr id="12" name="テキスト ボックス 11"/>
          <p:cNvSpPr txBox="1"/>
          <p:nvPr/>
        </p:nvSpPr>
        <p:spPr>
          <a:xfrm>
            <a:off x="3795914" y="2523610"/>
            <a:ext cx="2549096" cy="461665"/>
          </a:xfrm>
          <a:prstGeom prst="rect">
            <a:avLst/>
          </a:prstGeom>
          <a:noFill/>
        </p:spPr>
        <p:txBody>
          <a:bodyPr wrap="none" rtlCol="0">
            <a:spAutoFit/>
          </a:bodyPr>
          <a:lstStyle/>
          <a:p>
            <a:r>
              <a:rPr kumimoji="1" lang="ja-JP" altLang="en-US" sz="2400" dirty="0" smtClean="0"/>
              <a:t>競技は最大</a:t>
            </a:r>
            <a:r>
              <a:rPr lang="ja-JP" altLang="en-US" sz="2400" dirty="0"/>
              <a:t>８</a:t>
            </a:r>
            <a:r>
              <a:rPr kumimoji="1" lang="ja-JP" altLang="en-US" sz="2400" dirty="0" smtClean="0"/>
              <a:t>分間</a:t>
            </a:r>
            <a:endParaRPr kumimoji="1" lang="en-US" altLang="ja-JP" sz="2400" dirty="0" smtClean="0"/>
          </a:p>
        </p:txBody>
      </p:sp>
      <p:sp>
        <p:nvSpPr>
          <p:cNvPr id="58" name="テキスト ボックス 57"/>
          <p:cNvSpPr txBox="1"/>
          <p:nvPr/>
        </p:nvSpPr>
        <p:spPr>
          <a:xfrm>
            <a:off x="7777227" y="3000049"/>
            <a:ext cx="902811" cy="307777"/>
          </a:xfrm>
          <a:prstGeom prst="rect">
            <a:avLst/>
          </a:prstGeom>
          <a:noFill/>
        </p:spPr>
        <p:txBody>
          <a:bodyPr wrap="none" rtlCol="0">
            <a:spAutoFit/>
          </a:bodyPr>
          <a:lstStyle/>
          <a:p>
            <a:r>
              <a:rPr kumimoji="1" lang="ja-JP" altLang="en-US" sz="1400" dirty="0" smtClean="0"/>
              <a:t>計測終了</a:t>
            </a:r>
            <a:endParaRPr kumimoji="1" lang="ja-JP" altLang="en-US" sz="1400" dirty="0"/>
          </a:p>
        </p:txBody>
      </p:sp>
    </p:spTree>
    <p:extLst>
      <p:ext uri="{BB962C8B-B14F-4D97-AF65-F5344CB8AC3E}">
        <p14:creationId xmlns:p14="http://schemas.microsoft.com/office/powerpoint/2010/main" val="281252308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3813" y="44450"/>
            <a:ext cx="91201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600" b="0" dirty="0" smtClean="0">
                <a:latin typeface="Arial Black" pitchFamily="34" charset="0"/>
              </a:rPr>
              <a:t>Score Sheet</a:t>
            </a:r>
            <a:r>
              <a:rPr lang="ja-JP" altLang="en-US" sz="1600" b="0" dirty="0" smtClean="0">
                <a:latin typeface="Arial Black" pitchFamily="34" charset="0"/>
              </a:rPr>
              <a:t>　</a:t>
            </a:r>
            <a:r>
              <a:rPr lang="ja-JP" altLang="en-US" sz="1600" dirty="0" smtClean="0">
                <a:latin typeface="Arial Black" pitchFamily="34" charset="0"/>
              </a:rPr>
              <a:t>記録用紙の例１</a:t>
            </a:r>
            <a:endParaRPr lang="en-US" altLang="ja-JP" sz="1600" b="0" dirty="0" smtClean="0">
              <a:latin typeface="Arial Black" pitchFamily="34" charset="0"/>
            </a:endParaRPr>
          </a:p>
        </p:txBody>
      </p:sp>
      <p:pic>
        <p:nvPicPr>
          <p:cNvPr id="50" name="図 49"/>
          <p:cNvPicPr>
            <a:picLocks noChangeAspect="1"/>
          </p:cNvPicPr>
          <p:nvPr/>
        </p:nvPicPr>
        <p:blipFill>
          <a:blip r:embed="rId2"/>
          <a:stretch>
            <a:fillRect/>
          </a:stretch>
        </p:blipFill>
        <p:spPr>
          <a:xfrm>
            <a:off x="438149" y="685800"/>
            <a:ext cx="4079259" cy="5918145"/>
          </a:xfrm>
          <a:prstGeom prst="rect">
            <a:avLst/>
          </a:prstGeom>
        </p:spPr>
      </p:pic>
      <p:sp>
        <p:nvSpPr>
          <p:cNvPr id="51" name="テキスト ボックス 50"/>
          <p:cNvSpPr txBox="1"/>
          <p:nvPr/>
        </p:nvSpPr>
        <p:spPr>
          <a:xfrm>
            <a:off x="4798235" y="1655861"/>
            <a:ext cx="2727029" cy="307777"/>
          </a:xfrm>
          <a:prstGeom prst="rect">
            <a:avLst/>
          </a:prstGeom>
          <a:noFill/>
        </p:spPr>
        <p:txBody>
          <a:bodyPr wrap="none" rtlCol="0">
            <a:spAutoFit/>
          </a:bodyPr>
          <a:lstStyle/>
          <a:p>
            <a:r>
              <a:rPr kumimoji="1" lang="ja-JP" altLang="en-US" sz="1400" dirty="0" smtClean="0">
                <a:latin typeface="+mn-ea"/>
              </a:rPr>
              <a:t>クリアしたところに「○印」を付ける</a:t>
            </a:r>
            <a:endParaRPr kumimoji="1" lang="ja-JP" altLang="en-US" sz="1400" dirty="0">
              <a:latin typeface="+mn-ea"/>
            </a:endParaRPr>
          </a:p>
        </p:txBody>
      </p:sp>
      <p:sp>
        <p:nvSpPr>
          <p:cNvPr id="52" name="テキスト ボックス 51"/>
          <p:cNvSpPr txBox="1"/>
          <p:nvPr/>
        </p:nvSpPr>
        <p:spPr>
          <a:xfrm>
            <a:off x="4798235" y="3157620"/>
            <a:ext cx="4079963" cy="307777"/>
          </a:xfrm>
          <a:prstGeom prst="rect">
            <a:avLst/>
          </a:prstGeom>
          <a:noFill/>
        </p:spPr>
        <p:txBody>
          <a:bodyPr wrap="none" rtlCol="0">
            <a:spAutoFit/>
          </a:bodyPr>
          <a:lstStyle/>
          <a:p>
            <a:r>
              <a:rPr lang="ja-JP" altLang="en-US" sz="1400" dirty="0" smtClean="0">
                <a:latin typeface="+mn-ea"/>
              </a:rPr>
              <a:t>被災者の救助に成功したら、順番に「○印」を付ける</a:t>
            </a:r>
            <a:endParaRPr kumimoji="1" lang="ja-JP" altLang="en-US" sz="1400" dirty="0">
              <a:latin typeface="+mn-ea"/>
            </a:endParaRPr>
          </a:p>
        </p:txBody>
      </p:sp>
      <p:sp>
        <p:nvSpPr>
          <p:cNvPr id="53" name="テキスト ボックス 52"/>
          <p:cNvSpPr txBox="1"/>
          <p:nvPr/>
        </p:nvSpPr>
        <p:spPr>
          <a:xfrm>
            <a:off x="4798235" y="4007190"/>
            <a:ext cx="3658374" cy="523220"/>
          </a:xfrm>
          <a:prstGeom prst="rect">
            <a:avLst/>
          </a:prstGeom>
          <a:noFill/>
        </p:spPr>
        <p:txBody>
          <a:bodyPr wrap="none" rtlCol="0">
            <a:spAutoFit/>
          </a:bodyPr>
          <a:lstStyle/>
          <a:p>
            <a:r>
              <a:rPr lang="ja-JP" altLang="en-US" sz="1400" dirty="0" smtClean="0">
                <a:latin typeface="+mn-ea"/>
              </a:rPr>
              <a:t>競技進行停止の数を「正の字」で記録する</a:t>
            </a:r>
            <a:endParaRPr lang="en-US" altLang="ja-JP" sz="1400" dirty="0" smtClean="0">
              <a:latin typeface="+mn-ea"/>
            </a:endParaRPr>
          </a:p>
          <a:p>
            <a:r>
              <a:rPr kumimoji="1" lang="ja-JP" altLang="en-US" sz="1400" dirty="0" smtClean="0">
                <a:latin typeface="+mn-ea"/>
              </a:rPr>
              <a:t>（どの区間での競技進行停止であるかを注意）</a:t>
            </a:r>
            <a:endParaRPr kumimoji="1" lang="ja-JP" altLang="en-US" sz="1400" dirty="0">
              <a:latin typeface="+mn-ea"/>
            </a:endParaRPr>
          </a:p>
        </p:txBody>
      </p:sp>
      <p:sp>
        <p:nvSpPr>
          <p:cNvPr id="54" name="テキスト ボックス 53"/>
          <p:cNvSpPr txBox="1"/>
          <p:nvPr/>
        </p:nvSpPr>
        <p:spPr>
          <a:xfrm>
            <a:off x="4798235" y="4663499"/>
            <a:ext cx="4230645" cy="1815882"/>
          </a:xfrm>
          <a:prstGeom prst="rect">
            <a:avLst/>
          </a:prstGeom>
          <a:noFill/>
        </p:spPr>
        <p:txBody>
          <a:bodyPr wrap="none" rtlCol="0">
            <a:spAutoFit/>
          </a:bodyPr>
          <a:lstStyle/>
          <a:p>
            <a:r>
              <a:rPr lang="ja-JP" altLang="en-US" sz="1400" dirty="0" smtClean="0">
                <a:latin typeface="+mn-ea"/>
              </a:rPr>
              <a:t>救助成功：被災者を全員救出した場合</a:t>
            </a:r>
            <a:endParaRPr lang="en-US" altLang="ja-JP" sz="1400" dirty="0" smtClean="0">
              <a:latin typeface="+mn-ea"/>
            </a:endParaRPr>
          </a:p>
          <a:p>
            <a:r>
              <a:rPr lang="ja-JP" altLang="en-US" sz="1400" dirty="0" smtClean="0">
                <a:latin typeface="+mn-ea"/>
              </a:rPr>
              <a:t>時間切れ：競技時間の８分間を使い切った場合</a:t>
            </a:r>
            <a:endParaRPr lang="en-US" altLang="ja-JP" sz="1400" dirty="0" smtClean="0">
              <a:latin typeface="+mn-ea"/>
            </a:endParaRPr>
          </a:p>
          <a:p>
            <a:r>
              <a:rPr lang="ja-JP" altLang="en-US" sz="1400" dirty="0" smtClean="0">
                <a:latin typeface="+mn-ea"/>
              </a:rPr>
              <a:t>リタイア：チームキャプテンが競技終了を宣言した場合</a:t>
            </a:r>
            <a:endParaRPr lang="en-US" altLang="ja-JP" sz="1400" dirty="0" smtClean="0">
              <a:latin typeface="+mn-ea"/>
            </a:endParaRPr>
          </a:p>
          <a:p>
            <a:endParaRPr lang="en-US" altLang="ja-JP" sz="1400" dirty="0">
              <a:latin typeface="+mn-ea"/>
            </a:endParaRPr>
          </a:p>
          <a:p>
            <a:r>
              <a:rPr lang="ja-JP" altLang="en-US" sz="1400" dirty="0" smtClean="0">
                <a:latin typeface="+mn-ea"/>
              </a:rPr>
              <a:t>競技時間：ストップウォッチでの計時を止めた時間</a:t>
            </a:r>
            <a:endParaRPr lang="en-US" altLang="ja-JP" sz="1400" dirty="0" smtClean="0">
              <a:latin typeface="+mn-ea"/>
            </a:endParaRPr>
          </a:p>
          <a:p>
            <a:endParaRPr lang="en-US" altLang="ja-JP" sz="1400" dirty="0">
              <a:latin typeface="+mn-ea"/>
            </a:endParaRPr>
          </a:p>
          <a:p>
            <a:r>
              <a:rPr lang="ja-JP" altLang="en-US" sz="1400" dirty="0" smtClean="0">
                <a:latin typeface="+mn-ea"/>
              </a:rPr>
              <a:t>記録を確認した後に、チームキャプテンのサイン</a:t>
            </a:r>
            <a:endParaRPr lang="en-US" altLang="ja-JP" sz="1400" dirty="0" smtClean="0">
              <a:latin typeface="+mn-ea"/>
            </a:endParaRPr>
          </a:p>
          <a:p>
            <a:r>
              <a:rPr lang="ja-JP" altLang="en-US" sz="1400" dirty="0" smtClean="0">
                <a:latin typeface="+mn-ea"/>
              </a:rPr>
              <a:t>主審、副審、集計係のサイン</a:t>
            </a:r>
            <a:endParaRPr lang="en-US" altLang="ja-JP" sz="1400" dirty="0" smtClean="0">
              <a:latin typeface="+mn-ea"/>
            </a:endParaRPr>
          </a:p>
        </p:txBody>
      </p:sp>
      <p:cxnSp>
        <p:nvCxnSpPr>
          <p:cNvPr id="3" name="直線矢印コネクタ 2"/>
          <p:cNvCxnSpPr>
            <a:stCxn id="51" idx="1"/>
          </p:cNvCxnSpPr>
          <p:nvPr/>
        </p:nvCxnSpPr>
        <p:spPr>
          <a:xfrm flipH="1">
            <a:off x="2714625" y="1809750"/>
            <a:ext cx="2083610" cy="153888"/>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a:off x="2714625" y="3302620"/>
            <a:ext cx="2083610" cy="153888"/>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a:off x="4400550" y="4191856"/>
            <a:ext cx="397685" cy="76944"/>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2714625" y="4804379"/>
            <a:ext cx="2068124" cy="199769"/>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flipV="1">
            <a:off x="2609850" y="5400675"/>
            <a:ext cx="2180642" cy="280004"/>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2609850" y="5813768"/>
            <a:ext cx="2188386" cy="291300"/>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flipV="1">
            <a:off x="2609850" y="7938742"/>
            <a:ext cx="2188386" cy="291300"/>
          </a:xfrm>
          <a:prstGeom prst="straightConnector1">
            <a:avLst/>
          </a:prstGeom>
          <a:ln>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2196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78"/>
          <p:cNvSpPr txBox="1">
            <a:spLocks noChangeArrowheads="1"/>
          </p:cNvSpPr>
          <p:nvPr/>
        </p:nvSpPr>
        <p:spPr bwMode="auto">
          <a:xfrm>
            <a:off x="23813" y="44450"/>
            <a:ext cx="392126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b="0" dirty="0" smtClean="0">
                <a:latin typeface="Arial Black" pitchFamily="34" charset="0"/>
              </a:rPr>
              <a:t>Obstacles </a:t>
            </a:r>
            <a:r>
              <a:rPr lang="ja-JP" altLang="en-US" sz="1600" b="0" dirty="0" smtClean="0">
                <a:latin typeface="Arial Black" pitchFamily="34" charset="0"/>
              </a:rPr>
              <a:t>　障害物</a:t>
            </a:r>
            <a:endParaRPr lang="en-US" altLang="ja-JP" sz="1600" b="0" dirty="0" smtClean="0">
              <a:latin typeface="Arial Black" pitchFamily="34" charset="0"/>
            </a:endParaRPr>
          </a:p>
          <a:p>
            <a:endParaRPr lang="en-US" altLang="ja-JP" sz="1600" dirty="0">
              <a:latin typeface="Arial Black" pitchFamily="34" charset="0"/>
            </a:endParaRPr>
          </a:p>
          <a:p>
            <a:r>
              <a:rPr lang="ja-JP" altLang="en-US" sz="1400" dirty="0" smtClean="0">
                <a:latin typeface="+mn-ea"/>
              </a:rPr>
              <a:t>障害物は黒線の上に置かれ、床に固定されない。</a:t>
            </a:r>
            <a:endParaRPr lang="en-US" altLang="ja-JP" sz="1400" dirty="0" smtClean="0">
              <a:latin typeface="+mn-ea"/>
            </a:endParaRPr>
          </a:p>
          <a:p>
            <a:r>
              <a:rPr lang="ja-JP" altLang="en-US" sz="1400" dirty="0" smtClean="0">
                <a:latin typeface="+mn-ea"/>
              </a:rPr>
              <a:t>複数の黒線をまたぐように置かれることはない。</a:t>
            </a:r>
            <a:endParaRPr lang="en-US" altLang="ja-JP" sz="1400" b="0" dirty="0">
              <a:latin typeface="+mn-ea"/>
            </a:endParaRPr>
          </a:p>
        </p:txBody>
      </p:sp>
      <p:sp>
        <p:nvSpPr>
          <p:cNvPr id="40" name="フリーフォーム 39"/>
          <p:cNvSpPr/>
          <p:nvPr/>
        </p:nvSpPr>
        <p:spPr>
          <a:xfrm>
            <a:off x="366991" y="5279358"/>
            <a:ext cx="3344091" cy="366708"/>
          </a:xfrm>
          <a:custGeom>
            <a:avLst/>
            <a:gdLst>
              <a:gd name="connsiteX0" fmla="*/ 0 w 3344091"/>
              <a:gd name="connsiteY0" fmla="*/ 235881 h 366708"/>
              <a:gd name="connsiteX1" fmla="*/ 862149 w 3344091"/>
              <a:gd name="connsiteY1" fmla="*/ 366509 h 366708"/>
              <a:gd name="connsiteX2" fmla="*/ 1593669 w 3344091"/>
              <a:gd name="connsiteY2" fmla="*/ 209755 h 366708"/>
              <a:gd name="connsiteX3" fmla="*/ 2338251 w 3344091"/>
              <a:gd name="connsiteY3" fmla="*/ 749 h 366708"/>
              <a:gd name="connsiteX4" fmla="*/ 3344091 w 3344091"/>
              <a:gd name="connsiteY4" fmla="*/ 288132 h 366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4091" h="366708">
                <a:moveTo>
                  <a:pt x="0" y="235881"/>
                </a:moveTo>
                <a:cubicBezTo>
                  <a:pt x="298269" y="303372"/>
                  <a:pt x="596538" y="370863"/>
                  <a:pt x="862149" y="366509"/>
                </a:cubicBezTo>
                <a:cubicBezTo>
                  <a:pt x="1127760" y="362155"/>
                  <a:pt x="1347652" y="270715"/>
                  <a:pt x="1593669" y="209755"/>
                </a:cubicBezTo>
                <a:cubicBezTo>
                  <a:pt x="1839686" y="148795"/>
                  <a:pt x="2046514" y="-12314"/>
                  <a:pt x="2338251" y="749"/>
                </a:cubicBezTo>
                <a:cubicBezTo>
                  <a:pt x="2629988" y="13812"/>
                  <a:pt x="3139440" y="211932"/>
                  <a:pt x="3344091" y="288132"/>
                </a:cubicBezTo>
              </a:path>
            </a:pathLst>
          </a:cu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直方体 40"/>
          <p:cNvSpPr/>
          <p:nvPr/>
        </p:nvSpPr>
        <p:spPr>
          <a:xfrm rot="5115075">
            <a:off x="1386005" y="5370576"/>
            <a:ext cx="874835"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 name="グループ化 41"/>
          <p:cNvGrpSpPr/>
          <p:nvPr/>
        </p:nvGrpSpPr>
        <p:grpSpPr>
          <a:xfrm>
            <a:off x="520961" y="5253769"/>
            <a:ext cx="588963" cy="717550"/>
            <a:chOff x="749457" y="1486048"/>
            <a:chExt cx="588963" cy="717550"/>
          </a:xfrm>
        </p:grpSpPr>
        <p:sp>
          <p:nvSpPr>
            <p:cNvPr id="43"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4"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6"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7"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48"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64" name="テキスト ボックス 63"/>
          <p:cNvSpPr txBox="1"/>
          <p:nvPr/>
        </p:nvSpPr>
        <p:spPr>
          <a:xfrm>
            <a:off x="23813" y="4544709"/>
            <a:ext cx="5658921" cy="307777"/>
          </a:xfrm>
          <a:prstGeom prst="rect">
            <a:avLst/>
          </a:prstGeom>
          <a:noFill/>
        </p:spPr>
        <p:txBody>
          <a:bodyPr wrap="none" rtlCol="0">
            <a:spAutoFit/>
          </a:bodyPr>
          <a:lstStyle/>
          <a:p>
            <a:r>
              <a:rPr kumimoji="1" lang="ja-JP" altLang="en-US" sz="1400" dirty="0" smtClean="0">
                <a:latin typeface="+mn-ea"/>
              </a:rPr>
              <a:t>障害物は床に固定しないので、ロボットが押すと動いたり、倒れたりする。</a:t>
            </a:r>
            <a:endParaRPr kumimoji="1" lang="en-US" altLang="ja-JP" sz="1400" dirty="0" smtClean="0">
              <a:latin typeface="+mn-ea"/>
            </a:endParaRPr>
          </a:p>
        </p:txBody>
      </p:sp>
      <p:sp>
        <p:nvSpPr>
          <p:cNvPr id="63" name="フリーフォーム 62"/>
          <p:cNvSpPr/>
          <p:nvPr/>
        </p:nvSpPr>
        <p:spPr>
          <a:xfrm>
            <a:off x="3998807" y="5279358"/>
            <a:ext cx="3344091" cy="366708"/>
          </a:xfrm>
          <a:custGeom>
            <a:avLst/>
            <a:gdLst>
              <a:gd name="connsiteX0" fmla="*/ 0 w 3344091"/>
              <a:gd name="connsiteY0" fmla="*/ 235881 h 366708"/>
              <a:gd name="connsiteX1" fmla="*/ 862149 w 3344091"/>
              <a:gd name="connsiteY1" fmla="*/ 366509 h 366708"/>
              <a:gd name="connsiteX2" fmla="*/ 1593669 w 3344091"/>
              <a:gd name="connsiteY2" fmla="*/ 209755 h 366708"/>
              <a:gd name="connsiteX3" fmla="*/ 2338251 w 3344091"/>
              <a:gd name="connsiteY3" fmla="*/ 749 h 366708"/>
              <a:gd name="connsiteX4" fmla="*/ 3344091 w 3344091"/>
              <a:gd name="connsiteY4" fmla="*/ 288132 h 366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4091" h="366708">
                <a:moveTo>
                  <a:pt x="0" y="235881"/>
                </a:moveTo>
                <a:cubicBezTo>
                  <a:pt x="298269" y="303372"/>
                  <a:pt x="596538" y="370863"/>
                  <a:pt x="862149" y="366509"/>
                </a:cubicBezTo>
                <a:cubicBezTo>
                  <a:pt x="1127760" y="362155"/>
                  <a:pt x="1347652" y="270715"/>
                  <a:pt x="1593669" y="209755"/>
                </a:cubicBezTo>
                <a:cubicBezTo>
                  <a:pt x="1839686" y="148795"/>
                  <a:pt x="2046514" y="-12314"/>
                  <a:pt x="2338251" y="749"/>
                </a:cubicBezTo>
                <a:cubicBezTo>
                  <a:pt x="2629988" y="13812"/>
                  <a:pt x="3139440" y="211932"/>
                  <a:pt x="3344091" y="288132"/>
                </a:cubicBezTo>
              </a:path>
            </a:pathLst>
          </a:cu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直方体 64"/>
          <p:cNvSpPr/>
          <p:nvPr/>
        </p:nvSpPr>
        <p:spPr>
          <a:xfrm rot="5115075">
            <a:off x="5017821" y="5370576"/>
            <a:ext cx="874835" cy="360040"/>
          </a:xfrm>
          <a:prstGeom prst="cube">
            <a:avLst/>
          </a:prstGeom>
          <a:no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6" name="グループ化 65"/>
          <p:cNvGrpSpPr/>
          <p:nvPr/>
        </p:nvGrpSpPr>
        <p:grpSpPr>
          <a:xfrm rot="155542">
            <a:off x="6144007" y="4920583"/>
            <a:ext cx="588963" cy="717550"/>
            <a:chOff x="749457" y="1486048"/>
            <a:chExt cx="588963" cy="717550"/>
          </a:xfrm>
        </p:grpSpPr>
        <p:sp>
          <p:nvSpPr>
            <p:cNvPr id="67"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8"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9"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70"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71"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72"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3" name="直方体 72"/>
          <p:cNvSpPr/>
          <p:nvPr/>
        </p:nvSpPr>
        <p:spPr>
          <a:xfrm rot="1262760">
            <a:off x="6057404" y="4548214"/>
            <a:ext cx="874835"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矢印コネクタ 2"/>
          <p:cNvCxnSpPr/>
          <p:nvPr/>
        </p:nvCxnSpPr>
        <p:spPr>
          <a:xfrm flipV="1">
            <a:off x="5712573" y="4879078"/>
            <a:ext cx="344624" cy="348504"/>
          </a:xfrm>
          <a:prstGeom prst="straightConnector1">
            <a:avLst/>
          </a:prstGeom>
          <a:ln w="381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96" name="グループ化 95"/>
          <p:cNvGrpSpPr/>
          <p:nvPr/>
        </p:nvGrpSpPr>
        <p:grpSpPr>
          <a:xfrm>
            <a:off x="5357674" y="1620450"/>
            <a:ext cx="2236186" cy="2173622"/>
            <a:chOff x="5357674" y="1620450"/>
            <a:chExt cx="2236186" cy="2173622"/>
          </a:xfrm>
        </p:grpSpPr>
        <p:sp>
          <p:nvSpPr>
            <p:cNvPr id="80" name="正方形/長方形 79"/>
            <p:cNvSpPr/>
            <p:nvPr/>
          </p:nvSpPr>
          <p:spPr>
            <a:xfrm rot="5400000">
              <a:off x="5374393" y="1609567"/>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rot="5400000">
              <a:off x="6493248" y="1603731"/>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rot="5400000">
              <a:off x="6493248" y="2693460"/>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コネクタ 82"/>
            <p:cNvCxnSpPr/>
            <p:nvPr/>
          </p:nvCxnSpPr>
          <p:spPr>
            <a:xfrm>
              <a:off x="7035195" y="2421099"/>
              <a:ext cx="0" cy="557135"/>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rot="5400000">
              <a:off x="5375823" y="2687625"/>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コネクタ 84"/>
            <p:cNvCxnSpPr/>
            <p:nvPr/>
          </p:nvCxnSpPr>
          <p:spPr>
            <a:xfrm>
              <a:off x="5917769" y="2140744"/>
              <a:ext cx="0" cy="854869"/>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円弧 85"/>
            <p:cNvSpPr/>
            <p:nvPr/>
          </p:nvSpPr>
          <p:spPr>
            <a:xfrm>
              <a:off x="6764037" y="1879152"/>
              <a:ext cx="560190" cy="541947"/>
            </a:xfrm>
            <a:prstGeom prst="arc">
              <a:avLst>
                <a:gd name="adj1" fmla="val 10474794"/>
                <a:gd name="adj2" fmla="val 5337406"/>
              </a:avLst>
            </a:pr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87" name="直線コネクタ 86"/>
            <p:cNvCxnSpPr/>
            <p:nvPr/>
          </p:nvCxnSpPr>
          <p:spPr>
            <a:xfrm>
              <a:off x="5895990" y="2168232"/>
              <a:ext cx="89604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円弧 87"/>
            <p:cNvSpPr/>
            <p:nvPr/>
          </p:nvSpPr>
          <p:spPr>
            <a:xfrm>
              <a:off x="5596751" y="2959907"/>
              <a:ext cx="580131" cy="536111"/>
            </a:xfrm>
            <a:prstGeom prst="arc">
              <a:avLst>
                <a:gd name="adj1" fmla="val 16200000"/>
                <a:gd name="adj2" fmla="val 5296174"/>
              </a:avLst>
            </a:prstGeom>
            <a:noFill/>
            <a:ln w="635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89" name="直線コネクタ 88"/>
            <p:cNvCxnSpPr>
              <a:endCxn id="84" idx="3"/>
            </p:cNvCxnSpPr>
            <p:nvPr/>
          </p:nvCxnSpPr>
          <p:spPr>
            <a:xfrm>
              <a:off x="5917769" y="3475980"/>
              <a:ext cx="0" cy="312257"/>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a:endCxn id="82" idx="3"/>
            </p:cNvCxnSpPr>
            <p:nvPr/>
          </p:nvCxnSpPr>
          <p:spPr>
            <a:xfrm flipH="1">
              <a:off x="7035194" y="3475980"/>
              <a:ext cx="1" cy="318092"/>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6683534" y="2978234"/>
              <a:ext cx="0" cy="541254"/>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6653227" y="2978234"/>
              <a:ext cx="414338"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6653227" y="3496018"/>
              <a:ext cx="414338"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4" name="直方体 93"/>
          <p:cNvSpPr/>
          <p:nvPr/>
        </p:nvSpPr>
        <p:spPr>
          <a:xfrm>
            <a:off x="5975210" y="3090157"/>
            <a:ext cx="857066" cy="275609"/>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直方体 94"/>
          <p:cNvSpPr/>
          <p:nvPr/>
        </p:nvSpPr>
        <p:spPr>
          <a:xfrm rot="2281093">
            <a:off x="6534825" y="2164965"/>
            <a:ext cx="678730" cy="275609"/>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7" name="グループ化 96"/>
          <p:cNvGrpSpPr/>
          <p:nvPr/>
        </p:nvGrpSpPr>
        <p:grpSpPr>
          <a:xfrm>
            <a:off x="1567710" y="1620450"/>
            <a:ext cx="2236186" cy="2173622"/>
            <a:chOff x="5357674" y="1620450"/>
            <a:chExt cx="2236186" cy="2173622"/>
          </a:xfrm>
        </p:grpSpPr>
        <p:sp>
          <p:nvSpPr>
            <p:cNvPr id="98" name="正方形/長方形 97"/>
            <p:cNvSpPr/>
            <p:nvPr/>
          </p:nvSpPr>
          <p:spPr>
            <a:xfrm rot="5400000">
              <a:off x="5374393" y="1609567"/>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rot="5400000">
              <a:off x="6493248" y="1603731"/>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rot="5400000">
              <a:off x="6493248" y="2693460"/>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1" name="直線コネクタ 100"/>
            <p:cNvCxnSpPr/>
            <p:nvPr/>
          </p:nvCxnSpPr>
          <p:spPr>
            <a:xfrm>
              <a:off x="7035195" y="2421099"/>
              <a:ext cx="0" cy="557135"/>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rot="5400000">
              <a:off x="5375823" y="2687625"/>
              <a:ext cx="1083893" cy="1117331"/>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 name="直線コネクタ 102"/>
            <p:cNvCxnSpPr/>
            <p:nvPr/>
          </p:nvCxnSpPr>
          <p:spPr>
            <a:xfrm>
              <a:off x="5917769" y="2140744"/>
              <a:ext cx="0" cy="854869"/>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円弧 103"/>
            <p:cNvSpPr/>
            <p:nvPr/>
          </p:nvSpPr>
          <p:spPr>
            <a:xfrm>
              <a:off x="6764037" y="1879152"/>
              <a:ext cx="560190" cy="541947"/>
            </a:xfrm>
            <a:prstGeom prst="arc">
              <a:avLst>
                <a:gd name="adj1" fmla="val 10474794"/>
                <a:gd name="adj2" fmla="val 5337406"/>
              </a:avLst>
            </a:pr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5" name="直線コネクタ 104"/>
            <p:cNvCxnSpPr/>
            <p:nvPr/>
          </p:nvCxnSpPr>
          <p:spPr>
            <a:xfrm>
              <a:off x="5895990" y="2168232"/>
              <a:ext cx="89604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円弧 105"/>
            <p:cNvSpPr/>
            <p:nvPr/>
          </p:nvSpPr>
          <p:spPr>
            <a:xfrm>
              <a:off x="5596751" y="2959907"/>
              <a:ext cx="580131" cy="536111"/>
            </a:xfrm>
            <a:prstGeom prst="arc">
              <a:avLst>
                <a:gd name="adj1" fmla="val 16200000"/>
                <a:gd name="adj2" fmla="val 5296174"/>
              </a:avLst>
            </a:prstGeom>
            <a:noFill/>
            <a:ln w="635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p:cNvCxnSpPr>
              <a:endCxn id="102" idx="3"/>
            </p:cNvCxnSpPr>
            <p:nvPr/>
          </p:nvCxnSpPr>
          <p:spPr>
            <a:xfrm>
              <a:off x="5917769" y="3475980"/>
              <a:ext cx="0" cy="312257"/>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a:endCxn id="100" idx="3"/>
            </p:cNvCxnSpPr>
            <p:nvPr/>
          </p:nvCxnSpPr>
          <p:spPr>
            <a:xfrm flipH="1">
              <a:off x="7035194" y="3475980"/>
              <a:ext cx="1" cy="318092"/>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6683534" y="2978234"/>
              <a:ext cx="0" cy="541254"/>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6653227" y="2978234"/>
              <a:ext cx="414338"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6653227" y="3496018"/>
              <a:ext cx="414338"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 name="直方体 111"/>
          <p:cNvSpPr/>
          <p:nvPr/>
        </p:nvSpPr>
        <p:spPr>
          <a:xfrm>
            <a:off x="1759932" y="3090157"/>
            <a:ext cx="857066" cy="275609"/>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直方体 112"/>
          <p:cNvSpPr/>
          <p:nvPr/>
        </p:nvSpPr>
        <p:spPr>
          <a:xfrm rot="2281093">
            <a:off x="3044674" y="2259626"/>
            <a:ext cx="678730" cy="275609"/>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 name="Group 66"/>
          <p:cNvGrpSpPr>
            <a:grpSpLocks/>
          </p:cNvGrpSpPr>
          <p:nvPr/>
        </p:nvGrpSpPr>
        <p:grpSpPr bwMode="auto">
          <a:xfrm>
            <a:off x="5487759" y="1108013"/>
            <a:ext cx="719137" cy="792163"/>
            <a:chOff x="4196" y="1162"/>
            <a:chExt cx="453" cy="499"/>
          </a:xfrm>
        </p:grpSpPr>
        <p:sp>
          <p:nvSpPr>
            <p:cNvPr id="61" name="Line 6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 name="Line 6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4" name="Freeform 62"/>
          <p:cNvSpPr>
            <a:spLocks/>
          </p:cNvSpPr>
          <p:nvPr/>
        </p:nvSpPr>
        <p:spPr bwMode="auto">
          <a:xfrm>
            <a:off x="1612202" y="1095717"/>
            <a:ext cx="576263" cy="863600"/>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334701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 name="直線コネクタ 80"/>
          <p:cNvCxnSpPr/>
          <p:nvPr/>
        </p:nvCxnSpPr>
        <p:spPr>
          <a:xfrm>
            <a:off x="3923928" y="5671887"/>
            <a:ext cx="237626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3779913" y="2712509"/>
            <a:ext cx="400925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a:xfrm>
            <a:off x="3923928" y="2731559"/>
            <a:ext cx="1272950" cy="360040"/>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円/楕円 84"/>
          <p:cNvSpPr/>
          <p:nvPr/>
        </p:nvSpPr>
        <p:spPr>
          <a:xfrm>
            <a:off x="4248269" y="5673953"/>
            <a:ext cx="204388" cy="204388"/>
          </a:xfrm>
          <a:prstGeom prst="ellipse">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円/楕円 85"/>
          <p:cNvSpPr/>
          <p:nvPr/>
        </p:nvSpPr>
        <p:spPr>
          <a:xfrm>
            <a:off x="4114724" y="5514734"/>
            <a:ext cx="204388" cy="204388"/>
          </a:xfrm>
          <a:prstGeom prst="ellipse">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円/楕円 86"/>
          <p:cNvSpPr/>
          <p:nvPr/>
        </p:nvSpPr>
        <p:spPr>
          <a:xfrm>
            <a:off x="4020273" y="5331911"/>
            <a:ext cx="204388" cy="204388"/>
          </a:xfrm>
          <a:prstGeom prst="ellipse">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14" name="Text Box 178"/>
          <p:cNvSpPr txBox="1">
            <a:spLocks noChangeArrowheads="1"/>
          </p:cNvSpPr>
          <p:nvPr/>
        </p:nvSpPr>
        <p:spPr bwMode="auto">
          <a:xfrm>
            <a:off x="23813" y="44450"/>
            <a:ext cx="49708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b="0" dirty="0" smtClean="0">
                <a:latin typeface="Arial Black" pitchFamily="34" charset="0"/>
              </a:rPr>
              <a:t>Speed bump and Debris</a:t>
            </a:r>
            <a:r>
              <a:rPr lang="ja-JP" altLang="en-US" sz="1600" b="0" dirty="0" smtClean="0">
                <a:latin typeface="Arial Black" pitchFamily="34" charset="0"/>
              </a:rPr>
              <a:t>　スピードバンプと瓦礫</a:t>
            </a:r>
            <a:endParaRPr lang="en-US" altLang="ja-JP" sz="1600" b="0" dirty="0">
              <a:latin typeface="Arial Black" pitchFamily="34" charset="0"/>
            </a:endParaRPr>
          </a:p>
        </p:txBody>
      </p:sp>
      <p:grpSp>
        <p:nvGrpSpPr>
          <p:cNvPr id="45" name="グループ化 44"/>
          <p:cNvGrpSpPr/>
          <p:nvPr/>
        </p:nvGrpSpPr>
        <p:grpSpPr>
          <a:xfrm>
            <a:off x="427745" y="1583226"/>
            <a:ext cx="3096344" cy="1522413"/>
            <a:chOff x="1547664" y="4149080"/>
            <a:chExt cx="3096344" cy="1522413"/>
          </a:xfrm>
        </p:grpSpPr>
        <p:sp>
          <p:nvSpPr>
            <p:cNvPr id="46" name="正方形/長方形 45"/>
            <p:cNvSpPr/>
            <p:nvPr/>
          </p:nvSpPr>
          <p:spPr>
            <a:xfrm>
              <a:off x="1547664" y="4149080"/>
              <a:ext cx="3096344" cy="108012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1681435" y="4581128"/>
              <a:ext cx="1090365" cy="1090365"/>
            </a:xfrm>
            <a:prstGeom prst="ellipse">
              <a:avLst/>
            </a:prstGeom>
            <a:gradFill>
              <a:gsLst>
                <a:gs pos="0">
                  <a:schemeClr val="tx1">
                    <a:lumMod val="95000"/>
                    <a:lumOff val="5000"/>
                  </a:schemeClr>
                </a:gs>
                <a:gs pos="50000">
                  <a:schemeClr val="tx1">
                    <a:lumMod val="75000"/>
                    <a:lumOff val="25000"/>
                  </a:schemeClr>
                </a:gs>
                <a:gs pos="100000">
                  <a:schemeClr val="tx1"/>
                </a:gs>
              </a:gsLst>
              <a:path path="circle">
                <a:fillToRect l="50000" t="50000" r="50000" b="50000"/>
              </a:path>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1975917" y="4865365"/>
              <a:ext cx="507851" cy="507851"/>
            </a:xfrm>
            <a:prstGeom prst="ellipse">
              <a:avLst/>
            </a:prstGeom>
            <a:solidFill>
              <a:srgbClr val="FFFF00"/>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3439897" y="4581128"/>
              <a:ext cx="1090365" cy="1090365"/>
            </a:xfrm>
            <a:prstGeom prst="ellipse">
              <a:avLst/>
            </a:prstGeom>
            <a:gradFill>
              <a:gsLst>
                <a:gs pos="0">
                  <a:schemeClr val="tx1">
                    <a:lumMod val="95000"/>
                    <a:lumOff val="5000"/>
                  </a:schemeClr>
                </a:gs>
                <a:gs pos="50000">
                  <a:schemeClr val="tx1">
                    <a:lumMod val="75000"/>
                    <a:lumOff val="25000"/>
                  </a:schemeClr>
                </a:gs>
                <a:gs pos="100000">
                  <a:schemeClr val="tx1"/>
                </a:gs>
              </a:gsLst>
              <a:path path="circle">
                <a:fillToRect l="50000" t="50000" r="50000" b="50000"/>
              </a:path>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3734379" y="4865365"/>
              <a:ext cx="507851" cy="507851"/>
            </a:xfrm>
            <a:prstGeom prst="ellipse">
              <a:avLst/>
            </a:prstGeom>
            <a:solidFill>
              <a:srgbClr val="FFFF00"/>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1" name="円/楕円 50"/>
          <p:cNvSpPr/>
          <p:nvPr/>
        </p:nvSpPr>
        <p:spPr>
          <a:xfrm>
            <a:off x="5484910" y="2716326"/>
            <a:ext cx="394323" cy="394323"/>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二等辺三角形 51"/>
          <p:cNvSpPr/>
          <p:nvPr/>
        </p:nvSpPr>
        <p:spPr>
          <a:xfrm>
            <a:off x="6132982" y="2716326"/>
            <a:ext cx="451603" cy="389313"/>
          </a:xfrm>
          <a:prstGeom prst="triangl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6925070" y="2731559"/>
            <a:ext cx="360040" cy="360040"/>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矢印コネクタ 54"/>
          <p:cNvCxnSpPr/>
          <p:nvPr/>
        </p:nvCxnSpPr>
        <p:spPr>
          <a:xfrm>
            <a:off x="7645150" y="2716326"/>
            <a:ext cx="0" cy="375273"/>
          </a:xfrm>
          <a:prstGeom prst="straightConnector1">
            <a:avLst/>
          </a:prstGeom>
          <a:ln>
            <a:solidFill>
              <a:schemeClr val="tx1"/>
            </a:solidFill>
            <a:headEnd type="arrow" w="med" len="lg"/>
            <a:tailEnd type="arrow" w="med" len="lg"/>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7645150" y="2741317"/>
            <a:ext cx="1083951" cy="369332"/>
          </a:xfrm>
          <a:prstGeom prst="rect">
            <a:avLst/>
          </a:prstGeom>
        </p:spPr>
        <p:txBody>
          <a:bodyPr wrap="none">
            <a:spAutoFit/>
          </a:bodyPr>
          <a:lstStyle/>
          <a:p>
            <a:r>
              <a:rPr lang="en-US" altLang="ja-JP" dirty="0" smtClean="0"/>
              <a:t>1cm(</a:t>
            </a:r>
            <a:r>
              <a:rPr lang="ja-JP" altLang="en-US" sz="1400" dirty="0" smtClean="0"/>
              <a:t>最大</a:t>
            </a:r>
            <a:r>
              <a:rPr lang="en-US" altLang="ja-JP" dirty="0" smtClean="0"/>
              <a:t>)</a:t>
            </a:r>
            <a:endParaRPr lang="ja-JP" altLang="en-US" dirty="0"/>
          </a:p>
        </p:txBody>
      </p:sp>
      <p:sp>
        <p:nvSpPr>
          <p:cNvPr id="58" name="正方形/長方形 57"/>
          <p:cNvSpPr/>
          <p:nvPr/>
        </p:nvSpPr>
        <p:spPr>
          <a:xfrm>
            <a:off x="427744" y="3105639"/>
            <a:ext cx="7063031" cy="365050"/>
          </a:xfrm>
          <a:prstGeom prst="rect">
            <a:avLst/>
          </a:prstGeom>
          <a:pattFill prst="wdUpDiag">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p:cNvCxnSpPr/>
          <p:nvPr/>
        </p:nvCxnSpPr>
        <p:spPr>
          <a:xfrm flipV="1">
            <a:off x="251520" y="3088143"/>
            <a:ext cx="7537646" cy="174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4" name="グループ化 63"/>
          <p:cNvGrpSpPr/>
          <p:nvPr/>
        </p:nvGrpSpPr>
        <p:grpSpPr>
          <a:xfrm>
            <a:off x="427745" y="4364107"/>
            <a:ext cx="3096344" cy="1522413"/>
            <a:chOff x="1547664" y="4149080"/>
            <a:chExt cx="3096344" cy="1522413"/>
          </a:xfrm>
        </p:grpSpPr>
        <p:sp>
          <p:nvSpPr>
            <p:cNvPr id="65" name="正方形/長方形 64"/>
            <p:cNvSpPr/>
            <p:nvPr/>
          </p:nvSpPr>
          <p:spPr>
            <a:xfrm>
              <a:off x="1547664" y="4149080"/>
              <a:ext cx="3096344" cy="108012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a:off x="1681435" y="4581128"/>
              <a:ext cx="1090365" cy="1090365"/>
            </a:xfrm>
            <a:prstGeom prst="ellipse">
              <a:avLst/>
            </a:prstGeom>
            <a:gradFill>
              <a:gsLst>
                <a:gs pos="0">
                  <a:schemeClr val="tx1">
                    <a:lumMod val="95000"/>
                    <a:lumOff val="5000"/>
                  </a:schemeClr>
                </a:gs>
                <a:gs pos="50000">
                  <a:schemeClr val="tx1">
                    <a:lumMod val="75000"/>
                    <a:lumOff val="25000"/>
                  </a:schemeClr>
                </a:gs>
                <a:gs pos="100000">
                  <a:schemeClr val="tx1"/>
                </a:gs>
              </a:gsLst>
              <a:path path="circle">
                <a:fillToRect l="50000" t="50000" r="50000" b="50000"/>
              </a:path>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a:off x="1975917" y="4865365"/>
              <a:ext cx="507851" cy="507851"/>
            </a:xfrm>
            <a:prstGeom prst="ellipse">
              <a:avLst/>
            </a:prstGeom>
            <a:solidFill>
              <a:srgbClr val="FFFF00"/>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a:off x="3439897" y="4581128"/>
              <a:ext cx="1090365" cy="1090365"/>
            </a:xfrm>
            <a:prstGeom prst="ellipse">
              <a:avLst/>
            </a:prstGeom>
            <a:gradFill>
              <a:gsLst>
                <a:gs pos="0">
                  <a:schemeClr val="tx1">
                    <a:lumMod val="95000"/>
                    <a:lumOff val="5000"/>
                  </a:schemeClr>
                </a:gs>
                <a:gs pos="50000">
                  <a:schemeClr val="tx1">
                    <a:lumMod val="75000"/>
                    <a:lumOff val="25000"/>
                  </a:schemeClr>
                </a:gs>
                <a:gs pos="100000">
                  <a:schemeClr val="tx1"/>
                </a:gs>
              </a:gsLst>
              <a:path path="circle">
                <a:fillToRect l="50000" t="50000" r="50000" b="50000"/>
              </a:path>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a:off x="3734379" y="4865365"/>
              <a:ext cx="507851" cy="507851"/>
            </a:xfrm>
            <a:prstGeom prst="ellipse">
              <a:avLst/>
            </a:prstGeom>
            <a:solidFill>
              <a:srgbClr val="FFFF00"/>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70" name="直線矢印コネクタ 69"/>
          <p:cNvCxnSpPr/>
          <p:nvPr/>
        </p:nvCxnSpPr>
        <p:spPr>
          <a:xfrm>
            <a:off x="6156176" y="5671887"/>
            <a:ext cx="0" cy="200593"/>
          </a:xfrm>
          <a:prstGeom prst="straightConnector1">
            <a:avLst/>
          </a:prstGeom>
          <a:ln>
            <a:solidFill>
              <a:schemeClr val="tx1"/>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6228892" y="5582612"/>
            <a:ext cx="1170513" cy="369332"/>
          </a:xfrm>
          <a:prstGeom prst="rect">
            <a:avLst/>
          </a:prstGeom>
        </p:spPr>
        <p:txBody>
          <a:bodyPr wrap="none">
            <a:spAutoFit/>
          </a:bodyPr>
          <a:lstStyle/>
          <a:p>
            <a:r>
              <a:rPr lang="en-US" altLang="ja-JP" dirty="0" smtClean="0"/>
              <a:t>3mm(</a:t>
            </a:r>
            <a:r>
              <a:rPr lang="ja-JP" altLang="en-US" sz="1400" dirty="0" smtClean="0"/>
              <a:t>最大</a:t>
            </a:r>
            <a:r>
              <a:rPr lang="en-US" altLang="ja-JP" dirty="0" smtClean="0"/>
              <a:t>)</a:t>
            </a:r>
            <a:endParaRPr lang="ja-JP" altLang="en-US" dirty="0"/>
          </a:p>
        </p:txBody>
      </p:sp>
      <p:sp>
        <p:nvSpPr>
          <p:cNvPr id="73" name="正方形/長方形 72"/>
          <p:cNvSpPr/>
          <p:nvPr/>
        </p:nvSpPr>
        <p:spPr>
          <a:xfrm>
            <a:off x="427745" y="5886520"/>
            <a:ext cx="5584938" cy="365050"/>
          </a:xfrm>
          <a:prstGeom prst="rect">
            <a:avLst/>
          </a:prstGeom>
          <a:pattFill prst="wdUpDiag">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a:off x="4572001" y="5672950"/>
            <a:ext cx="204388" cy="204388"/>
          </a:xfrm>
          <a:prstGeom prst="ellipse">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4"/>
          <p:cNvSpPr/>
          <p:nvPr/>
        </p:nvSpPr>
        <p:spPr>
          <a:xfrm>
            <a:off x="3988709" y="5673953"/>
            <a:ext cx="204388" cy="204388"/>
          </a:xfrm>
          <a:prstGeom prst="ellipse">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円/楕円 75"/>
          <p:cNvSpPr/>
          <p:nvPr/>
        </p:nvSpPr>
        <p:spPr>
          <a:xfrm>
            <a:off x="3779913" y="5672950"/>
            <a:ext cx="204388" cy="204388"/>
          </a:xfrm>
          <a:prstGeom prst="ellipse">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円/楕円 76"/>
          <p:cNvSpPr/>
          <p:nvPr/>
        </p:nvSpPr>
        <p:spPr>
          <a:xfrm>
            <a:off x="5494511" y="5671887"/>
            <a:ext cx="204388" cy="204388"/>
          </a:xfrm>
          <a:prstGeom prst="ellipse">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4787719" y="5671887"/>
            <a:ext cx="204388" cy="204388"/>
          </a:xfrm>
          <a:prstGeom prst="ellipse">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円/楕円 78"/>
          <p:cNvSpPr/>
          <p:nvPr/>
        </p:nvSpPr>
        <p:spPr>
          <a:xfrm>
            <a:off x="3888978" y="5496007"/>
            <a:ext cx="204388" cy="204388"/>
          </a:xfrm>
          <a:prstGeom prst="ellipse">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 name="直線コネクタ 79"/>
          <p:cNvCxnSpPr/>
          <p:nvPr/>
        </p:nvCxnSpPr>
        <p:spPr>
          <a:xfrm flipV="1">
            <a:off x="251520" y="5872480"/>
            <a:ext cx="6048672" cy="14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直線矢印コネクタ 2"/>
          <p:cNvCxnSpPr/>
          <p:nvPr/>
        </p:nvCxnSpPr>
        <p:spPr>
          <a:xfrm>
            <a:off x="6156176" y="5387650"/>
            <a:ext cx="0" cy="284237"/>
          </a:xfrm>
          <a:prstGeom prst="straightConnector1">
            <a:avLst/>
          </a:prstGeom>
          <a:ln>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p:nvPr/>
        </p:nvCxnSpPr>
        <p:spPr>
          <a:xfrm>
            <a:off x="6156176" y="5879500"/>
            <a:ext cx="0" cy="284237"/>
          </a:xfrm>
          <a:prstGeom prst="straightConnector1">
            <a:avLst/>
          </a:prstGeom>
          <a:ln>
            <a:solidFill>
              <a:schemeClr val="tx1"/>
            </a:solidFill>
            <a:headEnd type="arrow" w="lg" len="lg"/>
            <a:tailEnd type="none" w="lg" len="lg"/>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4193097" y="1583226"/>
            <a:ext cx="4349268" cy="523220"/>
          </a:xfrm>
          <a:prstGeom prst="rect">
            <a:avLst/>
          </a:prstGeom>
          <a:noFill/>
        </p:spPr>
        <p:txBody>
          <a:bodyPr wrap="none" rtlCol="0">
            <a:spAutoFit/>
          </a:bodyPr>
          <a:lstStyle/>
          <a:p>
            <a:r>
              <a:rPr kumimoji="1" lang="ja-JP" altLang="en-US" sz="1400" dirty="0" smtClean="0">
                <a:latin typeface="+mn-ea"/>
              </a:rPr>
              <a:t>スピードバンプは高さ最大</a:t>
            </a:r>
            <a:r>
              <a:rPr kumimoji="1" lang="en-US" altLang="ja-JP" sz="1400" dirty="0" smtClean="0">
                <a:latin typeface="+mn-ea"/>
              </a:rPr>
              <a:t>1cm</a:t>
            </a:r>
            <a:r>
              <a:rPr kumimoji="1" lang="ja-JP" altLang="en-US" sz="1400" dirty="0" smtClean="0">
                <a:latin typeface="+mn-ea"/>
              </a:rPr>
              <a:t>で床に固定する。</a:t>
            </a:r>
            <a:endParaRPr kumimoji="1" lang="en-US" altLang="ja-JP" sz="1400" dirty="0" smtClean="0">
              <a:latin typeface="+mn-ea"/>
            </a:endParaRPr>
          </a:p>
          <a:p>
            <a:r>
              <a:rPr lang="ja-JP" altLang="en-US" sz="1400" dirty="0" smtClean="0">
                <a:latin typeface="+mn-ea"/>
              </a:rPr>
              <a:t>丸棒だけでなく、様々な形、大きさのものが設置される。</a:t>
            </a:r>
            <a:endParaRPr kumimoji="1" lang="ja-JP" altLang="en-US" sz="1400" dirty="0">
              <a:latin typeface="+mn-ea"/>
            </a:endParaRPr>
          </a:p>
        </p:txBody>
      </p:sp>
      <p:sp>
        <p:nvSpPr>
          <p:cNvPr id="60" name="テキスト ボックス 59"/>
          <p:cNvSpPr txBox="1"/>
          <p:nvPr/>
        </p:nvSpPr>
        <p:spPr>
          <a:xfrm>
            <a:off x="4193097" y="4352225"/>
            <a:ext cx="4087979" cy="523220"/>
          </a:xfrm>
          <a:prstGeom prst="rect">
            <a:avLst/>
          </a:prstGeom>
          <a:noFill/>
        </p:spPr>
        <p:txBody>
          <a:bodyPr wrap="none" rtlCol="0">
            <a:spAutoFit/>
          </a:bodyPr>
          <a:lstStyle/>
          <a:p>
            <a:r>
              <a:rPr lang="ja-JP" altLang="en-US" sz="1400" dirty="0">
                <a:latin typeface="+mn-ea"/>
              </a:rPr>
              <a:t>瓦礫</a:t>
            </a:r>
            <a:r>
              <a:rPr lang="ja-JP" altLang="en-US" sz="1400" dirty="0" smtClean="0">
                <a:latin typeface="+mn-ea"/>
              </a:rPr>
              <a:t>は、直径（最大）</a:t>
            </a:r>
            <a:r>
              <a:rPr lang="en-US" altLang="ja-JP" sz="1400" dirty="0" smtClean="0">
                <a:latin typeface="+mn-ea"/>
              </a:rPr>
              <a:t>3mm</a:t>
            </a:r>
            <a:r>
              <a:rPr lang="ja-JP" altLang="en-US" sz="1400" dirty="0" smtClean="0">
                <a:latin typeface="+mn-ea"/>
              </a:rPr>
              <a:t>の棒で床には固定しない。</a:t>
            </a:r>
            <a:endParaRPr lang="en-US" altLang="ja-JP" sz="1400" dirty="0" smtClean="0">
              <a:latin typeface="+mn-ea"/>
            </a:endParaRPr>
          </a:p>
          <a:p>
            <a:r>
              <a:rPr kumimoji="1" lang="ja-JP" altLang="en-US" sz="1400" dirty="0" smtClean="0">
                <a:latin typeface="+mn-ea"/>
              </a:rPr>
              <a:t>それらが何層にも重なって置かれることがある。</a:t>
            </a:r>
            <a:endParaRPr kumimoji="1" lang="ja-JP" altLang="en-US" sz="1400" dirty="0">
              <a:latin typeface="+mn-ea"/>
            </a:endParaRPr>
          </a:p>
        </p:txBody>
      </p:sp>
    </p:spTree>
    <p:extLst>
      <p:ext uri="{BB962C8B-B14F-4D97-AF65-F5344CB8AC3E}">
        <p14:creationId xmlns:p14="http://schemas.microsoft.com/office/powerpoint/2010/main" val="41536240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14" name="Text Box 178"/>
          <p:cNvSpPr txBox="1">
            <a:spLocks noChangeArrowheads="1"/>
          </p:cNvSpPr>
          <p:nvPr/>
        </p:nvSpPr>
        <p:spPr bwMode="auto">
          <a:xfrm>
            <a:off x="23813" y="44450"/>
            <a:ext cx="751359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smtClean="0">
                <a:latin typeface="Arial Black" pitchFamily="34" charset="0"/>
              </a:rPr>
              <a:t>Intersections </a:t>
            </a:r>
            <a:r>
              <a:rPr lang="ja-JP" altLang="en-US" sz="1600" b="0" dirty="0" smtClean="0">
                <a:latin typeface="Arial Black" pitchFamily="34" charset="0"/>
              </a:rPr>
              <a:t>　交差点</a:t>
            </a:r>
            <a:endParaRPr lang="en-US" altLang="ja-JP" sz="1600" b="0" dirty="0" smtClean="0">
              <a:latin typeface="Arial Black" pitchFamily="34" charset="0"/>
            </a:endParaRPr>
          </a:p>
          <a:p>
            <a:endParaRPr lang="en-US" altLang="ja-JP" sz="1600" dirty="0">
              <a:latin typeface="Arial Black" pitchFamily="34" charset="0"/>
            </a:endParaRPr>
          </a:p>
          <a:p>
            <a:r>
              <a:rPr lang="ja-JP" altLang="en-US" sz="1600" b="0" dirty="0" smtClean="0">
                <a:latin typeface="Arial Black" pitchFamily="34" charset="0"/>
              </a:rPr>
              <a:t>交差点の手前にあるグリーンマークの指示によってロボットが進むべき方向が決まる。</a:t>
            </a:r>
            <a:endParaRPr lang="en-US" altLang="ja-JP" sz="1600" b="0" dirty="0" smtClean="0">
              <a:latin typeface="Arial Black" pitchFamily="34" charset="0"/>
            </a:endParaRPr>
          </a:p>
          <a:p>
            <a:r>
              <a:rPr lang="ja-JP" altLang="en-US" sz="1600" dirty="0" smtClean="0">
                <a:latin typeface="Arial Black" pitchFamily="34" charset="0"/>
              </a:rPr>
              <a:t>（交差点の向こう側のグリーンマークは無視する。）</a:t>
            </a:r>
            <a:endParaRPr lang="en-US" altLang="ja-JP" sz="1600" b="0" dirty="0" smtClean="0">
              <a:latin typeface="Arial Black" pitchFamily="34" charset="0"/>
            </a:endParaRPr>
          </a:p>
        </p:txBody>
      </p:sp>
      <p:sp>
        <p:nvSpPr>
          <p:cNvPr id="42" name="正方形/長方形 41"/>
          <p:cNvSpPr/>
          <p:nvPr/>
        </p:nvSpPr>
        <p:spPr>
          <a:xfrm>
            <a:off x="2141304" y="1945829"/>
            <a:ext cx="202039" cy="202039"/>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cxnSp>
        <p:nvCxnSpPr>
          <p:cNvPr id="43" name="直線コネクタ 42"/>
          <p:cNvCxnSpPr/>
          <p:nvPr/>
        </p:nvCxnSpPr>
        <p:spPr>
          <a:xfrm>
            <a:off x="1671099" y="1866718"/>
            <a:ext cx="1512168" cy="0"/>
          </a:xfrm>
          <a:prstGeom prst="line">
            <a:avLst/>
          </a:prstGeom>
          <a:ln w="152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427183" y="1341732"/>
            <a:ext cx="0" cy="2343164"/>
          </a:xfrm>
          <a:prstGeom prst="line">
            <a:avLst/>
          </a:prstGeom>
          <a:ln w="152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7" name="グループ化 56"/>
          <p:cNvGrpSpPr/>
          <p:nvPr/>
        </p:nvGrpSpPr>
        <p:grpSpPr>
          <a:xfrm rot="16200000">
            <a:off x="2010218" y="2532520"/>
            <a:ext cx="902645" cy="1099718"/>
            <a:chOff x="749457" y="1486048"/>
            <a:chExt cx="588963" cy="717550"/>
          </a:xfrm>
        </p:grpSpPr>
        <p:sp>
          <p:nvSpPr>
            <p:cNvPr id="61"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62"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72"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82"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83"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88" name="円/楕円 87"/>
          <p:cNvSpPr/>
          <p:nvPr/>
        </p:nvSpPr>
        <p:spPr>
          <a:xfrm>
            <a:off x="2076397" y="1878050"/>
            <a:ext cx="327009" cy="32700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円/楕円 89"/>
          <p:cNvSpPr/>
          <p:nvPr/>
        </p:nvSpPr>
        <p:spPr>
          <a:xfrm>
            <a:off x="2461540" y="1882932"/>
            <a:ext cx="327009" cy="32700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a:off x="7598198" y="4716865"/>
            <a:ext cx="128587" cy="128587"/>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sp>
        <p:nvSpPr>
          <p:cNvPr id="92" name="正方形/長方形 91"/>
          <p:cNvSpPr/>
          <p:nvPr/>
        </p:nvSpPr>
        <p:spPr>
          <a:xfrm>
            <a:off x="1279281" y="4716865"/>
            <a:ext cx="128587" cy="128587"/>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cxnSp>
        <p:nvCxnSpPr>
          <p:cNvPr id="93" name="直線コネクタ 92"/>
          <p:cNvCxnSpPr/>
          <p:nvPr/>
        </p:nvCxnSpPr>
        <p:spPr>
          <a:xfrm>
            <a:off x="702108" y="4664504"/>
            <a:ext cx="1512168"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1458192" y="4139518"/>
            <a:ext cx="0" cy="2015622"/>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5" name="グループ化 94"/>
          <p:cNvGrpSpPr/>
          <p:nvPr/>
        </p:nvGrpSpPr>
        <p:grpSpPr>
          <a:xfrm rot="16200000">
            <a:off x="1163711" y="5335848"/>
            <a:ext cx="588963" cy="717550"/>
            <a:chOff x="749457" y="1486048"/>
            <a:chExt cx="588963" cy="717550"/>
          </a:xfrm>
        </p:grpSpPr>
        <p:sp>
          <p:nvSpPr>
            <p:cNvPr id="96"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97"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8"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99"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0"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1"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102" name="直線矢印コネクタ 101"/>
          <p:cNvCxnSpPr/>
          <p:nvPr/>
        </p:nvCxnSpPr>
        <p:spPr>
          <a:xfrm flipH="1">
            <a:off x="928048" y="4894453"/>
            <a:ext cx="399432" cy="0"/>
          </a:xfrm>
          <a:prstGeom prst="straightConnector1">
            <a:avLst/>
          </a:prstGeom>
          <a:ln>
            <a:tailEnd type="arrow" w="med" len="lg"/>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V="1">
            <a:off x="1327479" y="4930169"/>
            <a:ext cx="0" cy="460673"/>
          </a:xfrm>
          <a:prstGeom prst="line">
            <a:avLst/>
          </a:prstGeom>
          <a:ln>
            <a:tailEnd type="arrow" w="med" len="lg"/>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2749272" y="4664504"/>
            <a:ext cx="1512168"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3505356" y="4139518"/>
            <a:ext cx="0" cy="2015622"/>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6" name="グループ化 105"/>
          <p:cNvGrpSpPr/>
          <p:nvPr/>
        </p:nvGrpSpPr>
        <p:grpSpPr>
          <a:xfrm rot="16200000">
            <a:off x="3210875" y="5335848"/>
            <a:ext cx="588963" cy="717550"/>
            <a:chOff x="749457" y="1486048"/>
            <a:chExt cx="588963" cy="717550"/>
          </a:xfrm>
        </p:grpSpPr>
        <p:sp>
          <p:nvSpPr>
            <p:cNvPr id="107"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08"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9"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0"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1"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2"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3" name="正方形/長方形 112"/>
          <p:cNvSpPr/>
          <p:nvPr/>
        </p:nvSpPr>
        <p:spPr>
          <a:xfrm>
            <a:off x="5578330" y="4716865"/>
            <a:ext cx="128587" cy="128587"/>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cxnSp>
        <p:nvCxnSpPr>
          <p:cNvPr id="114" name="直線コネクタ 113"/>
          <p:cNvCxnSpPr/>
          <p:nvPr/>
        </p:nvCxnSpPr>
        <p:spPr>
          <a:xfrm>
            <a:off x="4769141" y="4664504"/>
            <a:ext cx="1512168"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5525225" y="4139518"/>
            <a:ext cx="0" cy="2015622"/>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6" name="グループ化 115"/>
          <p:cNvGrpSpPr/>
          <p:nvPr/>
        </p:nvGrpSpPr>
        <p:grpSpPr>
          <a:xfrm rot="16200000">
            <a:off x="5230744" y="5335848"/>
            <a:ext cx="588963" cy="717550"/>
            <a:chOff x="749457" y="1486048"/>
            <a:chExt cx="588963" cy="717550"/>
          </a:xfrm>
        </p:grpSpPr>
        <p:sp>
          <p:nvSpPr>
            <p:cNvPr id="117"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18"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9"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0"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1"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2"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23" name="正方形/長方形 122"/>
          <p:cNvSpPr/>
          <p:nvPr/>
        </p:nvSpPr>
        <p:spPr>
          <a:xfrm>
            <a:off x="7366183" y="4716865"/>
            <a:ext cx="128587" cy="128587"/>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cxnSp>
        <p:nvCxnSpPr>
          <p:cNvPr id="124" name="直線コネクタ 123"/>
          <p:cNvCxnSpPr/>
          <p:nvPr/>
        </p:nvCxnSpPr>
        <p:spPr>
          <a:xfrm>
            <a:off x="6789010" y="4664504"/>
            <a:ext cx="1512168"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7545094" y="4156885"/>
            <a:ext cx="0" cy="1998255"/>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6" name="グループ化 125"/>
          <p:cNvGrpSpPr/>
          <p:nvPr/>
        </p:nvGrpSpPr>
        <p:grpSpPr>
          <a:xfrm rot="16200000">
            <a:off x="7250613" y="5335848"/>
            <a:ext cx="588963" cy="717550"/>
            <a:chOff x="749457" y="1486048"/>
            <a:chExt cx="588963" cy="717550"/>
          </a:xfrm>
        </p:grpSpPr>
        <p:sp>
          <p:nvSpPr>
            <p:cNvPr id="127"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28"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9"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30"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31"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32"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133" name="直線コネクタ 132"/>
          <p:cNvCxnSpPr/>
          <p:nvPr/>
        </p:nvCxnSpPr>
        <p:spPr>
          <a:xfrm flipV="1">
            <a:off x="5667472" y="4930169"/>
            <a:ext cx="0" cy="460673"/>
          </a:xfrm>
          <a:prstGeom prst="line">
            <a:avLst/>
          </a:prstGeom>
          <a:ln>
            <a:tailEnd type="arrow" w="med" len="lg"/>
          </a:ln>
        </p:spPr>
        <p:style>
          <a:lnRef idx="1">
            <a:schemeClr val="accent1"/>
          </a:lnRef>
          <a:fillRef idx="0">
            <a:schemeClr val="accent1"/>
          </a:fillRef>
          <a:effectRef idx="0">
            <a:schemeClr val="accent1"/>
          </a:effectRef>
          <a:fontRef idx="minor">
            <a:schemeClr val="tx1"/>
          </a:fontRef>
        </p:style>
      </p:cxnSp>
      <p:cxnSp>
        <p:nvCxnSpPr>
          <p:cNvPr id="134" name="直線矢印コネクタ 133"/>
          <p:cNvCxnSpPr/>
          <p:nvPr/>
        </p:nvCxnSpPr>
        <p:spPr>
          <a:xfrm flipH="1">
            <a:off x="5667472" y="4894453"/>
            <a:ext cx="399432" cy="0"/>
          </a:xfrm>
          <a:prstGeom prst="straightConnector1">
            <a:avLst/>
          </a:prstGeom>
          <a:ln>
            <a:headEnd type="arrow" w="med" len="lg"/>
            <a:tailEnd type="none" w="med" len="lg"/>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flipV="1">
            <a:off x="3651254" y="4930169"/>
            <a:ext cx="0" cy="460673"/>
          </a:xfrm>
          <a:prstGeom prst="line">
            <a:avLst/>
          </a:prstGeom>
          <a:ln>
            <a:tailEnd type="arrow" w="med" len="lg"/>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flipV="1">
            <a:off x="3651254" y="4139518"/>
            <a:ext cx="0" cy="705935"/>
          </a:xfrm>
          <a:prstGeom prst="line">
            <a:avLst/>
          </a:prstGeom>
          <a:ln>
            <a:tailEnd type="arrow" w="med" len="lg"/>
          </a:ln>
        </p:spPr>
        <p:style>
          <a:lnRef idx="1">
            <a:schemeClr val="accent1"/>
          </a:lnRef>
          <a:fillRef idx="0">
            <a:schemeClr val="accent1"/>
          </a:fillRef>
          <a:effectRef idx="0">
            <a:schemeClr val="accent1"/>
          </a:effectRef>
          <a:fontRef idx="minor">
            <a:schemeClr val="tx1"/>
          </a:fontRef>
        </p:style>
      </p:cxnSp>
      <p:sp>
        <p:nvSpPr>
          <p:cNvPr id="138" name="テキスト ボックス 137"/>
          <p:cNvSpPr txBox="1"/>
          <p:nvPr/>
        </p:nvSpPr>
        <p:spPr>
          <a:xfrm>
            <a:off x="3864131" y="2333758"/>
            <a:ext cx="2417177" cy="738664"/>
          </a:xfrm>
          <a:prstGeom prst="rect">
            <a:avLst/>
          </a:prstGeom>
          <a:noFill/>
        </p:spPr>
        <p:txBody>
          <a:bodyPr wrap="square" rtlCol="0">
            <a:spAutoFit/>
          </a:bodyPr>
          <a:lstStyle/>
          <a:p>
            <a:r>
              <a:rPr lang="ja-JP" altLang="en-US" sz="1400" dirty="0" smtClean="0"/>
              <a:t>交差点の手前のグリーンマークの指示によってロボットが進む方向が決まる</a:t>
            </a:r>
            <a:endParaRPr lang="en-US" altLang="ja-JP" sz="1400" dirty="0" smtClean="0"/>
          </a:p>
        </p:txBody>
      </p:sp>
      <p:cxnSp>
        <p:nvCxnSpPr>
          <p:cNvPr id="139" name="直線矢印コネクタ 138"/>
          <p:cNvCxnSpPr/>
          <p:nvPr/>
        </p:nvCxnSpPr>
        <p:spPr>
          <a:xfrm flipH="1" flipV="1">
            <a:off x="2788467" y="2108933"/>
            <a:ext cx="1078171" cy="431051"/>
          </a:xfrm>
          <a:prstGeom prst="straightConnector1">
            <a:avLst/>
          </a:prstGeom>
          <a:ln w="254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143" name="テキスト ボックス 142"/>
          <p:cNvSpPr txBox="1"/>
          <p:nvPr/>
        </p:nvSpPr>
        <p:spPr>
          <a:xfrm>
            <a:off x="8018042" y="4970097"/>
            <a:ext cx="1082348" cy="307777"/>
          </a:xfrm>
          <a:prstGeom prst="rect">
            <a:avLst/>
          </a:prstGeom>
          <a:noFill/>
        </p:spPr>
        <p:txBody>
          <a:bodyPr wrap="none" rtlCol="0">
            <a:spAutoFit/>
          </a:bodyPr>
          <a:lstStyle/>
          <a:p>
            <a:r>
              <a:rPr lang="ja-JP" altLang="en-US" sz="1400" dirty="0" smtClean="0"/>
              <a:t>判断</a:t>
            </a:r>
            <a:r>
              <a:rPr lang="ja-JP" altLang="en-US" sz="1400" dirty="0"/>
              <a:t>不可能</a:t>
            </a:r>
            <a:endParaRPr kumimoji="1" lang="ja-JP" altLang="en-US" sz="1400" dirty="0"/>
          </a:p>
        </p:txBody>
      </p:sp>
      <p:sp>
        <p:nvSpPr>
          <p:cNvPr id="4" name="テキスト ボックス 3"/>
          <p:cNvSpPr txBox="1"/>
          <p:nvPr/>
        </p:nvSpPr>
        <p:spPr>
          <a:xfrm>
            <a:off x="1133453" y="6317851"/>
            <a:ext cx="543739" cy="307777"/>
          </a:xfrm>
          <a:prstGeom prst="rect">
            <a:avLst/>
          </a:prstGeom>
          <a:noFill/>
        </p:spPr>
        <p:txBody>
          <a:bodyPr wrap="none" rtlCol="0">
            <a:spAutoFit/>
          </a:bodyPr>
          <a:lstStyle/>
          <a:p>
            <a:r>
              <a:rPr kumimoji="1" lang="ja-JP" altLang="en-US" sz="1400" dirty="0" smtClean="0"/>
              <a:t>左折</a:t>
            </a:r>
            <a:endParaRPr kumimoji="1" lang="ja-JP" altLang="en-US" sz="1400" dirty="0"/>
          </a:p>
        </p:txBody>
      </p:sp>
      <p:sp>
        <p:nvSpPr>
          <p:cNvPr id="144" name="テキスト ボックス 143"/>
          <p:cNvSpPr txBox="1"/>
          <p:nvPr/>
        </p:nvSpPr>
        <p:spPr>
          <a:xfrm>
            <a:off x="3275946" y="6317851"/>
            <a:ext cx="543739" cy="307777"/>
          </a:xfrm>
          <a:prstGeom prst="rect">
            <a:avLst/>
          </a:prstGeom>
          <a:noFill/>
        </p:spPr>
        <p:txBody>
          <a:bodyPr wrap="none" rtlCol="0">
            <a:spAutoFit/>
          </a:bodyPr>
          <a:lstStyle/>
          <a:p>
            <a:r>
              <a:rPr kumimoji="1" lang="ja-JP" altLang="en-US" sz="1400" dirty="0" smtClean="0"/>
              <a:t>直進</a:t>
            </a:r>
            <a:endParaRPr kumimoji="1" lang="ja-JP" altLang="en-US" sz="1400" dirty="0"/>
          </a:p>
        </p:txBody>
      </p:sp>
      <p:sp>
        <p:nvSpPr>
          <p:cNvPr id="145" name="テキスト ボックス 144"/>
          <p:cNvSpPr txBox="1"/>
          <p:nvPr/>
        </p:nvSpPr>
        <p:spPr>
          <a:xfrm>
            <a:off x="5310276" y="6317851"/>
            <a:ext cx="543739" cy="307777"/>
          </a:xfrm>
          <a:prstGeom prst="rect">
            <a:avLst/>
          </a:prstGeom>
          <a:noFill/>
        </p:spPr>
        <p:txBody>
          <a:bodyPr wrap="none" rtlCol="0">
            <a:spAutoFit/>
          </a:bodyPr>
          <a:lstStyle/>
          <a:p>
            <a:r>
              <a:rPr lang="ja-JP" altLang="en-US" sz="1400" dirty="0"/>
              <a:t>右折</a:t>
            </a:r>
            <a:endParaRPr kumimoji="1" lang="ja-JP" altLang="en-US" sz="1400" dirty="0"/>
          </a:p>
        </p:txBody>
      </p:sp>
      <p:sp>
        <p:nvSpPr>
          <p:cNvPr id="146" name="テキスト ボックス 145"/>
          <p:cNvSpPr txBox="1"/>
          <p:nvPr/>
        </p:nvSpPr>
        <p:spPr>
          <a:xfrm>
            <a:off x="7595419" y="4073714"/>
            <a:ext cx="1544020" cy="523220"/>
          </a:xfrm>
          <a:prstGeom prst="rect">
            <a:avLst/>
          </a:prstGeom>
          <a:noFill/>
        </p:spPr>
        <p:txBody>
          <a:bodyPr wrap="square" rtlCol="0">
            <a:spAutoFit/>
          </a:bodyPr>
          <a:lstStyle/>
          <a:p>
            <a:r>
              <a:rPr lang="ja-JP" altLang="en-US" sz="1400" dirty="0" smtClean="0">
                <a:solidFill>
                  <a:srgbClr val="FF0000"/>
                </a:solidFill>
              </a:rPr>
              <a:t>こういうコースを作ってはダメ</a:t>
            </a:r>
            <a:endParaRPr kumimoji="1" lang="ja-JP" altLang="en-US" sz="1400" dirty="0">
              <a:solidFill>
                <a:srgbClr val="FF0000"/>
              </a:solidFill>
            </a:endParaRPr>
          </a:p>
        </p:txBody>
      </p:sp>
      <p:sp>
        <p:nvSpPr>
          <p:cNvPr id="147" name="円/楕円 146"/>
          <p:cNvSpPr/>
          <p:nvPr/>
        </p:nvSpPr>
        <p:spPr>
          <a:xfrm>
            <a:off x="2076397" y="1484739"/>
            <a:ext cx="327009" cy="327009"/>
          </a:xfrm>
          <a:prstGeom prst="ellipse">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円/楕円 147"/>
          <p:cNvSpPr/>
          <p:nvPr/>
        </p:nvSpPr>
        <p:spPr>
          <a:xfrm>
            <a:off x="2461540" y="1489621"/>
            <a:ext cx="327009" cy="327009"/>
          </a:xfrm>
          <a:prstGeom prst="ellipse">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9" name="直線矢印コネクタ 148"/>
          <p:cNvCxnSpPr/>
          <p:nvPr/>
        </p:nvCxnSpPr>
        <p:spPr>
          <a:xfrm flipH="1">
            <a:off x="2793851" y="1474797"/>
            <a:ext cx="1075664" cy="130793"/>
          </a:xfrm>
          <a:prstGeom prst="straightConnector1">
            <a:avLst/>
          </a:prstGeom>
          <a:ln w="25400">
            <a:solidFill>
              <a:srgbClr val="00B0F0"/>
            </a:solidFill>
            <a:tailEnd type="arrow" w="lg" len="lg"/>
          </a:ln>
        </p:spPr>
        <p:style>
          <a:lnRef idx="1">
            <a:schemeClr val="accent1"/>
          </a:lnRef>
          <a:fillRef idx="0">
            <a:schemeClr val="accent1"/>
          </a:fillRef>
          <a:effectRef idx="0">
            <a:schemeClr val="accent1"/>
          </a:effectRef>
          <a:fontRef idx="minor">
            <a:schemeClr val="tx1"/>
          </a:fontRef>
        </p:style>
      </p:cxnSp>
      <p:sp>
        <p:nvSpPr>
          <p:cNvPr id="150" name="テキスト ボックス 149"/>
          <p:cNvSpPr txBox="1"/>
          <p:nvPr/>
        </p:nvSpPr>
        <p:spPr>
          <a:xfrm>
            <a:off x="3864132" y="1323220"/>
            <a:ext cx="2433808" cy="523220"/>
          </a:xfrm>
          <a:prstGeom prst="rect">
            <a:avLst/>
          </a:prstGeom>
          <a:noFill/>
        </p:spPr>
        <p:txBody>
          <a:bodyPr wrap="square" rtlCol="0">
            <a:spAutoFit/>
          </a:bodyPr>
          <a:lstStyle/>
          <a:p>
            <a:r>
              <a:rPr lang="ja-JP" altLang="en-US" sz="1400" dirty="0" smtClean="0"/>
              <a:t>交差点の向こう側のグリーンマークは無視する</a:t>
            </a:r>
            <a:endParaRPr lang="en-US" altLang="ja-JP" sz="1400" dirty="0" smtClean="0"/>
          </a:p>
        </p:txBody>
      </p:sp>
      <p:cxnSp>
        <p:nvCxnSpPr>
          <p:cNvPr id="86" name="直線コネクタ 85"/>
          <p:cNvCxnSpPr/>
          <p:nvPr/>
        </p:nvCxnSpPr>
        <p:spPr>
          <a:xfrm>
            <a:off x="6789010" y="1945829"/>
            <a:ext cx="1512168"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7545094" y="1945829"/>
            <a:ext cx="0" cy="149063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9" name="グループ化 88"/>
          <p:cNvGrpSpPr/>
          <p:nvPr/>
        </p:nvGrpSpPr>
        <p:grpSpPr>
          <a:xfrm rot="16200000">
            <a:off x="7250613" y="2617173"/>
            <a:ext cx="588963" cy="717550"/>
            <a:chOff x="749457" y="1486048"/>
            <a:chExt cx="588963" cy="717550"/>
          </a:xfrm>
        </p:grpSpPr>
        <p:sp>
          <p:nvSpPr>
            <p:cNvPr id="151" name="Rectangle 21"/>
            <p:cNvSpPr>
              <a:spLocks noChangeArrowheads="1"/>
            </p:cNvSpPr>
            <p:nvPr/>
          </p:nvSpPr>
          <p:spPr bwMode="auto">
            <a:xfrm rot="10800000">
              <a:off x="1117762" y="205819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52" name="Rectangle 22"/>
            <p:cNvSpPr>
              <a:spLocks noChangeArrowheads="1"/>
            </p:cNvSpPr>
            <p:nvPr/>
          </p:nvSpPr>
          <p:spPr bwMode="auto">
            <a:xfrm rot="10800000">
              <a:off x="824091" y="1629874"/>
              <a:ext cx="514329" cy="42989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 name="Rectangle 23"/>
            <p:cNvSpPr>
              <a:spLocks noChangeArrowheads="1"/>
            </p:cNvSpPr>
            <p:nvPr/>
          </p:nvSpPr>
          <p:spPr bwMode="auto">
            <a:xfrm rot="10800000">
              <a:off x="1117762" y="1557171"/>
              <a:ext cx="220658" cy="72703"/>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54" name="Rectangle 24"/>
            <p:cNvSpPr>
              <a:spLocks noChangeArrowheads="1"/>
            </p:cNvSpPr>
            <p:nvPr/>
          </p:nvSpPr>
          <p:spPr bwMode="auto">
            <a:xfrm rot="10800000">
              <a:off x="749457" y="1486048"/>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55" name="Rectangle 25"/>
            <p:cNvSpPr>
              <a:spLocks noChangeArrowheads="1"/>
            </p:cNvSpPr>
            <p:nvPr/>
          </p:nvSpPr>
          <p:spPr bwMode="auto">
            <a:xfrm rot="10800000">
              <a:off x="751079" y="2059772"/>
              <a:ext cx="220658" cy="143826"/>
            </a:xfrm>
            <a:prstGeom prst="rect">
              <a:avLst/>
            </a:prstGeom>
            <a:gradFill rotWithShape="1">
              <a:gsLst>
                <a:gs pos="0">
                  <a:srgbClr val="080808"/>
                </a:gs>
                <a:gs pos="50000">
                  <a:schemeClr val="bg1"/>
                </a:gs>
                <a:gs pos="100000">
                  <a:schemeClr val="tx1"/>
                </a:gs>
              </a:gsLst>
              <a:lin ang="0" scaled="1"/>
            </a:gradFill>
            <a:ln w="9525">
              <a:solidFill>
                <a:schemeClr val="tx1"/>
              </a:solidFill>
              <a:miter lim="800000"/>
              <a:headEnd/>
              <a:tailEnd/>
            </a:ln>
            <a:effectLst/>
          </p:spPr>
          <p:txBody>
            <a:bodyPr wrap="none" anchor="ctr"/>
            <a:lstStyle/>
            <a:p>
              <a:endParaRPr lang="ja-JP" altLang="en-US"/>
            </a:p>
          </p:txBody>
        </p:sp>
        <p:sp>
          <p:nvSpPr>
            <p:cNvPr id="156" name="AutoShape 26"/>
            <p:cNvSpPr>
              <a:spLocks noChangeArrowheads="1"/>
            </p:cNvSpPr>
            <p:nvPr/>
          </p:nvSpPr>
          <p:spPr bwMode="auto">
            <a:xfrm rot="10800000">
              <a:off x="971738" y="1700997"/>
              <a:ext cx="295293" cy="286072"/>
            </a:xfrm>
            <a:prstGeom prst="leftArrow">
              <a:avLst>
                <a:gd name="adj1" fmla="val 49167"/>
                <a:gd name="adj2" fmla="val 5359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58" name="テキスト ボックス 157"/>
          <p:cNvSpPr txBox="1"/>
          <p:nvPr/>
        </p:nvSpPr>
        <p:spPr>
          <a:xfrm>
            <a:off x="7555436" y="1370238"/>
            <a:ext cx="1544020" cy="523220"/>
          </a:xfrm>
          <a:prstGeom prst="rect">
            <a:avLst/>
          </a:prstGeom>
          <a:noFill/>
        </p:spPr>
        <p:txBody>
          <a:bodyPr wrap="square" rtlCol="0">
            <a:spAutoFit/>
          </a:bodyPr>
          <a:lstStyle/>
          <a:p>
            <a:r>
              <a:rPr lang="ja-JP" altLang="en-US" sz="1400" dirty="0" smtClean="0">
                <a:solidFill>
                  <a:srgbClr val="FF0000"/>
                </a:solidFill>
              </a:rPr>
              <a:t>こういうコースを作ってはダメ</a:t>
            </a:r>
            <a:endParaRPr kumimoji="1" lang="ja-JP" altLang="en-US" sz="1400" dirty="0">
              <a:solidFill>
                <a:srgbClr val="FF0000"/>
              </a:solidFill>
            </a:endParaRPr>
          </a:p>
        </p:txBody>
      </p:sp>
      <p:sp>
        <p:nvSpPr>
          <p:cNvPr id="159" name="テキスト ボックス 158"/>
          <p:cNvSpPr txBox="1"/>
          <p:nvPr/>
        </p:nvSpPr>
        <p:spPr>
          <a:xfrm>
            <a:off x="8018042" y="2257816"/>
            <a:ext cx="1082348" cy="307777"/>
          </a:xfrm>
          <a:prstGeom prst="rect">
            <a:avLst/>
          </a:prstGeom>
          <a:noFill/>
        </p:spPr>
        <p:txBody>
          <a:bodyPr wrap="none" rtlCol="0">
            <a:spAutoFit/>
          </a:bodyPr>
          <a:lstStyle/>
          <a:p>
            <a:r>
              <a:rPr lang="ja-JP" altLang="en-US" sz="1400" dirty="0" smtClean="0"/>
              <a:t>判断不可能</a:t>
            </a:r>
            <a:endParaRPr kumimoji="1" lang="ja-JP" altLang="en-US" sz="1400" dirty="0"/>
          </a:p>
        </p:txBody>
      </p:sp>
      <p:grpSp>
        <p:nvGrpSpPr>
          <p:cNvPr id="160" name="Group 66"/>
          <p:cNvGrpSpPr>
            <a:grpSpLocks/>
          </p:cNvGrpSpPr>
          <p:nvPr/>
        </p:nvGrpSpPr>
        <p:grpSpPr bwMode="auto">
          <a:xfrm>
            <a:off x="7676724" y="2073202"/>
            <a:ext cx="412320" cy="454190"/>
            <a:chOff x="4196" y="1162"/>
            <a:chExt cx="453" cy="499"/>
          </a:xfrm>
        </p:grpSpPr>
        <p:sp>
          <p:nvSpPr>
            <p:cNvPr id="161" name="Line 6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2" name="Line 6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63" name="Group 66"/>
          <p:cNvGrpSpPr>
            <a:grpSpLocks/>
          </p:cNvGrpSpPr>
          <p:nvPr/>
        </p:nvGrpSpPr>
        <p:grpSpPr bwMode="auto">
          <a:xfrm>
            <a:off x="7676724" y="4844805"/>
            <a:ext cx="412320" cy="454190"/>
            <a:chOff x="4196" y="1162"/>
            <a:chExt cx="453" cy="499"/>
          </a:xfrm>
        </p:grpSpPr>
        <p:sp>
          <p:nvSpPr>
            <p:cNvPr id="164" name="Line 67"/>
            <p:cNvSpPr>
              <a:spLocks noChangeShapeType="1"/>
            </p:cNvSpPr>
            <p:nvPr/>
          </p:nvSpPr>
          <p:spPr bwMode="auto">
            <a:xfrm>
              <a:off x="4286" y="1162"/>
              <a:ext cx="318"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68"/>
            <p:cNvSpPr>
              <a:spLocks noChangeShapeType="1"/>
            </p:cNvSpPr>
            <p:nvPr/>
          </p:nvSpPr>
          <p:spPr bwMode="auto">
            <a:xfrm flipH="1">
              <a:off x="4196" y="1162"/>
              <a:ext cx="453" cy="499"/>
            </a:xfrm>
            <a:prstGeom prst="line">
              <a:avLst/>
            </a:prstGeom>
            <a:noFill/>
            <a:ln w="1270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66" name="Freeform 62"/>
          <p:cNvSpPr>
            <a:spLocks/>
          </p:cNvSpPr>
          <p:nvPr/>
        </p:nvSpPr>
        <p:spPr bwMode="auto">
          <a:xfrm>
            <a:off x="5811297" y="3993632"/>
            <a:ext cx="337435" cy="505688"/>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Freeform 62"/>
          <p:cNvSpPr>
            <a:spLocks/>
          </p:cNvSpPr>
          <p:nvPr/>
        </p:nvSpPr>
        <p:spPr bwMode="auto">
          <a:xfrm>
            <a:off x="3795081" y="3993632"/>
            <a:ext cx="337435" cy="505688"/>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9" name="Freeform 62"/>
          <p:cNvSpPr>
            <a:spLocks/>
          </p:cNvSpPr>
          <p:nvPr/>
        </p:nvSpPr>
        <p:spPr bwMode="auto">
          <a:xfrm>
            <a:off x="905808" y="3993632"/>
            <a:ext cx="337435" cy="505688"/>
          </a:xfrm>
          <a:custGeom>
            <a:avLst/>
            <a:gdLst>
              <a:gd name="T0" fmla="*/ 0 w 363"/>
              <a:gd name="T1" fmla="*/ 408 h 544"/>
              <a:gd name="T2" fmla="*/ 91 w 363"/>
              <a:gd name="T3" fmla="*/ 544 h 544"/>
              <a:gd name="T4" fmla="*/ 363 w 363"/>
              <a:gd name="T5" fmla="*/ 0 h 544"/>
            </a:gdLst>
            <a:ahLst/>
            <a:cxnLst>
              <a:cxn ang="0">
                <a:pos x="T0" y="T1"/>
              </a:cxn>
              <a:cxn ang="0">
                <a:pos x="T2" y="T3"/>
              </a:cxn>
              <a:cxn ang="0">
                <a:pos x="T4" y="T5"/>
              </a:cxn>
            </a:cxnLst>
            <a:rect l="0" t="0" r="r" b="b"/>
            <a:pathLst>
              <a:path w="363" h="544">
                <a:moveTo>
                  <a:pt x="0" y="408"/>
                </a:moveTo>
                <a:lnTo>
                  <a:pt x="91" y="544"/>
                </a:lnTo>
                <a:lnTo>
                  <a:pt x="363" y="0"/>
                </a:lnTo>
              </a:path>
            </a:pathLst>
          </a:custGeom>
          <a:noFill/>
          <a:ln w="1270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6154667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349922" y="2088107"/>
            <a:ext cx="204717" cy="2155063"/>
          </a:xfrm>
          <a:prstGeom prst="rect">
            <a:avLst/>
          </a:prstGeom>
          <a:solidFill>
            <a:srgbClr val="FFC000"/>
          </a:solid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7697337" y="2088107"/>
            <a:ext cx="204717" cy="2155063"/>
          </a:xfrm>
          <a:prstGeom prst="rect">
            <a:avLst/>
          </a:prstGeom>
          <a:solidFill>
            <a:srgbClr val="FFC000"/>
          </a:solid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172501" y="4243170"/>
            <a:ext cx="2852383" cy="383421"/>
          </a:xfrm>
          <a:prstGeom prst="rect">
            <a:avLst/>
          </a:prstGeom>
          <a:pattFill prst="lt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14" name="Text Box 178"/>
          <p:cNvSpPr txBox="1">
            <a:spLocks noChangeArrowheads="1"/>
          </p:cNvSpPr>
          <p:nvPr/>
        </p:nvSpPr>
        <p:spPr bwMode="auto">
          <a:xfrm>
            <a:off x="23813" y="44450"/>
            <a:ext cx="6098144"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smtClean="0">
                <a:latin typeface="Arial Black" pitchFamily="34" charset="0"/>
              </a:rPr>
              <a:t>Doorwa</a:t>
            </a:r>
            <a:r>
              <a:rPr lang="en-US" altLang="ja-JP" sz="1600" dirty="0">
                <a:latin typeface="Arial Black" pitchFamily="34" charset="0"/>
              </a:rPr>
              <a:t>y</a:t>
            </a:r>
            <a:r>
              <a:rPr lang="en-US" altLang="ja-JP" sz="1600" dirty="0" smtClean="0">
                <a:latin typeface="Arial Black" pitchFamily="34" charset="0"/>
              </a:rPr>
              <a:t> </a:t>
            </a:r>
            <a:r>
              <a:rPr lang="ja-JP" altLang="en-US" sz="1600" dirty="0" smtClean="0">
                <a:latin typeface="Arial Black" pitchFamily="34" charset="0"/>
              </a:rPr>
              <a:t>ゲート</a:t>
            </a:r>
            <a:endParaRPr lang="en-US" altLang="ja-JP" sz="1600" b="0" dirty="0" smtClean="0">
              <a:latin typeface="Arial Black" pitchFamily="34" charset="0"/>
            </a:endParaRPr>
          </a:p>
          <a:p>
            <a:endParaRPr lang="en-US" altLang="ja-JP" sz="1600" dirty="0">
              <a:latin typeface="Arial Black" pitchFamily="34" charset="0"/>
            </a:endParaRPr>
          </a:p>
          <a:p>
            <a:r>
              <a:rPr lang="ja-JP" altLang="en-US" sz="1400" b="0" dirty="0" smtClean="0">
                <a:latin typeface="+mn-ea"/>
              </a:rPr>
              <a:t>ゲートは直線のタイルに設置される。</a:t>
            </a:r>
            <a:endParaRPr lang="en-US" altLang="ja-JP" sz="1400" b="0" dirty="0" smtClean="0">
              <a:latin typeface="+mn-ea"/>
            </a:endParaRPr>
          </a:p>
          <a:p>
            <a:r>
              <a:rPr lang="ja-JP" altLang="en-US" sz="1400" dirty="0" smtClean="0">
                <a:latin typeface="+mn-ea"/>
              </a:rPr>
              <a:t>ゲートの大きさは</a:t>
            </a:r>
            <a:r>
              <a:rPr lang="en-US" altLang="ja-JP" sz="1400" dirty="0" smtClean="0">
                <a:latin typeface="+mn-ea"/>
              </a:rPr>
              <a:t>25cm×25cm</a:t>
            </a:r>
            <a:r>
              <a:rPr lang="ja-JP" altLang="en-US" sz="1400" dirty="0" smtClean="0">
                <a:latin typeface="+mn-ea"/>
              </a:rPr>
              <a:t>であるが、それぞれ</a:t>
            </a:r>
            <a:r>
              <a:rPr lang="en-US" altLang="ja-JP" sz="1400" dirty="0" smtClean="0">
                <a:latin typeface="+mn-ea"/>
              </a:rPr>
              <a:t>±2cm</a:t>
            </a:r>
            <a:r>
              <a:rPr lang="ja-JP" altLang="en-US" sz="1400" dirty="0" smtClean="0">
                <a:latin typeface="+mn-ea"/>
              </a:rPr>
              <a:t>の誤差が許容される。</a:t>
            </a:r>
            <a:endParaRPr lang="en-US" altLang="ja-JP" sz="1400" dirty="0" smtClean="0">
              <a:latin typeface="+mn-ea"/>
            </a:endParaRPr>
          </a:p>
          <a:p>
            <a:r>
              <a:rPr lang="ja-JP" altLang="en-US" sz="1400" b="0" dirty="0" smtClean="0">
                <a:latin typeface="+mn-ea"/>
              </a:rPr>
              <a:t>ゲートは床に固定される。</a:t>
            </a:r>
            <a:endParaRPr lang="en-US" altLang="ja-JP" sz="1400" b="0" dirty="0" smtClean="0">
              <a:latin typeface="+mn-ea"/>
            </a:endParaRPr>
          </a:p>
        </p:txBody>
      </p:sp>
      <p:grpSp>
        <p:nvGrpSpPr>
          <p:cNvPr id="84" name="グループ化 83"/>
          <p:cNvGrpSpPr/>
          <p:nvPr/>
        </p:nvGrpSpPr>
        <p:grpSpPr>
          <a:xfrm>
            <a:off x="1220562" y="2550913"/>
            <a:ext cx="2189053" cy="2231990"/>
            <a:chOff x="2339752" y="1245019"/>
            <a:chExt cx="2592288" cy="2592288"/>
          </a:xfrm>
          <a:scene3d>
            <a:camera prst="isometricTopUp"/>
            <a:lightRig rig="threePt" dir="t"/>
          </a:scene3d>
        </p:grpSpPr>
        <p:sp>
          <p:nvSpPr>
            <p:cNvPr id="85" name="正方形/長方形 84"/>
            <p:cNvSpPr/>
            <p:nvPr/>
          </p:nvSpPr>
          <p:spPr>
            <a:xfrm>
              <a:off x="2339752" y="1245019"/>
              <a:ext cx="2592288" cy="25922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6" name="直線コネクタ 85"/>
            <p:cNvCxnSpPr>
              <a:stCxn id="85" idx="0"/>
              <a:endCxn id="85" idx="2"/>
            </p:cNvCxnSpPr>
            <p:nvPr/>
          </p:nvCxnSpPr>
          <p:spPr>
            <a:xfrm>
              <a:off x="3635896" y="1245019"/>
              <a:ext cx="0" cy="2592288"/>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87" name="図 86"/>
          <p:cNvPicPr>
            <a:picLocks noChangeAspect="1"/>
          </p:cNvPicPr>
          <p:nvPr/>
        </p:nvPicPr>
        <p:blipFill>
          <a:blip r:embed="rId2"/>
          <a:stretch>
            <a:fillRect/>
          </a:stretch>
        </p:blipFill>
        <p:spPr>
          <a:xfrm>
            <a:off x="1455471" y="2296472"/>
            <a:ext cx="298730" cy="1975275"/>
          </a:xfrm>
          <a:prstGeom prst="rect">
            <a:avLst/>
          </a:prstGeom>
        </p:spPr>
      </p:pic>
      <p:pic>
        <p:nvPicPr>
          <p:cNvPr id="89" name="図 88"/>
          <p:cNvPicPr>
            <a:picLocks noChangeAspect="1"/>
          </p:cNvPicPr>
          <p:nvPr/>
        </p:nvPicPr>
        <p:blipFill>
          <a:blip r:embed="rId2"/>
          <a:stretch>
            <a:fillRect/>
          </a:stretch>
        </p:blipFill>
        <p:spPr>
          <a:xfrm>
            <a:off x="2836083" y="1481116"/>
            <a:ext cx="298730" cy="1975275"/>
          </a:xfrm>
          <a:prstGeom prst="rect">
            <a:avLst/>
          </a:prstGeom>
        </p:spPr>
      </p:pic>
      <p:pic>
        <p:nvPicPr>
          <p:cNvPr id="151" name="図 150"/>
          <p:cNvPicPr>
            <a:picLocks noChangeAspect="1"/>
          </p:cNvPicPr>
          <p:nvPr/>
        </p:nvPicPr>
        <p:blipFill>
          <a:blip r:embed="rId2"/>
          <a:stretch>
            <a:fillRect/>
          </a:stretch>
        </p:blipFill>
        <p:spPr>
          <a:xfrm rot="14438749">
            <a:off x="2144595" y="952476"/>
            <a:ext cx="298730" cy="2104246"/>
          </a:xfrm>
          <a:prstGeom prst="rect">
            <a:avLst/>
          </a:prstGeom>
        </p:spPr>
      </p:pic>
      <p:cxnSp>
        <p:nvCxnSpPr>
          <p:cNvPr id="5" name="直線コネクタ 4"/>
          <p:cNvCxnSpPr/>
          <p:nvPr/>
        </p:nvCxnSpPr>
        <p:spPr>
          <a:xfrm>
            <a:off x="5172501" y="4243170"/>
            <a:ext cx="2852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正方形/長方形 152"/>
          <p:cNvSpPr/>
          <p:nvPr/>
        </p:nvSpPr>
        <p:spPr>
          <a:xfrm rot="5400000">
            <a:off x="6523628" y="697318"/>
            <a:ext cx="204717" cy="2552131"/>
          </a:xfrm>
          <a:prstGeom prst="rect">
            <a:avLst/>
          </a:prstGeom>
          <a:solidFill>
            <a:srgbClr val="FFC000"/>
          </a:solid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a:off x="5554639" y="3807725"/>
            <a:ext cx="2142698" cy="0"/>
          </a:xfrm>
          <a:prstGeom prst="straightConnector1">
            <a:avLst/>
          </a:prstGeom>
          <a:ln>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7192370" y="2088107"/>
            <a:ext cx="0" cy="2155063"/>
          </a:xfrm>
          <a:prstGeom prst="straightConnector1">
            <a:avLst/>
          </a:prstGeom>
          <a:ln>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736980" y="3490418"/>
            <a:ext cx="1330814" cy="369332"/>
          </a:xfrm>
          <a:prstGeom prst="rect">
            <a:avLst/>
          </a:prstGeom>
          <a:noFill/>
        </p:spPr>
        <p:txBody>
          <a:bodyPr wrap="none" rtlCol="0">
            <a:spAutoFit/>
          </a:bodyPr>
          <a:lstStyle/>
          <a:p>
            <a:r>
              <a:rPr kumimoji="1" lang="en-US" altLang="ja-JP" dirty="0" smtClean="0"/>
              <a:t>25cm</a:t>
            </a:r>
            <a:r>
              <a:rPr lang="en-US" altLang="ja-JP" dirty="0" smtClean="0"/>
              <a:t>±2cm</a:t>
            </a:r>
            <a:endParaRPr kumimoji="1" lang="ja-JP" altLang="en-US" dirty="0"/>
          </a:p>
        </p:txBody>
      </p:sp>
      <p:sp>
        <p:nvSpPr>
          <p:cNvPr id="154" name="テキスト ボックス 153"/>
          <p:cNvSpPr txBox="1"/>
          <p:nvPr/>
        </p:nvSpPr>
        <p:spPr>
          <a:xfrm>
            <a:off x="5933285" y="2433570"/>
            <a:ext cx="1330814" cy="369332"/>
          </a:xfrm>
          <a:prstGeom prst="rect">
            <a:avLst/>
          </a:prstGeom>
          <a:noFill/>
        </p:spPr>
        <p:txBody>
          <a:bodyPr wrap="none" rtlCol="0">
            <a:spAutoFit/>
          </a:bodyPr>
          <a:lstStyle/>
          <a:p>
            <a:r>
              <a:rPr kumimoji="1" lang="en-US" altLang="ja-JP" dirty="0" smtClean="0"/>
              <a:t>25cm</a:t>
            </a:r>
            <a:r>
              <a:rPr lang="en-US" altLang="ja-JP" dirty="0" smtClean="0"/>
              <a:t>±2cm</a:t>
            </a:r>
            <a:endParaRPr kumimoji="1" lang="ja-JP" altLang="en-US" dirty="0"/>
          </a:p>
        </p:txBody>
      </p:sp>
    </p:spTree>
    <p:extLst>
      <p:ext uri="{BB962C8B-B14F-4D97-AF65-F5344CB8AC3E}">
        <p14:creationId xmlns:p14="http://schemas.microsoft.com/office/powerpoint/2010/main" val="33923436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4985380" y="3015302"/>
            <a:ext cx="3367651" cy="1147426"/>
          </a:xfrm>
          <a:prstGeom prst="rect">
            <a:avLst/>
          </a:prstGeom>
          <a:pattFill prst="pct20">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4949684" y="2811308"/>
            <a:ext cx="494668" cy="477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10859" y="3015302"/>
            <a:ext cx="3367651" cy="1147426"/>
          </a:xfrm>
          <a:prstGeom prst="rect">
            <a:avLst/>
          </a:prstGeom>
          <a:pattFill prst="pct20">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65141" y="2811308"/>
            <a:ext cx="494668" cy="477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14" name="Text Box 178"/>
          <p:cNvSpPr txBox="1">
            <a:spLocks noChangeArrowheads="1"/>
          </p:cNvSpPr>
          <p:nvPr/>
        </p:nvSpPr>
        <p:spPr bwMode="auto">
          <a:xfrm>
            <a:off x="23813" y="44450"/>
            <a:ext cx="759053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smtClean="0">
                <a:latin typeface="Arial Black" pitchFamily="34" charset="0"/>
              </a:rPr>
              <a:t>Evacuation </a:t>
            </a:r>
            <a:r>
              <a:rPr lang="en-US" altLang="ja-JP" sz="1600" dirty="0">
                <a:latin typeface="Arial Black" pitchFamily="34" charset="0"/>
              </a:rPr>
              <a:t>Point  </a:t>
            </a:r>
            <a:r>
              <a:rPr lang="ja-JP" altLang="en-US" sz="1600" dirty="0" smtClean="0">
                <a:latin typeface="Arial Black" pitchFamily="34" charset="0"/>
              </a:rPr>
              <a:t>避難場所</a:t>
            </a:r>
            <a:endParaRPr lang="en-US" altLang="ja-JP" sz="1600" b="0" dirty="0" smtClean="0">
              <a:latin typeface="Arial Black" pitchFamily="34" charset="0"/>
            </a:endParaRPr>
          </a:p>
          <a:p>
            <a:endParaRPr lang="en-US" altLang="ja-JP" sz="1600" dirty="0">
              <a:latin typeface="Arial Black" pitchFamily="34" charset="0"/>
            </a:endParaRPr>
          </a:p>
          <a:p>
            <a:r>
              <a:rPr lang="ja-JP" altLang="en-US" sz="1400" b="0" dirty="0" smtClean="0">
                <a:latin typeface="+mn-ea"/>
              </a:rPr>
              <a:t>避難区域に設置される避難場所</a:t>
            </a:r>
            <a:r>
              <a:rPr lang="ja-JP" altLang="en-US" sz="1400" dirty="0">
                <a:latin typeface="+mn-ea"/>
              </a:rPr>
              <a:t>は、</a:t>
            </a:r>
            <a:r>
              <a:rPr lang="ja-JP" altLang="en-US" sz="1400" dirty="0" smtClean="0">
                <a:latin typeface="+mn-ea"/>
              </a:rPr>
              <a:t>黒色の</a:t>
            </a:r>
            <a:r>
              <a:rPr lang="en-US" altLang="ja-JP" sz="1400" b="0" dirty="0" smtClean="0">
                <a:latin typeface="+mn-ea"/>
              </a:rPr>
              <a:t>30cm×30cm</a:t>
            </a:r>
            <a:r>
              <a:rPr lang="ja-JP" altLang="en-US" sz="1400" b="0" dirty="0" smtClean="0">
                <a:latin typeface="+mn-ea"/>
              </a:rPr>
              <a:t>の直角二等辺三角形である。</a:t>
            </a:r>
            <a:endParaRPr lang="en-US" altLang="ja-JP" sz="1400" b="0" dirty="0" smtClean="0">
              <a:latin typeface="+mn-ea"/>
            </a:endParaRPr>
          </a:p>
          <a:p>
            <a:r>
              <a:rPr lang="ja-JP" altLang="en-US" sz="1400" b="0" dirty="0" smtClean="0">
                <a:latin typeface="+mn-ea"/>
              </a:rPr>
              <a:t>プライマリは斜辺の部分に高さ</a:t>
            </a:r>
            <a:r>
              <a:rPr lang="en-US" altLang="ja-JP" sz="1400" b="0" dirty="0" smtClean="0">
                <a:latin typeface="+mn-ea"/>
              </a:rPr>
              <a:t>5mm</a:t>
            </a:r>
            <a:r>
              <a:rPr lang="ja-JP" altLang="en-US" sz="1400" b="0" dirty="0" smtClean="0">
                <a:latin typeface="+mn-ea"/>
              </a:rPr>
              <a:t>の黒いバンプ</a:t>
            </a:r>
            <a:r>
              <a:rPr lang="ja-JP" altLang="en-US" sz="1400" dirty="0" smtClean="0">
                <a:latin typeface="+mn-ea"/>
              </a:rPr>
              <a:t>が設置される。（ボールが転がり出ないための物）</a:t>
            </a:r>
            <a:endParaRPr lang="en-US" altLang="ja-JP" sz="1400" dirty="0" smtClean="0">
              <a:latin typeface="+mn-ea"/>
            </a:endParaRPr>
          </a:p>
          <a:p>
            <a:r>
              <a:rPr lang="ja-JP" altLang="en-US" sz="1400" b="0" dirty="0" smtClean="0">
                <a:latin typeface="+mn-ea"/>
              </a:rPr>
              <a:t>セカンダリは高さ</a:t>
            </a:r>
            <a:r>
              <a:rPr lang="en-US" altLang="ja-JP" sz="1400" b="0" dirty="0" smtClean="0">
                <a:latin typeface="+mn-ea"/>
              </a:rPr>
              <a:t>6cm</a:t>
            </a:r>
            <a:r>
              <a:rPr lang="ja-JP" altLang="en-US" sz="1400" b="0" dirty="0" smtClean="0">
                <a:latin typeface="+mn-ea"/>
              </a:rPr>
              <a:t>の壁が設置される。</a:t>
            </a:r>
            <a:endParaRPr lang="en-US" altLang="ja-JP" sz="1400" b="0" dirty="0" smtClean="0">
              <a:latin typeface="+mn-ea"/>
            </a:endParaRPr>
          </a:p>
          <a:p>
            <a:r>
              <a:rPr lang="ja-JP" altLang="en-US" sz="1400" dirty="0" smtClean="0">
                <a:latin typeface="+mn-ea"/>
              </a:rPr>
              <a:t>避難場所は、床にしっかり固定されない可能性がある。</a:t>
            </a:r>
            <a:endParaRPr lang="en-US" altLang="ja-JP" sz="1400" b="0" dirty="0" smtClean="0">
              <a:latin typeface="+mn-ea"/>
            </a:endParaRPr>
          </a:p>
        </p:txBody>
      </p:sp>
      <p:sp>
        <p:nvSpPr>
          <p:cNvPr id="8" name="正方形/長方形 7"/>
          <p:cNvSpPr/>
          <p:nvPr/>
        </p:nvSpPr>
        <p:spPr>
          <a:xfrm>
            <a:off x="1385248" y="2687643"/>
            <a:ext cx="2524836" cy="559559"/>
          </a:xfrm>
          <a:prstGeom prst="rect">
            <a:avLst/>
          </a:prstGeom>
          <a:solidFill>
            <a:schemeClr val="bg1">
              <a:lumMod val="85000"/>
            </a:schemeClr>
          </a:solidFill>
          <a:ln>
            <a:solidFill>
              <a:schemeClr val="tx1">
                <a:lumMod val="65000"/>
                <a:lumOff val="35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15961" y="2864904"/>
            <a:ext cx="2524836" cy="559559"/>
          </a:xfrm>
          <a:prstGeom prst="rect">
            <a:avLst/>
          </a:prstGeom>
          <a:solidFill>
            <a:schemeClr val="bg1">
              <a:lumMod val="75000"/>
            </a:schemeClr>
          </a:solidFill>
          <a:ln>
            <a:solidFill>
              <a:schemeClr val="tx1"/>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702389" y="3062289"/>
            <a:ext cx="2466273" cy="500062"/>
            <a:chOff x="702389" y="3052763"/>
            <a:chExt cx="2466273" cy="500062"/>
          </a:xfrm>
        </p:grpSpPr>
        <p:sp>
          <p:nvSpPr>
            <p:cNvPr id="15" name="フリーフォーム 14"/>
            <p:cNvSpPr/>
            <p:nvPr/>
          </p:nvSpPr>
          <p:spPr>
            <a:xfrm>
              <a:off x="704850" y="3052763"/>
              <a:ext cx="2424113" cy="500062"/>
            </a:xfrm>
            <a:custGeom>
              <a:avLst/>
              <a:gdLst>
                <a:gd name="connsiteX0" fmla="*/ 2424113 w 2424113"/>
                <a:gd name="connsiteY0" fmla="*/ 242887 h 500062"/>
                <a:gd name="connsiteX1" fmla="*/ 800100 w 2424113"/>
                <a:gd name="connsiteY1" fmla="*/ 0 h 500062"/>
                <a:gd name="connsiteX2" fmla="*/ 0 w 2424113"/>
                <a:gd name="connsiteY2" fmla="*/ 500062 h 500062"/>
                <a:gd name="connsiteX3" fmla="*/ 2424113 w 2424113"/>
                <a:gd name="connsiteY3" fmla="*/ 242887 h 500062"/>
              </a:gdLst>
              <a:ahLst/>
              <a:cxnLst>
                <a:cxn ang="0">
                  <a:pos x="connsiteX0" y="connsiteY0"/>
                </a:cxn>
                <a:cxn ang="0">
                  <a:pos x="connsiteX1" y="connsiteY1"/>
                </a:cxn>
                <a:cxn ang="0">
                  <a:pos x="connsiteX2" y="connsiteY2"/>
                </a:cxn>
                <a:cxn ang="0">
                  <a:pos x="connsiteX3" y="connsiteY3"/>
                </a:cxn>
              </a:cxnLst>
              <a:rect l="l" t="t" r="r" b="b"/>
              <a:pathLst>
                <a:path w="2424113" h="500062">
                  <a:moveTo>
                    <a:pt x="2424113" y="242887"/>
                  </a:moveTo>
                  <a:lnTo>
                    <a:pt x="800100" y="0"/>
                  </a:lnTo>
                  <a:lnTo>
                    <a:pt x="0" y="500062"/>
                  </a:lnTo>
                  <a:lnTo>
                    <a:pt x="2424113" y="242887"/>
                  </a:lnTo>
                  <a:close/>
                </a:path>
              </a:pathLst>
            </a:cu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rot="21262557">
              <a:off x="702389" y="3384869"/>
              <a:ext cx="2466273" cy="70944"/>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正方形/長方形 15"/>
          <p:cNvSpPr/>
          <p:nvPr/>
        </p:nvSpPr>
        <p:spPr>
          <a:xfrm>
            <a:off x="3778510" y="2811308"/>
            <a:ext cx="45719"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65141" y="3219450"/>
            <a:ext cx="45719"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5969791" y="2687643"/>
            <a:ext cx="2524836" cy="559559"/>
          </a:xfrm>
          <a:prstGeom prst="rect">
            <a:avLst/>
          </a:prstGeom>
          <a:solidFill>
            <a:schemeClr val="bg1">
              <a:lumMod val="85000"/>
            </a:schemeClr>
          </a:solidFill>
          <a:ln>
            <a:solidFill>
              <a:schemeClr val="tx1">
                <a:lumMod val="65000"/>
                <a:lumOff val="35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4268582" y="2864904"/>
            <a:ext cx="2524836" cy="559559"/>
          </a:xfrm>
          <a:prstGeom prst="rect">
            <a:avLst/>
          </a:prstGeom>
          <a:solidFill>
            <a:schemeClr val="bg1">
              <a:lumMod val="75000"/>
            </a:schemeClr>
          </a:solidFill>
          <a:ln>
            <a:solidFill>
              <a:schemeClr val="tx1"/>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8363053" y="2811308"/>
            <a:ext cx="45719"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4949684" y="3219450"/>
            <a:ext cx="45719"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4784778" y="2913790"/>
            <a:ext cx="3037977" cy="649203"/>
            <a:chOff x="4784778" y="2913790"/>
            <a:chExt cx="3037977" cy="649203"/>
          </a:xfrm>
        </p:grpSpPr>
        <p:sp>
          <p:nvSpPr>
            <p:cNvPr id="46" name="正方形/長方形 45"/>
            <p:cNvSpPr/>
            <p:nvPr/>
          </p:nvSpPr>
          <p:spPr>
            <a:xfrm>
              <a:off x="4784778" y="3040006"/>
              <a:ext cx="1815153" cy="272955"/>
            </a:xfrm>
            <a:prstGeom prst="rect">
              <a:avLst/>
            </a:prstGeom>
            <a:solidFill>
              <a:schemeClr val="tx1">
                <a:lumMod val="75000"/>
                <a:lumOff val="25000"/>
              </a:schemeClr>
            </a:solidFill>
            <a:ln>
              <a:solidFill>
                <a:schemeClr val="tx1"/>
              </a:solidFill>
            </a:ln>
            <a:scene3d>
              <a:camera prst="isometricOffAxis2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リーフォーム 38"/>
            <p:cNvSpPr/>
            <p:nvPr/>
          </p:nvSpPr>
          <p:spPr>
            <a:xfrm>
              <a:off x="5289393" y="3062930"/>
              <a:ext cx="2424113" cy="500062"/>
            </a:xfrm>
            <a:custGeom>
              <a:avLst/>
              <a:gdLst>
                <a:gd name="connsiteX0" fmla="*/ 2424113 w 2424113"/>
                <a:gd name="connsiteY0" fmla="*/ 242887 h 500062"/>
                <a:gd name="connsiteX1" fmla="*/ 800100 w 2424113"/>
                <a:gd name="connsiteY1" fmla="*/ 0 h 500062"/>
                <a:gd name="connsiteX2" fmla="*/ 0 w 2424113"/>
                <a:gd name="connsiteY2" fmla="*/ 500062 h 500062"/>
                <a:gd name="connsiteX3" fmla="*/ 2424113 w 2424113"/>
                <a:gd name="connsiteY3" fmla="*/ 242887 h 500062"/>
              </a:gdLst>
              <a:ahLst/>
              <a:cxnLst>
                <a:cxn ang="0">
                  <a:pos x="connsiteX0" y="connsiteY0"/>
                </a:cxn>
                <a:cxn ang="0">
                  <a:pos x="connsiteX1" y="connsiteY1"/>
                </a:cxn>
                <a:cxn ang="0">
                  <a:pos x="connsiteX2" y="connsiteY2"/>
                </a:cxn>
                <a:cxn ang="0">
                  <a:pos x="connsiteX3" y="connsiteY3"/>
                </a:cxn>
              </a:cxnLst>
              <a:rect l="l" t="t" r="r" b="b"/>
              <a:pathLst>
                <a:path w="2424113" h="500062">
                  <a:moveTo>
                    <a:pt x="2424113" y="242887"/>
                  </a:moveTo>
                  <a:lnTo>
                    <a:pt x="800100" y="0"/>
                  </a:lnTo>
                  <a:lnTo>
                    <a:pt x="0" y="500062"/>
                  </a:lnTo>
                  <a:lnTo>
                    <a:pt x="2424113" y="242887"/>
                  </a:lnTo>
                  <a:close/>
                </a:path>
              </a:pathLst>
            </a:cu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007602" y="2913790"/>
              <a:ext cx="1815153" cy="272955"/>
            </a:xfrm>
            <a:prstGeom prst="rect">
              <a:avLst/>
            </a:prstGeom>
            <a:solidFill>
              <a:schemeClr val="tx1">
                <a:lumMod val="65000"/>
                <a:lumOff val="35000"/>
              </a:schemeClr>
            </a:solidFill>
            <a:ln>
              <a:solidFill>
                <a:schemeClr val="tx1"/>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5286375" y="3043880"/>
              <a:ext cx="2447925" cy="519113"/>
            </a:xfrm>
            <a:custGeom>
              <a:avLst/>
              <a:gdLst>
                <a:gd name="connsiteX0" fmla="*/ 2447925 w 2447925"/>
                <a:gd name="connsiteY0" fmla="*/ 0 h 519113"/>
                <a:gd name="connsiteX1" fmla="*/ 2438400 w 2447925"/>
                <a:gd name="connsiteY1" fmla="*/ 271463 h 519113"/>
                <a:gd name="connsiteX2" fmla="*/ 0 w 2447925"/>
                <a:gd name="connsiteY2" fmla="*/ 519113 h 519113"/>
                <a:gd name="connsiteX3" fmla="*/ 4763 w 2447925"/>
                <a:gd name="connsiteY3" fmla="*/ 266700 h 519113"/>
                <a:gd name="connsiteX4" fmla="*/ 2447925 w 2447925"/>
                <a:gd name="connsiteY4" fmla="*/ 0 h 51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25" h="519113">
                  <a:moveTo>
                    <a:pt x="2447925" y="0"/>
                  </a:moveTo>
                  <a:lnTo>
                    <a:pt x="2438400" y="271463"/>
                  </a:lnTo>
                  <a:lnTo>
                    <a:pt x="0" y="519113"/>
                  </a:lnTo>
                  <a:cubicBezTo>
                    <a:pt x="1588" y="434975"/>
                    <a:pt x="3175" y="350838"/>
                    <a:pt x="4763" y="266700"/>
                  </a:cubicBezTo>
                  <a:lnTo>
                    <a:pt x="2447925" y="0"/>
                  </a:lnTo>
                  <a:close/>
                </a:path>
              </a:pathLst>
            </a:cu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テキスト ボックス 19"/>
          <p:cNvSpPr txBox="1"/>
          <p:nvPr/>
        </p:nvSpPr>
        <p:spPr>
          <a:xfrm>
            <a:off x="410860" y="4339989"/>
            <a:ext cx="3748142" cy="523220"/>
          </a:xfrm>
          <a:prstGeom prst="rect">
            <a:avLst/>
          </a:prstGeom>
          <a:noFill/>
        </p:spPr>
        <p:txBody>
          <a:bodyPr wrap="none" rtlCol="0">
            <a:spAutoFit/>
          </a:bodyPr>
          <a:lstStyle/>
          <a:p>
            <a:r>
              <a:rPr kumimoji="1" lang="ja-JP" altLang="en-US" sz="1400" dirty="0" smtClean="0">
                <a:latin typeface="+mn-ea"/>
              </a:rPr>
              <a:t>プライマリの避難場所</a:t>
            </a:r>
            <a:endParaRPr kumimoji="1" lang="en-US" altLang="ja-JP" sz="1400" dirty="0" smtClean="0">
              <a:latin typeface="+mn-ea"/>
            </a:endParaRPr>
          </a:p>
          <a:p>
            <a:r>
              <a:rPr lang="ja-JP" altLang="en-US" sz="1400" dirty="0">
                <a:latin typeface="+mn-ea"/>
              </a:rPr>
              <a:t>手前</a:t>
            </a:r>
            <a:r>
              <a:rPr lang="ja-JP" altLang="en-US" sz="1400" dirty="0" smtClean="0">
                <a:latin typeface="+mn-ea"/>
              </a:rPr>
              <a:t>に高さ</a:t>
            </a:r>
            <a:r>
              <a:rPr lang="en-US" altLang="ja-JP" sz="1400" dirty="0" smtClean="0">
                <a:latin typeface="+mn-ea"/>
              </a:rPr>
              <a:t>5mm</a:t>
            </a:r>
            <a:r>
              <a:rPr lang="ja-JP" altLang="en-US" sz="1400" dirty="0" smtClean="0">
                <a:latin typeface="+mn-ea"/>
              </a:rPr>
              <a:t>の黒色のバンプが設置される</a:t>
            </a:r>
            <a:endParaRPr kumimoji="1" lang="ja-JP" altLang="en-US" sz="1400" dirty="0">
              <a:latin typeface="+mn-ea"/>
            </a:endParaRPr>
          </a:p>
        </p:txBody>
      </p:sp>
      <p:sp>
        <p:nvSpPr>
          <p:cNvPr id="49" name="テキスト ボックス 48"/>
          <p:cNvSpPr txBox="1"/>
          <p:nvPr/>
        </p:nvSpPr>
        <p:spPr>
          <a:xfrm>
            <a:off x="4995403" y="4339989"/>
            <a:ext cx="2183611" cy="523220"/>
          </a:xfrm>
          <a:prstGeom prst="rect">
            <a:avLst/>
          </a:prstGeom>
          <a:noFill/>
        </p:spPr>
        <p:txBody>
          <a:bodyPr wrap="none" rtlCol="0">
            <a:spAutoFit/>
          </a:bodyPr>
          <a:lstStyle/>
          <a:p>
            <a:r>
              <a:rPr kumimoji="1" lang="ja-JP" altLang="en-US" sz="1400" dirty="0" smtClean="0">
                <a:latin typeface="+mn-ea"/>
              </a:rPr>
              <a:t>セカンダリの避難場所</a:t>
            </a:r>
            <a:endParaRPr kumimoji="1" lang="en-US" altLang="ja-JP" sz="1400" dirty="0" smtClean="0">
              <a:latin typeface="+mn-ea"/>
            </a:endParaRPr>
          </a:p>
          <a:p>
            <a:r>
              <a:rPr lang="ja-JP" altLang="en-US" sz="1400" dirty="0" smtClean="0">
                <a:latin typeface="+mn-ea"/>
              </a:rPr>
              <a:t>高さ</a:t>
            </a:r>
            <a:r>
              <a:rPr lang="en-US" altLang="ja-JP" sz="1400" dirty="0" smtClean="0">
                <a:latin typeface="+mn-ea"/>
              </a:rPr>
              <a:t>6cm</a:t>
            </a:r>
            <a:r>
              <a:rPr lang="ja-JP" altLang="en-US" sz="1400" dirty="0" smtClean="0">
                <a:latin typeface="+mn-ea"/>
              </a:rPr>
              <a:t>の壁が設置される</a:t>
            </a:r>
            <a:endParaRPr kumimoji="1" lang="ja-JP" altLang="en-US" sz="1400" dirty="0">
              <a:latin typeface="+mn-ea"/>
            </a:endParaRPr>
          </a:p>
        </p:txBody>
      </p:sp>
    </p:spTree>
    <p:extLst>
      <p:ext uri="{BB962C8B-B14F-4D97-AF65-F5344CB8AC3E}">
        <p14:creationId xmlns:p14="http://schemas.microsoft.com/office/powerpoint/2010/main" val="33370785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a:xfrm>
            <a:off x="728439" y="1711302"/>
            <a:ext cx="1384053" cy="1384053"/>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a:off x="728439" y="3750066"/>
            <a:ext cx="1384053" cy="1384053"/>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a:off x="4356882" y="3750066"/>
            <a:ext cx="1384053" cy="1384053"/>
          </a:xfrm>
          <a:prstGeom prst="ellipse">
            <a:avLst/>
          </a:prstGeom>
          <a:gradFill flip="none" rotWithShape="1">
            <a:gsLst>
              <a:gs pos="0">
                <a:schemeClr val="bg1"/>
              </a:gs>
              <a:gs pos="32000">
                <a:schemeClr val="accent1">
                  <a:lumMod val="20000"/>
                  <a:lumOff val="80000"/>
                </a:schemeClr>
              </a:gs>
              <a:gs pos="65000">
                <a:schemeClr val="accent1">
                  <a:lumMod val="40000"/>
                  <a:lumOff val="60000"/>
                </a:schemeClr>
              </a:gs>
              <a:gs pos="100000">
                <a:schemeClr val="accent1">
                  <a:lumMod val="75000"/>
                </a:schemeClr>
              </a:gs>
            </a:gsLst>
            <a:path path="circle">
              <a:fillToRect r="100000" b="100000"/>
            </a:path>
            <a:tileRect l="-100000" t="-100000"/>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14" name="Text Box 178"/>
          <p:cNvSpPr txBox="1">
            <a:spLocks noChangeArrowheads="1"/>
          </p:cNvSpPr>
          <p:nvPr/>
        </p:nvSpPr>
        <p:spPr bwMode="auto">
          <a:xfrm>
            <a:off x="23813" y="44450"/>
            <a:ext cx="352372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dirty="0" smtClean="0">
                <a:latin typeface="Arial Black" pitchFamily="34" charset="0"/>
              </a:rPr>
              <a:t>Victims</a:t>
            </a:r>
            <a:r>
              <a:rPr lang="ja-JP" altLang="en-US" sz="1600" dirty="0" smtClean="0">
                <a:latin typeface="Arial Black" pitchFamily="34" charset="0"/>
              </a:rPr>
              <a:t>　被災者</a:t>
            </a:r>
            <a:endParaRPr lang="en-US" altLang="ja-JP" sz="1600" b="0" dirty="0" smtClean="0">
              <a:latin typeface="Arial Black" pitchFamily="34" charset="0"/>
            </a:endParaRPr>
          </a:p>
          <a:p>
            <a:endParaRPr lang="en-US" altLang="ja-JP" sz="1600" dirty="0">
              <a:latin typeface="Arial Black" pitchFamily="34" charset="0"/>
            </a:endParaRPr>
          </a:p>
          <a:p>
            <a:r>
              <a:rPr lang="ja-JP" altLang="en-US" sz="1400" b="0" dirty="0" smtClean="0">
                <a:latin typeface="+mn-ea"/>
              </a:rPr>
              <a:t>被災者は直径約</a:t>
            </a:r>
            <a:r>
              <a:rPr lang="en-US" altLang="ja-JP" sz="1400" b="0" dirty="0" smtClean="0">
                <a:latin typeface="+mn-ea"/>
              </a:rPr>
              <a:t>5cm</a:t>
            </a:r>
            <a:r>
              <a:rPr lang="ja-JP" altLang="en-US" sz="1400" b="0" dirty="0" smtClean="0">
                <a:latin typeface="+mn-ea"/>
              </a:rPr>
              <a:t>のボール状のもの。</a:t>
            </a:r>
            <a:endParaRPr lang="en-US" altLang="ja-JP" sz="1400" b="0" dirty="0" smtClean="0">
              <a:latin typeface="+mn-ea"/>
            </a:endParaRPr>
          </a:p>
          <a:p>
            <a:r>
              <a:rPr lang="ja-JP" altLang="en-US" sz="1400" dirty="0" smtClean="0">
                <a:latin typeface="+mn-ea"/>
              </a:rPr>
              <a:t>表面は銀色で、通電性があり光を反射する。</a:t>
            </a:r>
            <a:endParaRPr lang="en-US" altLang="ja-JP" sz="1400" b="0" dirty="0" smtClean="0">
              <a:latin typeface="+mn-ea"/>
            </a:endParaRPr>
          </a:p>
        </p:txBody>
      </p:sp>
      <p:cxnSp>
        <p:nvCxnSpPr>
          <p:cNvPr id="33" name="直線コネクタ 32"/>
          <p:cNvCxnSpPr/>
          <p:nvPr/>
        </p:nvCxnSpPr>
        <p:spPr>
          <a:xfrm>
            <a:off x="1666130" y="4283996"/>
            <a:ext cx="12046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1666130" y="4716044"/>
            <a:ext cx="1139709" cy="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805839" y="4572028"/>
            <a:ext cx="0" cy="288032"/>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2923640" y="4442093"/>
            <a:ext cx="0" cy="56198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Group 67"/>
          <p:cNvGrpSpPr>
            <a:grpSpLocks/>
          </p:cNvGrpSpPr>
          <p:nvPr/>
        </p:nvGrpSpPr>
        <p:grpSpPr bwMode="auto">
          <a:xfrm>
            <a:off x="2626004" y="3676330"/>
            <a:ext cx="677863" cy="679450"/>
            <a:chOff x="1610" y="1207"/>
            <a:chExt cx="317" cy="318"/>
          </a:xfrm>
        </p:grpSpPr>
        <p:sp>
          <p:nvSpPr>
            <p:cNvPr id="43" name="AutoShape 65"/>
            <p:cNvSpPr>
              <a:spLocks noChangeArrowheads="1"/>
            </p:cNvSpPr>
            <p:nvPr/>
          </p:nvSpPr>
          <p:spPr bwMode="auto">
            <a:xfrm>
              <a:off x="1610" y="1207"/>
              <a:ext cx="317" cy="318"/>
            </a:xfrm>
            <a:prstGeom prst="irregularSeal1">
              <a:avLst/>
            </a:prstGeom>
            <a:gradFill rotWithShape="1">
              <a:gsLst>
                <a:gs pos="0">
                  <a:srgbClr val="FF9900"/>
                </a:gs>
                <a:gs pos="50000">
                  <a:srgbClr val="FFFF00"/>
                </a:gs>
                <a:gs pos="100000">
                  <a:srgbClr val="FF99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 name="Litebulb"/>
            <p:cNvSpPr>
              <a:spLocks noEditPoints="1" noChangeArrowheads="1"/>
            </p:cNvSpPr>
            <p:nvPr/>
          </p:nvSpPr>
          <p:spPr bwMode="auto">
            <a:xfrm>
              <a:off x="1697" y="1322"/>
              <a:ext cx="135" cy="203"/>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6350">
              <a:solidFill>
                <a:srgbClr val="000000"/>
              </a:solidFill>
              <a:miter lim="800000"/>
              <a:headEnd/>
              <a:tailEnd/>
            </a:ln>
          </p:spPr>
          <p:txBody>
            <a:bodyPr/>
            <a:lstStyle/>
            <a:p>
              <a:endParaRPr lang="ja-JP" altLang="en-US"/>
            </a:p>
          </p:txBody>
        </p:sp>
      </p:grpSp>
      <p:cxnSp>
        <p:nvCxnSpPr>
          <p:cNvPr id="45" name="直線コネクタ 44"/>
          <p:cNvCxnSpPr>
            <a:stCxn id="44" idx="3"/>
          </p:cNvCxnSpPr>
          <p:nvPr/>
        </p:nvCxnSpPr>
        <p:spPr>
          <a:xfrm>
            <a:off x="2956382" y="4355780"/>
            <a:ext cx="7384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694814" y="4355780"/>
            <a:ext cx="0" cy="3602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H="1">
            <a:off x="2923640" y="4716044"/>
            <a:ext cx="7711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728439" y="5436123"/>
            <a:ext cx="1588897" cy="307777"/>
          </a:xfrm>
          <a:prstGeom prst="rect">
            <a:avLst/>
          </a:prstGeom>
        </p:spPr>
        <p:txBody>
          <a:bodyPr wrap="none">
            <a:spAutoFit/>
          </a:bodyPr>
          <a:lstStyle/>
          <a:p>
            <a:r>
              <a:rPr lang="ja-JP" altLang="en-US" sz="1400" dirty="0" smtClean="0"/>
              <a:t>表面は電気を通す</a:t>
            </a:r>
            <a:endParaRPr lang="ja-JP" altLang="en-US" sz="1400" dirty="0"/>
          </a:p>
        </p:txBody>
      </p:sp>
      <p:grpSp>
        <p:nvGrpSpPr>
          <p:cNvPr id="57" name="Group 67"/>
          <p:cNvGrpSpPr>
            <a:grpSpLocks/>
          </p:cNvGrpSpPr>
          <p:nvPr/>
        </p:nvGrpSpPr>
        <p:grpSpPr bwMode="auto">
          <a:xfrm rot="16794076">
            <a:off x="6578295" y="4434886"/>
            <a:ext cx="677863" cy="679450"/>
            <a:chOff x="1610" y="1207"/>
            <a:chExt cx="317" cy="318"/>
          </a:xfrm>
        </p:grpSpPr>
        <p:sp>
          <p:nvSpPr>
            <p:cNvPr id="58" name="AutoShape 65"/>
            <p:cNvSpPr>
              <a:spLocks noChangeArrowheads="1"/>
            </p:cNvSpPr>
            <p:nvPr/>
          </p:nvSpPr>
          <p:spPr bwMode="auto">
            <a:xfrm>
              <a:off x="1610" y="1207"/>
              <a:ext cx="317" cy="318"/>
            </a:xfrm>
            <a:prstGeom prst="irregularSeal1">
              <a:avLst/>
            </a:prstGeom>
            <a:gradFill rotWithShape="1">
              <a:gsLst>
                <a:gs pos="0">
                  <a:srgbClr val="FF9900"/>
                </a:gs>
                <a:gs pos="50000">
                  <a:srgbClr val="FFFF00"/>
                </a:gs>
                <a:gs pos="100000">
                  <a:srgbClr val="FF99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 name="Litebulb"/>
            <p:cNvSpPr>
              <a:spLocks noEditPoints="1" noChangeArrowheads="1"/>
            </p:cNvSpPr>
            <p:nvPr/>
          </p:nvSpPr>
          <p:spPr bwMode="auto">
            <a:xfrm>
              <a:off x="1697" y="1322"/>
              <a:ext cx="135" cy="203"/>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6350">
              <a:solidFill>
                <a:srgbClr val="000000"/>
              </a:solidFill>
              <a:miter lim="800000"/>
              <a:headEnd/>
              <a:tailEnd/>
            </a:ln>
          </p:spPr>
          <p:txBody>
            <a:bodyPr/>
            <a:lstStyle/>
            <a:p>
              <a:endParaRPr lang="ja-JP" altLang="en-US"/>
            </a:p>
          </p:txBody>
        </p:sp>
      </p:grpSp>
      <p:cxnSp>
        <p:nvCxnSpPr>
          <p:cNvPr id="60" name="直線コネクタ 59"/>
          <p:cNvCxnSpPr>
            <a:endCxn id="52" idx="4"/>
          </p:cNvCxnSpPr>
          <p:nvPr/>
        </p:nvCxnSpPr>
        <p:spPr>
          <a:xfrm flipH="1" flipV="1">
            <a:off x="5577590" y="4545848"/>
            <a:ext cx="946691" cy="170196"/>
          </a:xfrm>
          <a:prstGeom prst="line">
            <a:avLst/>
          </a:prstGeom>
          <a:ln w="38100">
            <a:solidFill>
              <a:srgbClr val="FFC000"/>
            </a:solidFill>
            <a:tailEnd type="none" w="lg" len="lg"/>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2" idx="4"/>
          </p:cNvCxnSpPr>
          <p:nvPr/>
        </p:nvCxnSpPr>
        <p:spPr>
          <a:xfrm flipV="1">
            <a:off x="5577590" y="4342379"/>
            <a:ext cx="946691" cy="203469"/>
          </a:xfrm>
          <a:prstGeom prst="straightConnector1">
            <a:avLst/>
          </a:prstGeom>
          <a:ln w="38100">
            <a:solidFill>
              <a:srgbClr val="FFC000"/>
            </a:solidFill>
            <a:tailEnd type="arrow" w="lg" len="lg"/>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4356882" y="5436123"/>
            <a:ext cx="1205779" cy="307777"/>
          </a:xfrm>
          <a:prstGeom prst="rect">
            <a:avLst/>
          </a:prstGeom>
        </p:spPr>
        <p:txBody>
          <a:bodyPr wrap="none">
            <a:spAutoFit/>
          </a:bodyPr>
          <a:lstStyle/>
          <a:p>
            <a:r>
              <a:rPr lang="ja-JP" altLang="en-US" sz="1400" dirty="0"/>
              <a:t>光</a:t>
            </a:r>
            <a:r>
              <a:rPr lang="ja-JP" altLang="en-US" sz="1400" dirty="0" smtClean="0"/>
              <a:t>を反射する</a:t>
            </a:r>
            <a:endParaRPr lang="ja-JP" altLang="en-US" sz="1400" dirty="0"/>
          </a:p>
        </p:txBody>
      </p:sp>
      <p:cxnSp>
        <p:nvCxnSpPr>
          <p:cNvPr id="4" name="直線コネクタ 3"/>
          <p:cNvCxnSpPr/>
          <p:nvPr/>
        </p:nvCxnSpPr>
        <p:spPr>
          <a:xfrm>
            <a:off x="1091821" y="1711302"/>
            <a:ext cx="21896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1091821" y="3100687"/>
            <a:ext cx="21896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2805839" y="1711302"/>
            <a:ext cx="0" cy="1384053"/>
          </a:xfrm>
          <a:prstGeom prst="straightConnector1">
            <a:avLst/>
          </a:prstGeom>
          <a:ln>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964935" y="2403328"/>
            <a:ext cx="1034257" cy="307777"/>
          </a:xfrm>
          <a:prstGeom prst="rect">
            <a:avLst/>
          </a:prstGeom>
          <a:noFill/>
        </p:spPr>
        <p:txBody>
          <a:bodyPr wrap="none" rtlCol="0">
            <a:spAutoFit/>
          </a:bodyPr>
          <a:lstStyle/>
          <a:p>
            <a:r>
              <a:rPr kumimoji="1" lang="ja-JP" altLang="en-US" sz="1400" dirty="0" smtClean="0">
                <a:latin typeface="+mn-ea"/>
              </a:rPr>
              <a:t>直径約</a:t>
            </a:r>
            <a:r>
              <a:rPr kumimoji="1" lang="en-US" altLang="ja-JP" sz="1400" dirty="0" smtClean="0">
                <a:latin typeface="+mn-ea"/>
              </a:rPr>
              <a:t>5cm</a:t>
            </a:r>
            <a:endParaRPr kumimoji="1" lang="ja-JP" altLang="en-US" sz="1400" dirty="0">
              <a:latin typeface="+mn-ea"/>
            </a:endParaRPr>
          </a:p>
        </p:txBody>
      </p:sp>
      <p:sp>
        <p:nvSpPr>
          <p:cNvPr id="9" name="テキスト ボックス 8"/>
          <p:cNvSpPr txBox="1"/>
          <p:nvPr/>
        </p:nvSpPr>
        <p:spPr>
          <a:xfrm>
            <a:off x="0" y="6130741"/>
            <a:ext cx="5057795" cy="523220"/>
          </a:xfrm>
          <a:prstGeom prst="rect">
            <a:avLst/>
          </a:prstGeom>
          <a:noFill/>
        </p:spPr>
        <p:txBody>
          <a:bodyPr wrap="none" rtlCol="0">
            <a:spAutoFit/>
          </a:bodyPr>
          <a:lstStyle/>
          <a:p>
            <a:r>
              <a:rPr kumimoji="1" lang="ja-JP" altLang="en-US" sz="1400" dirty="0" smtClean="0">
                <a:latin typeface="+mn-ea"/>
              </a:rPr>
              <a:t>通常は木やボールの表面にアルミテープなどを巻いて使用する。</a:t>
            </a:r>
            <a:endParaRPr kumimoji="1" lang="en-US" altLang="ja-JP" sz="1400" dirty="0" smtClean="0">
              <a:latin typeface="+mn-ea"/>
            </a:endParaRPr>
          </a:p>
          <a:p>
            <a:r>
              <a:rPr lang="ja-JP" altLang="en-US" sz="1400" dirty="0" smtClean="0">
                <a:latin typeface="+mn-ea"/>
              </a:rPr>
              <a:t>形状がボール状なので、押すと転がる。</a:t>
            </a:r>
            <a:endParaRPr lang="en-US" altLang="ja-JP" sz="1400" dirty="0" smtClean="0">
              <a:latin typeface="+mn-ea"/>
            </a:endParaRPr>
          </a:p>
        </p:txBody>
      </p:sp>
    </p:spTree>
    <p:extLst>
      <p:ext uri="{BB962C8B-B14F-4D97-AF65-F5344CB8AC3E}">
        <p14:creationId xmlns:p14="http://schemas.microsoft.com/office/powerpoint/2010/main" val="27971019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1352</TotalTime>
  <Words>2291</Words>
  <Application>Microsoft Macintosh PowerPoint</Application>
  <PresentationFormat>画面に合わせる (4:3)</PresentationFormat>
  <Paragraphs>395</Paragraphs>
  <Slides>31</Slides>
  <Notes>1</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chiku</dc:creator>
  <cp:lastModifiedBy>高橋 友一</cp:lastModifiedBy>
  <cp:revision>143</cp:revision>
  <dcterms:created xsi:type="dcterms:W3CDTF">2015-12-05T10:58:41Z</dcterms:created>
  <dcterms:modified xsi:type="dcterms:W3CDTF">2015-12-29T12:04:16Z</dcterms:modified>
</cp:coreProperties>
</file>