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81" r:id="rId2"/>
    <p:sldId id="295" r:id="rId3"/>
    <p:sldId id="302" r:id="rId4"/>
    <p:sldId id="261" r:id="rId5"/>
    <p:sldId id="263" r:id="rId6"/>
    <p:sldId id="300" r:id="rId7"/>
    <p:sldId id="296" r:id="rId8"/>
    <p:sldId id="264" r:id="rId9"/>
    <p:sldId id="266" r:id="rId10"/>
    <p:sldId id="310" r:id="rId11"/>
    <p:sldId id="269" r:id="rId12"/>
    <p:sldId id="270" r:id="rId13"/>
    <p:sldId id="273" r:id="rId14"/>
    <p:sldId id="272" r:id="rId15"/>
    <p:sldId id="298" r:id="rId16"/>
    <p:sldId id="267" r:id="rId17"/>
    <p:sldId id="311" r:id="rId18"/>
    <p:sldId id="299" r:id="rId19"/>
    <p:sldId id="301" r:id="rId20"/>
    <p:sldId id="278" r:id="rId21"/>
    <p:sldId id="280" r:id="rId22"/>
    <p:sldId id="284" r:id="rId23"/>
    <p:sldId id="294" r:id="rId24"/>
    <p:sldId id="283" r:id="rId25"/>
    <p:sldId id="292" r:id="rId26"/>
    <p:sldId id="303" r:id="rId27"/>
    <p:sldId id="307" r:id="rId28"/>
    <p:sldId id="306" r:id="rId29"/>
  </p:sldIdLst>
  <p:sldSz cx="5327650" cy="7559675"/>
  <p:notesSz cx="9144000" cy="6858000"/>
  <p:defaultText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01"/>
    <a:srgbClr val="0336DB"/>
    <a:srgbClr val="008E22"/>
    <a:srgbClr val="66FF66"/>
    <a:srgbClr val="00B02A"/>
    <a:srgbClr val="EE0060"/>
    <a:srgbClr val="FF6699"/>
    <a:srgbClr val="00FFFF"/>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1" autoAdjust="0"/>
    <p:restoredTop sz="95202" autoAdjust="0"/>
  </p:normalViewPr>
  <p:slideViewPr>
    <p:cSldViewPr snapToGrid="0">
      <p:cViewPr varScale="1">
        <p:scale>
          <a:sx n="103" d="100"/>
          <a:sy n="103" d="100"/>
        </p:scale>
        <p:origin x="2178" y="108"/>
      </p:cViewPr>
      <p:guideLst>
        <p:guide orient="horz" pos="2381"/>
        <p:guide pos="167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2-13T17:23:09.849" idx="10">
    <p:pos x="2563" y="2909"/>
    <p:text>ルールブックにあるボールが書いてインしない場合を追加しました</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DEE9F04-9955-B04F-961C-67A7ADE3171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7181A9-C7F3-D745-AB64-58596895875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84BA555-44CC-1649-A640-395594299A85}" type="datetimeFigureOut">
              <a:rPr kumimoji="1" lang="ja-JP" altLang="en-US" smtClean="0"/>
              <a:t>2022/8/16</a:t>
            </a:fld>
            <a:endParaRPr kumimoji="1" lang="ja-JP" altLang="en-US"/>
          </a:p>
        </p:txBody>
      </p:sp>
      <p:sp>
        <p:nvSpPr>
          <p:cNvPr id="4" name="フッター プレースホルダー 3">
            <a:extLst>
              <a:ext uri="{FF2B5EF4-FFF2-40B4-BE49-F238E27FC236}">
                <a16:creationId xmlns:a16="http://schemas.microsoft.com/office/drawing/2014/main" id="{C587DCB4-2062-7A41-B3E8-F0D2E71FD1A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3AC450-190F-0F49-8189-C0883596618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7E47D1-8415-774A-A402-818AC1F66A0C}" type="slidenum">
              <a:rPr kumimoji="1" lang="ja-JP" altLang="en-US" smtClean="0"/>
              <a:t>‹#›</a:t>
            </a:fld>
            <a:endParaRPr kumimoji="1" lang="ja-JP" altLang="en-US"/>
          </a:p>
        </p:txBody>
      </p:sp>
    </p:spTree>
    <p:extLst>
      <p:ext uri="{BB962C8B-B14F-4D97-AF65-F5344CB8AC3E}">
        <p14:creationId xmlns:p14="http://schemas.microsoft.com/office/powerpoint/2010/main" val="1063560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99136E8-95B5-40C8-8150-980F98B21575}" type="datetimeFigureOut">
              <a:rPr kumimoji="1" lang="ja-JP" altLang="en-US" smtClean="0"/>
              <a:t>2022/8/16</a:t>
            </a:fld>
            <a:endParaRPr kumimoji="1" lang="ja-JP" altLang="en-US"/>
          </a:p>
        </p:txBody>
      </p:sp>
      <p:sp>
        <p:nvSpPr>
          <p:cNvPr id="4" name="スライド イメージ プレースホルダー 3"/>
          <p:cNvSpPr>
            <a:spLocks noGrp="1" noRot="1" noChangeAspect="1"/>
          </p:cNvSpPr>
          <p:nvPr>
            <p:ph type="sldImg" idx="2"/>
          </p:nvPr>
        </p:nvSpPr>
        <p:spPr>
          <a:xfrm>
            <a:off x="3665538" y="514350"/>
            <a:ext cx="1812925"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91851E-9CD6-4D63-A59E-B1BB969D9878}" type="slidenum">
              <a:rPr kumimoji="1" lang="ja-JP" altLang="en-US" smtClean="0"/>
              <a:t>‹#›</a:t>
            </a:fld>
            <a:endParaRPr kumimoji="1" lang="ja-JP" altLang="en-US"/>
          </a:p>
        </p:txBody>
      </p:sp>
    </p:spTree>
    <p:extLst>
      <p:ext uri="{BB962C8B-B14F-4D97-AF65-F5344CB8AC3E}">
        <p14:creationId xmlns:p14="http://schemas.microsoft.com/office/powerpoint/2010/main" val="1616819453"/>
      </p:ext>
    </p:extLst>
  </p:cSld>
  <p:clrMap bg1="lt1" tx1="dk1" bg2="lt2" tx2="dk2" accent1="accent1" accent2="accent2" accent3="accent3" accent4="accent4" accent5="accent5" accent6="accent6" hlink="hlink" folHlink="folHlink"/>
  <p:notesStyle>
    <a:lvl1pPr marL="0" algn="l" defTabSz="914126" rtl="0" eaLnBrk="1" latinLnBrk="0" hangingPunct="1">
      <a:defRPr kumimoji="1" sz="1200" kern="1200">
        <a:solidFill>
          <a:schemeClr val="tx1"/>
        </a:solidFill>
        <a:latin typeface="+mn-lt"/>
        <a:ea typeface="+mn-ea"/>
        <a:cs typeface="+mn-cs"/>
      </a:defRPr>
    </a:lvl1pPr>
    <a:lvl2pPr marL="457063" algn="l" defTabSz="914126" rtl="0" eaLnBrk="1" latinLnBrk="0" hangingPunct="1">
      <a:defRPr kumimoji="1" sz="1200" kern="1200">
        <a:solidFill>
          <a:schemeClr val="tx1"/>
        </a:solidFill>
        <a:latin typeface="+mn-lt"/>
        <a:ea typeface="+mn-ea"/>
        <a:cs typeface="+mn-cs"/>
      </a:defRPr>
    </a:lvl2pPr>
    <a:lvl3pPr marL="914126" algn="l" defTabSz="914126" rtl="0" eaLnBrk="1" latinLnBrk="0" hangingPunct="1">
      <a:defRPr kumimoji="1" sz="1200" kern="1200">
        <a:solidFill>
          <a:schemeClr val="tx1"/>
        </a:solidFill>
        <a:latin typeface="+mn-lt"/>
        <a:ea typeface="+mn-ea"/>
        <a:cs typeface="+mn-cs"/>
      </a:defRPr>
    </a:lvl3pPr>
    <a:lvl4pPr marL="1371189" algn="l" defTabSz="914126" rtl="0" eaLnBrk="1" latinLnBrk="0" hangingPunct="1">
      <a:defRPr kumimoji="1" sz="1200" kern="1200">
        <a:solidFill>
          <a:schemeClr val="tx1"/>
        </a:solidFill>
        <a:latin typeface="+mn-lt"/>
        <a:ea typeface="+mn-ea"/>
        <a:cs typeface="+mn-cs"/>
      </a:defRPr>
    </a:lvl4pPr>
    <a:lvl5pPr marL="1828251" algn="l" defTabSz="914126" rtl="0" eaLnBrk="1" latinLnBrk="0" hangingPunct="1">
      <a:defRPr kumimoji="1" sz="1200" kern="1200">
        <a:solidFill>
          <a:schemeClr val="tx1"/>
        </a:solidFill>
        <a:latin typeface="+mn-lt"/>
        <a:ea typeface="+mn-ea"/>
        <a:cs typeface="+mn-cs"/>
      </a:defRPr>
    </a:lvl5pPr>
    <a:lvl6pPr marL="2285314" algn="l" defTabSz="914126" rtl="0" eaLnBrk="1" latinLnBrk="0" hangingPunct="1">
      <a:defRPr kumimoji="1" sz="1200" kern="1200">
        <a:solidFill>
          <a:schemeClr val="tx1"/>
        </a:solidFill>
        <a:latin typeface="+mn-lt"/>
        <a:ea typeface="+mn-ea"/>
        <a:cs typeface="+mn-cs"/>
      </a:defRPr>
    </a:lvl6pPr>
    <a:lvl7pPr marL="2742377" algn="l" defTabSz="914126" rtl="0" eaLnBrk="1" latinLnBrk="0" hangingPunct="1">
      <a:defRPr kumimoji="1" sz="1200" kern="1200">
        <a:solidFill>
          <a:schemeClr val="tx1"/>
        </a:solidFill>
        <a:latin typeface="+mn-lt"/>
        <a:ea typeface="+mn-ea"/>
        <a:cs typeface="+mn-cs"/>
      </a:defRPr>
    </a:lvl7pPr>
    <a:lvl8pPr marL="3199440" algn="l" defTabSz="914126" rtl="0" eaLnBrk="1" latinLnBrk="0" hangingPunct="1">
      <a:defRPr kumimoji="1" sz="1200" kern="1200">
        <a:solidFill>
          <a:schemeClr val="tx1"/>
        </a:solidFill>
        <a:latin typeface="+mn-lt"/>
        <a:ea typeface="+mn-ea"/>
        <a:cs typeface="+mn-cs"/>
      </a:defRPr>
    </a:lvl8pPr>
    <a:lvl9pPr marL="3656503" algn="l" defTabSz="914126"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10</a:t>
            </a:fld>
            <a:endParaRPr kumimoji="1" lang="ja-JP" altLang="en-US"/>
          </a:p>
        </p:txBody>
      </p:sp>
    </p:spTree>
    <p:extLst>
      <p:ext uri="{BB962C8B-B14F-4D97-AF65-F5344CB8AC3E}">
        <p14:creationId xmlns:p14="http://schemas.microsoft.com/office/powerpoint/2010/main" val="346708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12</a:t>
            </a:fld>
            <a:endParaRPr kumimoji="1" lang="ja-JP" altLang="en-US"/>
          </a:p>
        </p:txBody>
      </p:sp>
    </p:spTree>
    <p:extLst>
      <p:ext uri="{BB962C8B-B14F-4D97-AF65-F5344CB8AC3E}">
        <p14:creationId xmlns:p14="http://schemas.microsoft.com/office/powerpoint/2010/main" val="111330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15</a:t>
            </a:fld>
            <a:endParaRPr kumimoji="1" lang="ja-JP" altLang="en-US"/>
          </a:p>
        </p:txBody>
      </p:sp>
    </p:spTree>
    <p:extLst>
      <p:ext uri="{BB962C8B-B14F-4D97-AF65-F5344CB8AC3E}">
        <p14:creationId xmlns:p14="http://schemas.microsoft.com/office/powerpoint/2010/main" val="209262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91851E-9CD6-4D63-A59E-B1BB969D9878}" type="slidenum">
              <a:rPr kumimoji="1" lang="ja-JP" altLang="en-US" smtClean="0"/>
              <a:t>16</a:t>
            </a:fld>
            <a:endParaRPr kumimoji="1" lang="ja-JP" altLang="en-US"/>
          </a:p>
        </p:txBody>
      </p:sp>
    </p:spTree>
    <p:extLst>
      <p:ext uri="{BB962C8B-B14F-4D97-AF65-F5344CB8AC3E}">
        <p14:creationId xmlns:p14="http://schemas.microsoft.com/office/powerpoint/2010/main" val="3213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91851E-9CD6-4D63-A59E-B1BB969D9878}" type="slidenum">
              <a:rPr kumimoji="1" lang="ja-JP" altLang="en-US" smtClean="0"/>
              <a:t>17</a:t>
            </a:fld>
            <a:endParaRPr kumimoji="1" lang="ja-JP" altLang="en-US"/>
          </a:p>
        </p:txBody>
      </p:sp>
    </p:spTree>
    <p:extLst>
      <p:ext uri="{BB962C8B-B14F-4D97-AF65-F5344CB8AC3E}">
        <p14:creationId xmlns:p14="http://schemas.microsoft.com/office/powerpoint/2010/main" val="114736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22</a:t>
            </a:fld>
            <a:endParaRPr kumimoji="1" lang="ja-JP" altLang="en-US"/>
          </a:p>
        </p:txBody>
      </p:sp>
    </p:spTree>
    <p:extLst>
      <p:ext uri="{BB962C8B-B14F-4D97-AF65-F5344CB8AC3E}">
        <p14:creationId xmlns:p14="http://schemas.microsoft.com/office/powerpoint/2010/main" val="8650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フッター プレースホルダー 4"/>
          <p:cNvSpPr>
            <a:spLocks noGrp="1"/>
          </p:cNvSpPr>
          <p:nvPr>
            <p:ph type="ftr" sz="quarter" idx="3"/>
          </p:nvPr>
        </p:nvSpPr>
        <p:spPr>
          <a:xfrm>
            <a:off x="3455677" y="7307488"/>
            <a:ext cx="1727677" cy="215979"/>
          </a:xfrm>
          <a:prstGeom prst="rect">
            <a:avLst/>
          </a:prstGeom>
        </p:spPr>
        <p:txBody>
          <a:bodyPr anchor="ctr"/>
          <a:lstStyle>
            <a:lvl1pPr algn="r">
              <a:defRPr sz="500" b="1">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a:t>RoboCupJunior Japan</a:t>
            </a:r>
            <a:endParaRPr lang="ja-JP" altLang="en-US" dirty="0"/>
          </a:p>
        </p:txBody>
      </p:sp>
      <p:sp>
        <p:nvSpPr>
          <p:cNvPr id="10" name="スライド番号プレースホルダー 5"/>
          <p:cNvSpPr>
            <a:spLocks noGrp="1"/>
          </p:cNvSpPr>
          <p:nvPr>
            <p:ph type="sldNum" sz="quarter" idx="4"/>
          </p:nvPr>
        </p:nvSpPr>
        <p:spPr>
          <a:xfrm>
            <a:off x="2362356" y="7307488"/>
            <a:ext cx="602938" cy="215979"/>
          </a:xfrm>
          <a:prstGeom prst="rect">
            <a:avLst/>
          </a:prstGeom>
        </p:spPr>
        <p:txBody>
          <a:bodyPr anchor="ctr"/>
          <a:lstStyle>
            <a:lvl1pPr algn="ctr">
              <a:defRPr sz="500" b="1">
                <a:latin typeface="Meiryo UI" panose="020B0604030504040204" pitchFamily="50" charset="-128"/>
                <a:ea typeface="Meiryo UI" panose="020B0604030504040204" pitchFamily="50" charset="-128"/>
                <a:cs typeface="Meiryo UI" panose="020B0604030504040204" pitchFamily="50" charset="-128"/>
              </a:defRPr>
            </a:lvl1pPr>
          </a:lstStyle>
          <a:p>
            <a:fld id="{B11FF517-DF7F-4FFA-8E2F-62336C0DE4DA}" type="slidenum">
              <a:rPr lang="ja-JP" altLang="en-US" smtClean="0"/>
              <a:pPr/>
              <a:t>‹#›</a:t>
            </a:fld>
            <a:endParaRPr lang="ja-JP" altLang="en-US"/>
          </a:p>
        </p:txBody>
      </p:sp>
      <p:sp>
        <p:nvSpPr>
          <p:cNvPr id="2" name="正方形/長方形 1"/>
          <p:cNvSpPr/>
          <p:nvPr userDrawn="1"/>
        </p:nvSpPr>
        <p:spPr>
          <a:xfrm>
            <a:off x="0" y="0"/>
            <a:ext cx="5327650" cy="722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8"/>
          </a:p>
        </p:txBody>
      </p:sp>
    </p:spTree>
    <p:extLst>
      <p:ext uri="{BB962C8B-B14F-4D97-AF65-F5344CB8AC3E}">
        <p14:creationId xmlns:p14="http://schemas.microsoft.com/office/powerpoint/2010/main" val="25499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6383" y="1763924"/>
            <a:ext cx="4794885" cy="4989036"/>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6" name="スライド番号プレースホルダー 5"/>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34522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862546" y="302738"/>
            <a:ext cx="1198722" cy="6450223"/>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6383" y="302738"/>
            <a:ext cx="3507370" cy="645022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6" name="スライド番号プレースホルダー 5"/>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134554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266383" y="1763924"/>
            <a:ext cx="4794885" cy="4989036"/>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ー 4"/>
          <p:cNvSpPr>
            <a:spLocks noGrp="1"/>
          </p:cNvSpPr>
          <p:nvPr>
            <p:ph type="ftr" sz="quarter" idx="3"/>
          </p:nvPr>
        </p:nvSpPr>
        <p:spPr>
          <a:xfrm>
            <a:off x="3455677" y="7307488"/>
            <a:ext cx="1727677" cy="215979"/>
          </a:xfrm>
          <a:prstGeom prst="rect">
            <a:avLst/>
          </a:prstGeom>
        </p:spPr>
        <p:txBody>
          <a:bodyPr anchor="ctr"/>
          <a:lstStyle>
            <a:lvl1pPr algn="r">
              <a:defRPr sz="500" b="1">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a:t>RoboCupJunior Japan</a:t>
            </a:r>
            <a:endParaRPr lang="ja-JP" altLang="en-US" dirty="0"/>
          </a:p>
        </p:txBody>
      </p:sp>
      <p:sp>
        <p:nvSpPr>
          <p:cNvPr id="10" name="スライド番号プレースホルダー 5"/>
          <p:cNvSpPr>
            <a:spLocks noGrp="1"/>
          </p:cNvSpPr>
          <p:nvPr>
            <p:ph type="sldNum" sz="quarter" idx="4"/>
          </p:nvPr>
        </p:nvSpPr>
        <p:spPr>
          <a:xfrm>
            <a:off x="2362356" y="7307488"/>
            <a:ext cx="602938" cy="215979"/>
          </a:xfrm>
          <a:prstGeom prst="rect">
            <a:avLst/>
          </a:prstGeom>
        </p:spPr>
        <p:txBody>
          <a:bodyPr anchor="ctr"/>
          <a:lstStyle>
            <a:lvl1pPr algn="ctr">
              <a:defRPr sz="500" b="1">
                <a:latin typeface="Meiryo UI" panose="020B0604030504040204" pitchFamily="50" charset="-128"/>
                <a:ea typeface="Meiryo UI" panose="020B0604030504040204" pitchFamily="50" charset="-128"/>
                <a:cs typeface="Meiryo UI" panose="020B0604030504040204" pitchFamily="50" charset="-128"/>
              </a:defRPr>
            </a:lvl1pPr>
          </a:lstStyle>
          <a:p>
            <a:fld id="{B11FF517-DF7F-4FFA-8E2F-62336C0DE4DA}" type="slidenum">
              <a:rPr lang="ja-JP" altLang="en-US" smtClean="0"/>
              <a:pPr/>
              <a:t>‹#›</a:t>
            </a:fld>
            <a:endParaRPr lang="ja-JP" altLang="en-US"/>
          </a:p>
        </p:txBody>
      </p:sp>
    </p:spTree>
    <p:extLst>
      <p:ext uri="{BB962C8B-B14F-4D97-AF65-F5344CB8AC3E}">
        <p14:creationId xmlns:p14="http://schemas.microsoft.com/office/powerpoint/2010/main" val="382803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20848" y="4857792"/>
            <a:ext cx="4528502" cy="1501436"/>
          </a:xfrm>
          <a:prstGeom prst="rect">
            <a:avLst/>
          </a:prstGeom>
        </p:spPr>
        <p:txBody>
          <a:bodyPr anchor="t"/>
          <a:lstStyle>
            <a:lvl1pPr algn="l">
              <a:defRPr sz="399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20848" y="3204113"/>
            <a:ext cx="4528502" cy="1653679"/>
          </a:xfrm>
          <a:prstGeom prst="rect">
            <a:avLst/>
          </a:prstGeo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6" name="スライド番号プレースホルダー 5"/>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940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66383" y="1763924"/>
            <a:ext cx="2353046" cy="4989036"/>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708222" y="1763924"/>
            <a:ext cx="2353046" cy="4989036"/>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7" name="スライド番号プレースホルダー 6"/>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4210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66383" y="1692178"/>
            <a:ext cx="2353970" cy="705219"/>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266383" y="2397397"/>
            <a:ext cx="2353970" cy="4355563"/>
          </a:xfrm>
          <a:prstGeom prst="rect">
            <a:avLst/>
          </a:prstGeo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2706373" y="1692178"/>
            <a:ext cx="2354895" cy="705219"/>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2706373" y="2397397"/>
            <a:ext cx="2354895" cy="4355563"/>
          </a:xfrm>
          <a:prstGeom prst="rect">
            <a:avLst/>
          </a:prstGeo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9" name="スライド番号プレースホルダー 8"/>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6822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5" name="スライド番号プレースホルダー 4"/>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13648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E10C641-99E8-483A-900C-92F48A9AD624}"/>
              </a:ext>
            </a:extLst>
          </p:cNvPr>
          <p:cNvCxnSpPr/>
          <p:nvPr userDrawn="1"/>
        </p:nvCxnSpPr>
        <p:spPr>
          <a:xfrm>
            <a:off x="463087" y="3623739"/>
            <a:ext cx="4401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1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0987"/>
            <a:ext cx="1752761" cy="1280945"/>
          </a:xfrm>
          <a:prstGeom prst="rect">
            <a:avLst/>
          </a:prstGeom>
        </p:spPr>
        <p:txBody>
          <a:bodyPr anchor="b"/>
          <a:lstStyle>
            <a:lvl1pPr algn="l">
              <a:defRPr sz="199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082963" y="300988"/>
            <a:ext cx="2978304" cy="6451973"/>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266383" y="1581933"/>
            <a:ext cx="1752761" cy="5171028"/>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7" name="スライド番号プレースホルダー 6"/>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307634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044257" y="5291773"/>
            <a:ext cx="3196590" cy="624724"/>
          </a:xfrm>
          <a:prstGeom prst="rect">
            <a:avLst/>
          </a:prstGeom>
        </p:spPr>
        <p:txBody>
          <a:bodyPr anchor="b"/>
          <a:lstStyle>
            <a:lvl1pPr algn="l">
              <a:defRPr sz="1999" b="1"/>
            </a:lvl1pPr>
          </a:lstStyle>
          <a:p>
            <a:r>
              <a:rPr kumimoji="1" lang="ja-JP" altLang="en-US"/>
              <a:t>マスター タイトルの書式設定</a:t>
            </a:r>
          </a:p>
        </p:txBody>
      </p:sp>
      <p:sp>
        <p:nvSpPr>
          <p:cNvPr id="3" name="図プレースホルダー 2"/>
          <p:cNvSpPr>
            <a:spLocks noGrp="1"/>
          </p:cNvSpPr>
          <p:nvPr>
            <p:ph type="pic" idx="1"/>
          </p:nvPr>
        </p:nvSpPr>
        <p:spPr>
          <a:xfrm>
            <a:off x="1044257" y="675471"/>
            <a:ext cx="3196590" cy="4535805"/>
          </a:xfrm>
          <a:prstGeom prst="rect">
            <a:avLst/>
          </a:prstGeo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kumimoji="1" lang="ja-JP" altLang="en-US"/>
          </a:p>
        </p:txBody>
      </p:sp>
      <p:sp>
        <p:nvSpPr>
          <p:cNvPr id="4" name="テキスト プレースホルダー 3"/>
          <p:cNvSpPr>
            <a:spLocks noGrp="1"/>
          </p:cNvSpPr>
          <p:nvPr>
            <p:ph type="body" sz="half" idx="2"/>
          </p:nvPr>
        </p:nvSpPr>
        <p:spPr>
          <a:xfrm>
            <a:off x="1044257" y="5916496"/>
            <a:ext cx="3196590" cy="887212"/>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7" name="スライド番号プレースホルダー 6"/>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19995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フッター プレースホルダー 4"/>
          <p:cNvSpPr>
            <a:spLocks noGrp="1"/>
          </p:cNvSpPr>
          <p:nvPr>
            <p:ph type="ftr" sz="quarter" idx="3"/>
          </p:nvPr>
        </p:nvSpPr>
        <p:spPr>
          <a:xfrm>
            <a:off x="3455677" y="7307488"/>
            <a:ext cx="1727677" cy="215979"/>
          </a:xfrm>
          <a:prstGeom prst="rect">
            <a:avLst/>
          </a:prstGeom>
        </p:spPr>
        <p:txBody>
          <a:bodyPr anchor="ctr"/>
          <a:lstStyle>
            <a:lvl1pPr algn="r">
              <a:defRPr sz="500" b="1">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a:t>RoboCupJunior Japan</a:t>
            </a:r>
            <a:endParaRPr lang="ja-JP" altLang="en-US" dirty="0"/>
          </a:p>
        </p:txBody>
      </p:sp>
      <p:sp>
        <p:nvSpPr>
          <p:cNvPr id="8" name="スライド番号プレースホルダー 5"/>
          <p:cNvSpPr>
            <a:spLocks noGrp="1"/>
          </p:cNvSpPr>
          <p:nvPr>
            <p:ph type="sldNum" sz="quarter" idx="4"/>
          </p:nvPr>
        </p:nvSpPr>
        <p:spPr>
          <a:xfrm>
            <a:off x="2362356" y="7307488"/>
            <a:ext cx="602938" cy="215979"/>
          </a:xfrm>
          <a:prstGeom prst="rect">
            <a:avLst/>
          </a:prstGeom>
        </p:spPr>
        <p:txBody>
          <a:bodyPr anchor="ctr"/>
          <a:lstStyle>
            <a:lvl1pPr algn="ctr">
              <a:defRPr sz="500" b="1">
                <a:latin typeface="Meiryo UI" panose="020B0604030504040204" pitchFamily="50" charset="-128"/>
                <a:ea typeface="Meiryo UI" panose="020B0604030504040204" pitchFamily="50" charset="-128"/>
                <a:cs typeface="Meiryo UI" panose="020B0604030504040204" pitchFamily="50" charset="-128"/>
              </a:defRPr>
            </a:lvl1pPr>
          </a:lstStyle>
          <a:p>
            <a:fld id="{B11FF517-DF7F-4FFA-8E2F-62336C0DE4DA}" type="slidenum">
              <a:rPr lang="ja-JP" altLang="en-US" smtClean="0"/>
              <a:pPr/>
              <a:t>‹#›</a:t>
            </a:fld>
            <a:endParaRPr lang="ja-JP" altLang="en-US"/>
          </a:p>
        </p:txBody>
      </p:sp>
      <p:cxnSp>
        <p:nvCxnSpPr>
          <p:cNvPr id="4" name="直線コネクタ 3"/>
          <p:cNvCxnSpPr/>
          <p:nvPr userDrawn="1"/>
        </p:nvCxnSpPr>
        <p:spPr>
          <a:xfrm>
            <a:off x="463087" y="793914"/>
            <a:ext cx="4401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89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126" rtl="0" eaLnBrk="1" latinLnBrk="0" hangingPunct="1">
        <a:spcBef>
          <a:spcPct val="0"/>
        </a:spcBef>
        <a:buNone/>
        <a:defRPr kumimoji="1"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youtu.be/mgi3f8Trs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D7644AF0-902A-4F80-B664-CE58D37914C8}"/>
              </a:ext>
            </a:extLst>
          </p:cNvPr>
          <p:cNvGrpSpPr/>
          <p:nvPr/>
        </p:nvGrpSpPr>
        <p:grpSpPr>
          <a:xfrm>
            <a:off x="538797" y="588982"/>
            <a:ext cx="4365048" cy="1077078"/>
            <a:chOff x="526257" y="567147"/>
            <a:chExt cx="4029057" cy="994172"/>
          </a:xfrm>
        </p:grpSpPr>
        <p:pic>
          <p:nvPicPr>
            <p:cNvPr id="19" name="図 18">
              <a:extLst>
                <a:ext uri="{FF2B5EF4-FFF2-40B4-BE49-F238E27FC236}">
                  <a16:creationId xmlns:a16="http://schemas.microsoft.com/office/drawing/2014/main" id="{C8FB09E9-7AC4-4B95-8260-BE87D7745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57" y="567147"/>
              <a:ext cx="635166" cy="994172"/>
            </a:xfrm>
            <a:prstGeom prst="rect">
              <a:avLst/>
            </a:prstGeom>
          </p:spPr>
        </p:pic>
        <p:pic>
          <p:nvPicPr>
            <p:cNvPr id="20" name="図 19">
              <a:extLst>
                <a:ext uri="{FF2B5EF4-FFF2-40B4-BE49-F238E27FC236}">
                  <a16:creationId xmlns:a16="http://schemas.microsoft.com/office/drawing/2014/main" id="{128FAD77-DFD9-4BE6-8D36-0FD348D84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494" y="567147"/>
              <a:ext cx="635166" cy="994172"/>
            </a:xfrm>
            <a:prstGeom prst="rect">
              <a:avLst/>
            </a:prstGeom>
          </p:spPr>
        </p:pic>
        <p:pic>
          <p:nvPicPr>
            <p:cNvPr id="21" name="図 20">
              <a:extLst>
                <a:ext uri="{FF2B5EF4-FFF2-40B4-BE49-F238E27FC236}">
                  <a16:creationId xmlns:a16="http://schemas.microsoft.com/office/drawing/2014/main" id="{C74ADBB8-F58B-4547-8474-AC88EB7DD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0148" y="567147"/>
              <a:ext cx="635166" cy="994172"/>
            </a:xfrm>
            <a:prstGeom prst="rect">
              <a:avLst/>
            </a:prstGeom>
          </p:spPr>
        </p:pic>
        <p:pic>
          <p:nvPicPr>
            <p:cNvPr id="22" name="図 21">
              <a:extLst>
                <a:ext uri="{FF2B5EF4-FFF2-40B4-BE49-F238E27FC236}">
                  <a16:creationId xmlns:a16="http://schemas.microsoft.com/office/drawing/2014/main" id="{82C9B9C9-575D-4D1F-B289-EFC4D70C57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115" y="567147"/>
              <a:ext cx="635166" cy="994172"/>
            </a:xfrm>
            <a:prstGeom prst="rect">
              <a:avLst/>
            </a:prstGeom>
          </p:spPr>
        </p:pic>
        <p:pic>
          <p:nvPicPr>
            <p:cNvPr id="23" name="図 22">
              <a:extLst>
                <a:ext uri="{FF2B5EF4-FFF2-40B4-BE49-F238E27FC236}">
                  <a16:creationId xmlns:a16="http://schemas.microsoft.com/office/drawing/2014/main" id="{4BDD7DCD-6E9E-4C19-872A-9CACC7A3DD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112" y="567147"/>
              <a:ext cx="635166" cy="994172"/>
            </a:xfrm>
            <a:prstGeom prst="rect">
              <a:avLst/>
            </a:prstGeom>
          </p:spPr>
        </p:pic>
        <p:pic>
          <p:nvPicPr>
            <p:cNvPr id="24" name="図 23">
              <a:extLst>
                <a:ext uri="{FF2B5EF4-FFF2-40B4-BE49-F238E27FC236}">
                  <a16:creationId xmlns:a16="http://schemas.microsoft.com/office/drawing/2014/main" id="{F71674EB-8B72-4682-8F3C-72D8E0EC99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1009" y="567147"/>
              <a:ext cx="635166" cy="994172"/>
            </a:xfrm>
            <a:prstGeom prst="rect">
              <a:avLst/>
            </a:prstGeom>
          </p:spPr>
        </p:pic>
        <p:pic>
          <p:nvPicPr>
            <p:cNvPr id="25" name="図 24">
              <a:extLst>
                <a:ext uri="{FF2B5EF4-FFF2-40B4-BE49-F238E27FC236}">
                  <a16:creationId xmlns:a16="http://schemas.microsoft.com/office/drawing/2014/main" id="{DA157D1F-368C-428D-8FAB-381712B565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7110" y="567147"/>
              <a:ext cx="635166" cy="994172"/>
            </a:xfrm>
            <a:prstGeom prst="rect">
              <a:avLst/>
            </a:prstGeom>
          </p:spPr>
        </p:pic>
      </p:grpSp>
      <p:pic>
        <p:nvPicPr>
          <p:cNvPr id="8" name="図 7">
            <a:extLst>
              <a:ext uri="{FF2B5EF4-FFF2-40B4-BE49-F238E27FC236}">
                <a16:creationId xmlns:a16="http://schemas.microsoft.com/office/drawing/2014/main" id="{113A3329-85DB-C748-82B0-26750C540797}"/>
              </a:ext>
            </a:extLst>
          </p:cNvPr>
          <p:cNvPicPr>
            <a:picLocks noChangeAspect="1"/>
          </p:cNvPicPr>
          <p:nvPr/>
        </p:nvPicPr>
        <p:blipFill rotWithShape="1">
          <a:blip r:embed="rId9">
            <a:alphaModFix amt="50000"/>
            <a:extLst>
              <a:ext uri="{28A0092B-C50C-407E-A947-70E740481C1C}">
                <a14:useLocalDpi xmlns:a14="http://schemas.microsoft.com/office/drawing/2010/main" val="0"/>
              </a:ext>
            </a:extLst>
          </a:blip>
          <a:srcRect l="24744" t="7517" r="26852" b="13055"/>
          <a:stretch/>
        </p:blipFill>
        <p:spPr>
          <a:xfrm>
            <a:off x="508987" y="1415127"/>
            <a:ext cx="4488640" cy="3445038"/>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a:t>
            </a:fld>
            <a:endParaRPr lang="ja-JP" altLang="en-US"/>
          </a:p>
        </p:txBody>
      </p:sp>
      <p:grpSp>
        <p:nvGrpSpPr>
          <p:cNvPr id="10" name="グループ化 9"/>
          <p:cNvGrpSpPr/>
          <p:nvPr/>
        </p:nvGrpSpPr>
        <p:grpSpPr>
          <a:xfrm>
            <a:off x="309327" y="6684679"/>
            <a:ext cx="4489843" cy="307685"/>
            <a:chOff x="530399" y="6692104"/>
            <a:chExt cx="4491181" cy="307777"/>
          </a:xfrm>
        </p:grpSpPr>
        <p:sp>
          <p:nvSpPr>
            <p:cNvPr id="7" name="正方形/長方形 6"/>
            <p:cNvSpPr/>
            <p:nvPr/>
          </p:nvSpPr>
          <p:spPr>
            <a:xfrm>
              <a:off x="530399" y="6692104"/>
              <a:ext cx="3337504" cy="307777"/>
            </a:xfrm>
            <a:prstGeom prst="rect">
              <a:avLst/>
            </a:prstGeom>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所属　　　　　氏名</a:t>
              </a:r>
              <a:endParaRPr lang="ja-JP" altLang="en-US" sz="1400" dirty="0"/>
            </a:p>
          </p:txBody>
        </p:sp>
        <p:cxnSp>
          <p:nvCxnSpPr>
            <p:cNvPr id="9" name="直線コネクタ 8"/>
            <p:cNvCxnSpPr/>
            <p:nvPr/>
          </p:nvCxnSpPr>
          <p:spPr>
            <a:xfrm>
              <a:off x="1389380" y="6999881"/>
              <a:ext cx="3632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526100" y="3161838"/>
            <a:ext cx="4275450" cy="50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Soccer Rules 2022  WL</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lang="en-US" altLang="ja-JP" sz="1798" b="1" dirty="0">
                <a:solidFill>
                  <a:schemeClr val="tx1"/>
                </a:solidFill>
                <a:latin typeface="メイリオ" panose="020B0604030504040204" pitchFamily="50" charset="-128"/>
                <a:ea typeface="メイリオ" panose="020B0604030504040204" pitchFamily="50" charset="-128"/>
              </a:rPr>
              <a:t>Ver3.05</a:t>
            </a:r>
          </a:p>
        </p:txBody>
      </p:sp>
      <p:sp>
        <p:nvSpPr>
          <p:cNvPr id="13" name="正方形/長方形 12"/>
          <p:cNvSpPr/>
          <p:nvPr/>
        </p:nvSpPr>
        <p:spPr>
          <a:xfrm>
            <a:off x="526100" y="1887460"/>
            <a:ext cx="4275450" cy="1241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ロボカップジュニア</a:t>
            </a:r>
            <a:endParaRPr lang="en-US" altLang="ja-JP" sz="2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lang="ja-JP" altLang="en-US" sz="2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サッカー審判ハンドブック</a:t>
            </a:r>
            <a:endParaRPr lang="ja-JP" altLang="en-US" sz="1798" dirty="0">
              <a:solidFill>
                <a:schemeClr val="tx1"/>
              </a:solidFill>
            </a:endParaRPr>
          </a:p>
        </p:txBody>
      </p:sp>
      <p:sp>
        <p:nvSpPr>
          <p:cNvPr id="26" name="角丸四角形 25">
            <a:extLst>
              <a:ext uri="{FF2B5EF4-FFF2-40B4-BE49-F238E27FC236}">
                <a16:creationId xmlns:a16="http://schemas.microsoft.com/office/drawing/2014/main" id="{40512314-F5BA-E946-BF14-C0236878F3FB}"/>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
        <p:nvSpPr>
          <p:cNvPr id="3" name="AutoShape 2">
            <a:extLst>
              <a:ext uri="{FF2B5EF4-FFF2-40B4-BE49-F238E27FC236}">
                <a16:creationId xmlns:a16="http://schemas.microsoft.com/office/drawing/2014/main" id="{A2EF7F27-FC35-44B4-BCF0-EA81AF7518C9}"/>
              </a:ext>
            </a:extLst>
          </p:cNvPr>
          <p:cNvSpPr>
            <a:spLocks noChangeAspect="1" noChangeArrowheads="1"/>
          </p:cNvSpPr>
          <p:nvPr/>
        </p:nvSpPr>
        <p:spPr bwMode="auto">
          <a:xfrm>
            <a:off x="2511425"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BB067DCE-31FC-4ED0-B923-DBCC799DE9C4}"/>
              </a:ext>
            </a:extLst>
          </p:cNvPr>
          <p:cNvPicPr>
            <a:picLocks noChangeAspect="1"/>
          </p:cNvPicPr>
          <p:nvPr/>
        </p:nvPicPr>
        <p:blipFill>
          <a:blip r:embed="rId10"/>
          <a:stretch>
            <a:fillRect/>
          </a:stretch>
        </p:blipFill>
        <p:spPr>
          <a:xfrm>
            <a:off x="213841" y="193114"/>
            <a:ext cx="1131047" cy="395867"/>
          </a:xfrm>
          <a:prstGeom prst="rect">
            <a:avLst/>
          </a:prstGeom>
        </p:spPr>
      </p:pic>
    </p:spTree>
    <p:extLst>
      <p:ext uri="{BB962C8B-B14F-4D97-AF65-F5344CB8AC3E}">
        <p14:creationId xmlns:p14="http://schemas.microsoft.com/office/powerpoint/2010/main" val="285121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459E7BE0-BB4D-450A-A99C-4C5C7061C0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pic>
        <p:nvPicPr>
          <p:cNvPr id="35" name="図 34">
            <a:extLst>
              <a:ext uri="{FF2B5EF4-FFF2-40B4-BE49-F238E27FC236}">
                <a16:creationId xmlns:a16="http://schemas.microsoft.com/office/drawing/2014/main" id="{C569E3AB-DE58-4FE1-8345-99349499CD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733" y="923956"/>
            <a:ext cx="529463" cy="529463"/>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15008" y="969751"/>
            <a:ext cx="3790998" cy="32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10</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999" b="1">
                <a:solidFill>
                  <a:prstClr val="black"/>
                </a:solidFill>
                <a:latin typeface="Meiryo UI" panose="020B0604030504040204" pitchFamily="50" charset="-128"/>
                <a:ea typeface="Meiryo UI" panose="020B0604030504040204" pitchFamily="50" charset="-128"/>
                <a:cs typeface="メイリオ" panose="020B0604030504040204" pitchFamily="50" charset="-128"/>
              </a:rPr>
              <a:t>ラックオブプログレス</a:t>
            </a:r>
            <a:r>
              <a:rPr lang="en-US" altLang="ja-JP" sz="1999"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999" b="1">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長い時間にわたりロボットやボールに動きがなく試合が進まないときラックオブプログレスとなります。レフリーは身振りと大きな声で宣言して</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カウント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を行い、カウント中に動きがなければボールを取り除いてください。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レフリーは一旦ボールをロボットが見えない状態にした後、最も近くの空いている中立点①に置きます。反応がない場合再び</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カウントして反対側の中立点②に移動、さらに反応がない場合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カウントして中央中立点③に移動します。</a:t>
            </a:r>
            <a:r>
              <a:rPr lang="ja-JP" altLang="en-US"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rPr>
              <a:t>中央中立点に置いても反応がない場合、</a:t>
            </a:r>
            <a:r>
              <a:rPr lang="en-US" altLang="ja-JP"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rPr>
              <a:t>カウントしたのちリスタートを行います。</a:t>
            </a:r>
            <a:endParaRPr lang="en-US" altLang="ja-JP"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弦 13"/>
          <p:cNvSpPr/>
          <p:nvPr/>
        </p:nvSpPr>
        <p:spPr>
          <a:xfrm rot="16200000">
            <a:off x="1361936" y="2990664"/>
            <a:ext cx="521263" cy="470269"/>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15" name="円弧 14"/>
          <p:cNvSpPr/>
          <p:nvPr/>
        </p:nvSpPr>
        <p:spPr>
          <a:xfrm>
            <a:off x="3388637" y="1031779"/>
            <a:ext cx="1699205" cy="1488264"/>
          </a:xfrm>
          <a:prstGeom prst="arc">
            <a:avLst>
              <a:gd name="adj1" fmla="val 10951558"/>
              <a:gd name="adj2" fmla="val 1716491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16" name="円弧 15"/>
          <p:cNvSpPr/>
          <p:nvPr/>
        </p:nvSpPr>
        <p:spPr>
          <a:xfrm>
            <a:off x="1546398" y="202660"/>
            <a:ext cx="3302347" cy="2477102"/>
          </a:xfrm>
          <a:prstGeom prst="arc">
            <a:avLst>
              <a:gd name="adj1" fmla="val 21249889"/>
              <a:gd name="adj2" fmla="val 4667193"/>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5" name="円/楕円 24"/>
          <p:cNvSpPr/>
          <p:nvPr/>
        </p:nvSpPr>
        <p:spPr>
          <a:xfrm>
            <a:off x="3206305" y="1740554"/>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nvGrpSpPr>
          <p:cNvPr id="28" name="グループ化 27"/>
          <p:cNvGrpSpPr/>
          <p:nvPr/>
        </p:nvGrpSpPr>
        <p:grpSpPr>
          <a:xfrm>
            <a:off x="1335604" y="6614521"/>
            <a:ext cx="3176539" cy="536491"/>
            <a:chOff x="1964974" y="6588943"/>
            <a:chExt cx="3315593" cy="536651"/>
          </a:xfrm>
        </p:grpSpPr>
        <p:grpSp>
          <p:nvGrpSpPr>
            <p:cNvPr id="29" name="グループ化 28"/>
            <p:cNvGrpSpPr/>
            <p:nvPr/>
          </p:nvGrpSpPr>
          <p:grpSpPr>
            <a:xfrm>
              <a:off x="1964974" y="6588943"/>
              <a:ext cx="3315592" cy="248619"/>
              <a:chOff x="1965384" y="6304581"/>
              <a:chExt cx="2614276" cy="248619"/>
            </a:xfrm>
          </p:grpSpPr>
          <p:sp>
            <p:nvSpPr>
              <p:cNvPr id="33" name="フリーフォーム 3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１・・２・・３・・ラックオブプログレス</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p:cNvGrpSpPr/>
            <p:nvPr/>
          </p:nvGrpSpPr>
          <p:grpSpPr>
            <a:xfrm>
              <a:off x="1966913" y="6876975"/>
              <a:ext cx="3313654" cy="248619"/>
              <a:chOff x="1966913" y="6304581"/>
              <a:chExt cx="2612747" cy="248619"/>
            </a:xfrm>
          </p:grpSpPr>
          <p:sp>
            <p:nvSpPr>
              <p:cNvPr id="31" name="フリーフォーム 3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38" name="円弧 37"/>
          <p:cNvSpPr/>
          <p:nvPr/>
        </p:nvSpPr>
        <p:spPr>
          <a:xfrm rot="12302756">
            <a:off x="1799169" y="1390742"/>
            <a:ext cx="1622676" cy="1353867"/>
          </a:xfrm>
          <a:prstGeom prst="arc">
            <a:avLst>
              <a:gd name="adj1" fmla="val 12664714"/>
              <a:gd name="adj2" fmla="val 1716491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39" name="円弧 38"/>
          <p:cNvSpPr/>
          <p:nvPr/>
        </p:nvSpPr>
        <p:spPr>
          <a:xfrm rot="16481185">
            <a:off x="1691902" y="551083"/>
            <a:ext cx="1379889" cy="1907218"/>
          </a:xfrm>
          <a:prstGeom prst="arc">
            <a:avLst>
              <a:gd name="adj1" fmla="val 13281303"/>
              <a:gd name="adj2" fmla="val 1813811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42" name="角丸四角形 41"/>
          <p:cNvSpPr/>
          <p:nvPr/>
        </p:nvSpPr>
        <p:spPr>
          <a:xfrm>
            <a:off x="3804975" y="2275390"/>
            <a:ext cx="1223311"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①近くの中立点</a:t>
            </a:r>
          </a:p>
        </p:txBody>
      </p:sp>
      <p:sp>
        <p:nvSpPr>
          <p:cNvPr id="44" name="角丸四角形 43"/>
          <p:cNvSpPr/>
          <p:nvPr/>
        </p:nvSpPr>
        <p:spPr>
          <a:xfrm>
            <a:off x="2030545" y="2839363"/>
            <a:ext cx="1223311"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②反対の中立点</a:t>
            </a:r>
          </a:p>
        </p:txBody>
      </p:sp>
      <p:sp>
        <p:nvSpPr>
          <p:cNvPr id="45" name="角丸四角形 44"/>
          <p:cNvSpPr/>
          <p:nvPr/>
        </p:nvSpPr>
        <p:spPr>
          <a:xfrm>
            <a:off x="976611" y="1318568"/>
            <a:ext cx="1223311"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③中央の中立点</a:t>
            </a:r>
          </a:p>
        </p:txBody>
      </p:sp>
      <p:sp>
        <p:nvSpPr>
          <p:cNvPr id="26" name="角丸四角形 25">
            <a:extLst>
              <a:ext uri="{FF2B5EF4-FFF2-40B4-BE49-F238E27FC236}">
                <a16:creationId xmlns:a16="http://schemas.microsoft.com/office/drawing/2014/main" id="{EDB48EAB-32B5-2E45-B6E6-2912E4A6EA21}"/>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118880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ABBC6693-13B7-4F7E-929E-F3770A9C25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pic>
        <p:nvPicPr>
          <p:cNvPr id="31" name="図 30">
            <a:extLst>
              <a:ext uri="{FF2B5EF4-FFF2-40B4-BE49-F238E27FC236}">
                <a16:creationId xmlns:a16="http://schemas.microsoft.com/office/drawing/2014/main" id="{3A09E8D3-5994-43C9-9A1E-DEBFA59E07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733" y="923956"/>
            <a:ext cx="529463" cy="529463"/>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11</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ホールド</a:t>
            </a: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ボールが、他のロボットからアクセスできない状態になったり、ドリブラー以外の方法でロボットと固定されたり</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ボールが回転しない状態をホールドと呼びます。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レフリーは「ホールド」と宣言して一旦ボールを取り除きロボットから見えない状態にしたのち、最寄りの空いている中立点に置いてください。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具体的には、ボールがロボットの上に乗ってしまった状態、ロボット同士に挟まれてフィールド面から完全に浮いてしまった状態などが挙げられます。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46701" y="1041292"/>
            <a:ext cx="3790998" cy="32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円弧 17"/>
          <p:cNvSpPr/>
          <p:nvPr/>
        </p:nvSpPr>
        <p:spPr>
          <a:xfrm>
            <a:off x="1546398" y="202660"/>
            <a:ext cx="3302347" cy="2477102"/>
          </a:xfrm>
          <a:prstGeom prst="arc">
            <a:avLst>
              <a:gd name="adj1" fmla="val 21249889"/>
              <a:gd name="adj2" fmla="val 4667193"/>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ホールド！</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26" name="弦 25"/>
          <p:cNvSpPr/>
          <p:nvPr/>
        </p:nvSpPr>
        <p:spPr>
          <a:xfrm rot="16200000">
            <a:off x="2735812" y="1068038"/>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4" name="円/楕円 23"/>
          <p:cNvSpPr/>
          <p:nvPr/>
        </p:nvSpPr>
        <p:spPr>
          <a:xfrm>
            <a:off x="2974034" y="1320927"/>
            <a:ext cx="364665" cy="364665"/>
          </a:xfrm>
          <a:prstGeom prst="ellipse">
            <a:avLst/>
          </a:prstGeom>
          <a:solidFill>
            <a:schemeClr val="tx1">
              <a:lumMod val="75000"/>
              <a:lumOff val="25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8" name="円弧 27"/>
          <p:cNvSpPr/>
          <p:nvPr/>
        </p:nvSpPr>
        <p:spPr>
          <a:xfrm>
            <a:off x="3067372" y="1031779"/>
            <a:ext cx="2458656" cy="1488264"/>
          </a:xfrm>
          <a:prstGeom prst="arc">
            <a:avLst>
              <a:gd name="adj1" fmla="val 12137929"/>
              <a:gd name="adj2" fmla="val 1716491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3" name="角丸四角形 22">
            <a:extLst>
              <a:ext uri="{FF2B5EF4-FFF2-40B4-BE49-F238E27FC236}">
                <a16:creationId xmlns:a16="http://schemas.microsoft.com/office/drawing/2014/main" id="{D8A13FB8-DEDD-B647-A8ED-4C444FA088C8}"/>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207242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1641" t="17320" r="11177" b="9030"/>
          <a:stretch/>
        </p:blipFill>
        <p:spPr bwMode="auto">
          <a:xfrm>
            <a:off x="433580" y="979861"/>
            <a:ext cx="1177614" cy="14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図 46">
            <a:extLst>
              <a:ext uri="{FF2B5EF4-FFF2-40B4-BE49-F238E27FC236}">
                <a16:creationId xmlns:a16="http://schemas.microsoft.com/office/drawing/2014/main" id="{D595AF10-EFFD-48CE-9FAB-B6CFD4829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16" y="1303653"/>
            <a:ext cx="334113" cy="299080"/>
          </a:xfrm>
          <a:prstGeom prst="rect">
            <a:avLst/>
          </a:prstGeom>
          <a:effectLst>
            <a:outerShdw blurRad="50800" dist="38100" dir="2700000" algn="tl" rotWithShape="0">
              <a:prstClr val="black">
                <a:alpha val="40000"/>
              </a:prstClr>
            </a:outerShdw>
          </a:effectLst>
        </p:spPr>
      </p:pic>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227" t="29428" r="8506" b="9409"/>
          <a:stretch/>
        </p:blipFill>
        <p:spPr bwMode="auto">
          <a:xfrm>
            <a:off x="426104" y="2788673"/>
            <a:ext cx="1161830" cy="137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図 47">
            <a:extLst>
              <a:ext uri="{FF2B5EF4-FFF2-40B4-BE49-F238E27FC236}">
                <a16:creationId xmlns:a16="http://schemas.microsoft.com/office/drawing/2014/main" id="{8E243A39-95D3-454C-ABFB-D71D1A5FBB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21" y="3115690"/>
            <a:ext cx="308908" cy="308908"/>
          </a:xfrm>
          <a:prstGeom prst="rect">
            <a:avLst/>
          </a:prstGeom>
          <a:effectLst>
            <a:outerShdw blurRad="50800" dist="38100" dir="2700000" algn="tl" rotWithShape="0">
              <a:prstClr val="black">
                <a:alpha val="40000"/>
              </a:prstClr>
            </a:outerShdw>
          </a:effectLst>
        </p:spPr>
      </p:pic>
      <p:pic>
        <p:nvPicPr>
          <p:cNvPr id="45" name="図 44">
            <a:extLst>
              <a:ext uri="{FF2B5EF4-FFF2-40B4-BE49-F238E27FC236}">
                <a16:creationId xmlns:a16="http://schemas.microsoft.com/office/drawing/2014/main" id="{1F1A538B-5E14-4BCC-8257-54B7E13242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pic>
        <p:nvPicPr>
          <p:cNvPr id="46" name="図 45">
            <a:extLst>
              <a:ext uri="{FF2B5EF4-FFF2-40B4-BE49-F238E27FC236}">
                <a16:creationId xmlns:a16="http://schemas.microsoft.com/office/drawing/2014/main" id="{EFB82F0A-859D-464D-B671-CAF3824F0D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0733" y="2903329"/>
            <a:ext cx="529463" cy="529463"/>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12</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プッシング</a:t>
            </a: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攻撃側のロボットと守備側のロボットが接していて、少なくとも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台がペナルティエリアに侵入していて、かつ少なくとも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台がボールと接触している場合は</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レフリーの裁量でプッシングをとることが出来ます。</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レフリーは大きな声で「プッシング！」と宣言して一旦ボールを取り除きロボットから見えない状態にしたのち、</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一番遠くの空いている中立点に置いてください。</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プッシングの状況下でボールがゴールされても得点にはなりません。</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48" t="-1044"/>
          <a:stretch/>
        </p:blipFill>
        <p:spPr bwMode="auto">
          <a:xfrm>
            <a:off x="2085719" y="1455396"/>
            <a:ext cx="2451980" cy="27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円弧 17"/>
          <p:cNvSpPr/>
          <p:nvPr/>
        </p:nvSpPr>
        <p:spPr>
          <a:xfrm flipV="1">
            <a:off x="2490046" y="883721"/>
            <a:ext cx="2264341" cy="3142192"/>
          </a:xfrm>
          <a:prstGeom prst="arc">
            <a:avLst>
              <a:gd name="adj1" fmla="val 20397176"/>
              <a:gd name="adj2" fmla="val 458823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プッシング！（ノーゴールです！）</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22" name="弦 21"/>
          <p:cNvSpPr/>
          <p:nvPr/>
        </p:nvSpPr>
        <p:spPr>
          <a:xfrm rot="17778797">
            <a:off x="2409564" y="2462709"/>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4" name="弦 23"/>
          <p:cNvSpPr/>
          <p:nvPr/>
        </p:nvSpPr>
        <p:spPr>
          <a:xfrm rot="16200000">
            <a:off x="2602125" y="2972428"/>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 name="十字形 1"/>
          <p:cNvSpPr/>
          <p:nvPr/>
        </p:nvSpPr>
        <p:spPr>
          <a:xfrm rot="2700000">
            <a:off x="123178" y="922614"/>
            <a:ext cx="492329" cy="492329"/>
          </a:xfrm>
          <a:prstGeom prst="plus">
            <a:avLst>
              <a:gd name="adj" fmla="val 421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9" name="十字形 28"/>
          <p:cNvSpPr/>
          <p:nvPr/>
        </p:nvSpPr>
        <p:spPr>
          <a:xfrm rot="2700000">
            <a:off x="95638" y="2736698"/>
            <a:ext cx="492329" cy="492329"/>
          </a:xfrm>
          <a:prstGeom prst="plus">
            <a:avLst>
              <a:gd name="adj" fmla="val 421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 name="正方形/長方形 2"/>
          <p:cNvSpPr/>
          <p:nvPr/>
        </p:nvSpPr>
        <p:spPr>
          <a:xfrm>
            <a:off x="256292" y="2340653"/>
            <a:ext cx="1433111" cy="405952"/>
          </a:xfrm>
          <a:prstGeom prst="rect">
            <a:avLst/>
          </a:prstGeom>
        </p:spPr>
        <p:txBody>
          <a:bodyPr wrap="square">
            <a:spAutoFit/>
          </a:bodyPr>
          <a:lstStyle/>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守備側ロボットが</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エリアに入っていない</a:t>
            </a:r>
          </a:p>
        </p:txBody>
      </p:sp>
      <p:sp>
        <p:nvSpPr>
          <p:cNvPr id="30" name="正方形/長方形 29"/>
          <p:cNvSpPr/>
          <p:nvPr/>
        </p:nvSpPr>
        <p:spPr>
          <a:xfrm>
            <a:off x="245771" y="4122076"/>
            <a:ext cx="1433111" cy="405952"/>
          </a:xfrm>
          <a:prstGeom prst="rect">
            <a:avLst/>
          </a:prstGeom>
        </p:spPr>
        <p:txBody>
          <a:bodyPr wrap="square">
            <a:spAutoFit/>
          </a:bodyPr>
          <a:lstStyle/>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攻撃側と守備側が</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互いに接触していない</a:t>
            </a:r>
          </a:p>
        </p:txBody>
      </p:sp>
      <p:sp>
        <p:nvSpPr>
          <p:cNvPr id="31" name="円/楕円 30"/>
          <p:cNvSpPr/>
          <p:nvPr/>
        </p:nvSpPr>
        <p:spPr>
          <a:xfrm>
            <a:off x="2279472" y="2977291"/>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2" name="円弧 31"/>
          <p:cNvSpPr/>
          <p:nvPr/>
        </p:nvSpPr>
        <p:spPr>
          <a:xfrm>
            <a:off x="2301069" y="2804982"/>
            <a:ext cx="2898032" cy="2045634"/>
          </a:xfrm>
          <a:prstGeom prst="arc">
            <a:avLst>
              <a:gd name="adj1" fmla="val 12757217"/>
              <a:gd name="adj2" fmla="val 1889340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36" name="角丸四角形 35">
            <a:extLst>
              <a:ext uri="{FF2B5EF4-FFF2-40B4-BE49-F238E27FC236}">
                <a16:creationId xmlns:a16="http://schemas.microsoft.com/office/drawing/2014/main" id="{040FFC74-1A55-1341-A16A-C9A7A2742636}"/>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
        <p:nvSpPr>
          <p:cNvPr id="33" name="角丸四角形 50">
            <a:extLst>
              <a:ext uri="{FF2B5EF4-FFF2-40B4-BE49-F238E27FC236}">
                <a16:creationId xmlns:a16="http://schemas.microsoft.com/office/drawing/2014/main" id="{CF223775-E1AB-45B6-A1EF-C6088B52393D}"/>
              </a:ext>
            </a:extLst>
          </p:cNvPr>
          <p:cNvSpPr/>
          <p:nvPr/>
        </p:nvSpPr>
        <p:spPr>
          <a:xfrm>
            <a:off x="2378072" y="960076"/>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一番遠くの中立点に移動</a:t>
            </a:r>
          </a:p>
        </p:txBody>
      </p:sp>
      <p:sp>
        <p:nvSpPr>
          <p:cNvPr id="35" name="弦 34">
            <a:extLst>
              <a:ext uri="{FF2B5EF4-FFF2-40B4-BE49-F238E27FC236}">
                <a16:creationId xmlns:a16="http://schemas.microsoft.com/office/drawing/2014/main" id="{D453FDDB-9AAA-4CC0-BF79-978FA6738FED}"/>
              </a:ext>
            </a:extLst>
          </p:cNvPr>
          <p:cNvSpPr/>
          <p:nvPr/>
        </p:nvSpPr>
        <p:spPr>
          <a:xfrm rot="17778797">
            <a:off x="831639" y="2792254"/>
            <a:ext cx="446224" cy="439763"/>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7" name="弦 36">
            <a:extLst>
              <a:ext uri="{FF2B5EF4-FFF2-40B4-BE49-F238E27FC236}">
                <a16:creationId xmlns:a16="http://schemas.microsoft.com/office/drawing/2014/main" id="{AEF15EA8-15C1-4BD8-95F9-C5A895921E55}"/>
              </a:ext>
            </a:extLst>
          </p:cNvPr>
          <p:cNvSpPr/>
          <p:nvPr/>
        </p:nvSpPr>
        <p:spPr>
          <a:xfrm rot="16200000">
            <a:off x="694744" y="3313107"/>
            <a:ext cx="488261" cy="404613"/>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9" name="弦 48">
            <a:extLst>
              <a:ext uri="{FF2B5EF4-FFF2-40B4-BE49-F238E27FC236}">
                <a16:creationId xmlns:a16="http://schemas.microsoft.com/office/drawing/2014/main" id="{65EACDA4-338E-4FF4-A73D-279BBA3440EA}"/>
              </a:ext>
            </a:extLst>
          </p:cNvPr>
          <p:cNvSpPr/>
          <p:nvPr/>
        </p:nvSpPr>
        <p:spPr>
          <a:xfrm rot="18312304">
            <a:off x="896927" y="1051089"/>
            <a:ext cx="349188" cy="396153"/>
          </a:xfrm>
          <a:prstGeom prst="chord">
            <a:avLst>
              <a:gd name="adj1" fmla="val 13213979"/>
              <a:gd name="adj2" fmla="val 818363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50" name="弦 49">
            <a:extLst>
              <a:ext uri="{FF2B5EF4-FFF2-40B4-BE49-F238E27FC236}">
                <a16:creationId xmlns:a16="http://schemas.microsoft.com/office/drawing/2014/main" id="{2EB05C01-77EF-45E7-B63B-68763E75EB5D}"/>
              </a:ext>
            </a:extLst>
          </p:cNvPr>
          <p:cNvSpPr/>
          <p:nvPr/>
        </p:nvSpPr>
        <p:spPr>
          <a:xfrm rot="16200000">
            <a:off x="760592" y="1457632"/>
            <a:ext cx="362530" cy="378152"/>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Tree>
    <p:extLst>
      <p:ext uri="{BB962C8B-B14F-4D97-AF65-F5344CB8AC3E}">
        <p14:creationId xmlns:p14="http://schemas.microsoft.com/office/powerpoint/2010/main" val="108626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F0A1B2AC-B6A7-4CD0-93BD-8AC2C39EB1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13</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マルチプルディフェンス</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356293"/>
            <a:ext cx="4416502" cy="2319662"/>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守備側のロボット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台が、ペナルティエリアに少しでも侵入して試合に大きな影響を与えている場合を、マルチプルディフェンスと呼びます。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レフリーは「マルチプルディフェンス」と宣言して、ボールから遠い方の守備側ロボットを</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一番遠くの空いている中立点に移動してください。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必ずハンドルを用い、他のロボットと衝突しない安全な高さまで持ち上げ、落ち着いて移動させましょう。</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レフリーは必要な時にいつでもマルチプルディフェンスを宣言することができます。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また、繰り返し発生する際は審判の判断で故障とみなすこともできます。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46701" y="1041292"/>
            <a:ext cx="3790998" cy="32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マルチプルディフェンス！</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ロボットを一番遠くの空いている中立点に移動します。</a:t>
                </a:r>
              </a:p>
            </p:txBody>
          </p:sp>
        </p:grpSp>
      </p:grpSp>
      <p:pic>
        <p:nvPicPr>
          <p:cNvPr id="46" name="図 45">
            <a:extLst>
              <a:ext uri="{FF2B5EF4-FFF2-40B4-BE49-F238E27FC236}">
                <a16:creationId xmlns:a16="http://schemas.microsoft.com/office/drawing/2014/main" id="{40951B2B-9876-43B5-836B-DD2323A60B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409" y="1808613"/>
            <a:ext cx="444282" cy="444282"/>
          </a:xfrm>
          <a:prstGeom prst="rect">
            <a:avLst/>
          </a:prstGeom>
          <a:effectLst>
            <a:outerShdw blurRad="50800" dist="38100" dir="2700000" algn="tl" rotWithShape="0">
              <a:prstClr val="black">
                <a:alpha val="40000"/>
              </a:prstClr>
            </a:outerShdw>
          </a:effectLst>
        </p:spPr>
      </p:pic>
      <p:sp>
        <p:nvSpPr>
          <p:cNvPr id="24" name="弦 23"/>
          <p:cNvSpPr/>
          <p:nvPr/>
        </p:nvSpPr>
        <p:spPr>
          <a:xfrm rot="16200000">
            <a:off x="2066410" y="2474310"/>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5" name="弦 24"/>
          <p:cNvSpPr/>
          <p:nvPr/>
        </p:nvSpPr>
        <p:spPr>
          <a:xfrm rot="15219442">
            <a:off x="1734167" y="1320927"/>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9" name="円弧 28"/>
          <p:cNvSpPr/>
          <p:nvPr/>
        </p:nvSpPr>
        <p:spPr>
          <a:xfrm rot="2725219" flipV="1">
            <a:off x="2117802" y="942733"/>
            <a:ext cx="2682332" cy="1417847"/>
          </a:xfrm>
          <a:prstGeom prst="arc">
            <a:avLst>
              <a:gd name="adj1" fmla="val 918185"/>
              <a:gd name="adj2" fmla="val 6785492"/>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30" name="弦 29"/>
          <p:cNvSpPr/>
          <p:nvPr/>
        </p:nvSpPr>
        <p:spPr>
          <a:xfrm rot="16200000">
            <a:off x="4375824" y="2333764"/>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1" name="弦 30"/>
          <p:cNvSpPr/>
          <p:nvPr/>
        </p:nvSpPr>
        <p:spPr>
          <a:xfrm rot="16200000">
            <a:off x="2912241" y="2728333"/>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6" name="正方形/長方形 25"/>
          <p:cNvSpPr/>
          <p:nvPr/>
        </p:nvSpPr>
        <p:spPr>
          <a:xfrm>
            <a:off x="1477471" y="3106899"/>
            <a:ext cx="1252059" cy="230763"/>
          </a:xfrm>
          <a:prstGeom prst="rect">
            <a:avLst/>
          </a:prstGeom>
        </p:spPr>
        <p:txBody>
          <a:bodyPr wrap="squar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ボールに近いロボット</a:t>
            </a:r>
          </a:p>
        </p:txBody>
      </p:sp>
      <p:sp>
        <p:nvSpPr>
          <p:cNvPr id="33" name="正方形/長方形 32"/>
          <p:cNvSpPr/>
          <p:nvPr/>
        </p:nvSpPr>
        <p:spPr>
          <a:xfrm>
            <a:off x="2383326" y="3404596"/>
            <a:ext cx="1252059" cy="230763"/>
          </a:xfrm>
          <a:prstGeom prst="rect">
            <a:avLst/>
          </a:prstGeom>
        </p:spPr>
        <p:txBody>
          <a:bodyPr wrap="squar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ボールから遠いロボット</a:t>
            </a:r>
          </a:p>
        </p:txBody>
      </p:sp>
      <p:sp>
        <p:nvSpPr>
          <p:cNvPr id="34" name="円弧 33"/>
          <p:cNvSpPr/>
          <p:nvPr/>
        </p:nvSpPr>
        <p:spPr>
          <a:xfrm>
            <a:off x="3278295" y="2475419"/>
            <a:ext cx="1948870" cy="2278970"/>
          </a:xfrm>
          <a:prstGeom prst="arc">
            <a:avLst>
              <a:gd name="adj1" fmla="val 13523378"/>
              <a:gd name="adj2" fmla="val 16400893"/>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7" name="角丸四角形 26">
            <a:extLst>
              <a:ext uri="{FF2B5EF4-FFF2-40B4-BE49-F238E27FC236}">
                <a16:creationId xmlns:a16="http://schemas.microsoft.com/office/drawing/2014/main" id="{B880A45C-946D-2647-ADE3-990DB5764A3D}"/>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
        <p:nvSpPr>
          <p:cNvPr id="28" name="角丸四角形 50">
            <a:extLst>
              <a:ext uri="{FF2B5EF4-FFF2-40B4-BE49-F238E27FC236}">
                <a16:creationId xmlns:a16="http://schemas.microsoft.com/office/drawing/2014/main" id="{3A43DF91-E061-433F-ABAC-61740A183D7D}"/>
              </a:ext>
            </a:extLst>
          </p:cNvPr>
          <p:cNvSpPr/>
          <p:nvPr/>
        </p:nvSpPr>
        <p:spPr>
          <a:xfrm>
            <a:off x="2230527" y="1073012"/>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一番遠くの中立点に移動</a:t>
            </a:r>
          </a:p>
        </p:txBody>
      </p:sp>
    </p:spTree>
    <p:extLst>
      <p:ext uri="{BB962C8B-B14F-4D97-AF65-F5344CB8AC3E}">
        <p14:creationId xmlns:p14="http://schemas.microsoft.com/office/powerpoint/2010/main" val="10507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57079AC7-B8DE-49E4-9440-31A5D1F83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925" y="6284554"/>
            <a:ext cx="777333" cy="903653"/>
          </a:xfrm>
          <a:prstGeom prst="rect">
            <a:avLst/>
          </a:prstGeom>
        </p:spPr>
      </p:pic>
      <p:pic>
        <p:nvPicPr>
          <p:cNvPr id="36" name="図 35">
            <a:extLst>
              <a:ext uri="{FF2B5EF4-FFF2-40B4-BE49-F238E27FC236}">
                <a16:creationId xmlns:a16="http://schemas.microsoft.com/office/drawing/2014/main" id="{E6E70F1B-95CA-4424-83A7-928A2C0B6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95" y="2842706"/>
            <a:ext cx="465786" cy="465784"/>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14</a:t>
            </a:fld>
            <a:endParaRPr lang="ja-JP" altLang="en-US"/>
          </a:p>
        </p:txBody>
      </p:sp>
      <p:sp>
        <p:nvSpPr>
          <p:cNvPr id="9" name="タイトル プレースホルダ 1"/>
          <p:cNvSpPr txBox="1">
            <a:spLocks/>
          </p:cNvSpPr>
          <p:nvPr/>
        </p:nvSpPr>
        <p:spPr bwMode="gray">
          <a:xfrm>
            <a:off x="432242" y="395115"/>
            <a:ext cx="475111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同時発生の対処</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プッシングとマルチプルディフェンス</a:t>
            </a:r>
            <a:endParaRPr lang="ja-JP" altLang="en-US" sz="199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プッシングとマルチプルディフェンスが同時発生した場合は、レフリーはまずプッシングを宣言して一旦ボールを取り除いてください。次にマルチプルディフェンスを宣言してボールから遠かったロボットを</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一番遠くの空いている中立点に移動させ</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、最後にボールを最も離れた空いている中立点に置きます。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あわてずにボールの対処を優先してください。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プッシング状態でゴールが入っても得点にはなりません。</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46701" y="1041292"/>
            <a:ext cx="3790998" cy="32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29232" y="3397129"/>
            <a:ext cx="1034939"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①プッシング</a:t>
            </a:r>
          </a:p>
        </p:txBody>
      </p:sp>
      <p:sp>
        <p:nvSpPr>
          <p:cNvPr id="51" name="角丸四角形 50"/>
          <p:cNvSpPr/>
          <p:nvPr/>
        </p:nvSpPr>
        <p:spPr>
          <a:xfrm>
            <a:off x="3291089" y="3397129"/>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②マルチプルディフェンス</a:t>
            </a:r>
          </a:p>
        </p:txBody>
      </p:sp>
      <p:sp>
        <p:nvSpPr>
          <p:cNvPr id="60" name="弦 59"/>
          <p:cNvSpPr/>
          <p:nvPr/>
        </p:nvSpPr>
        <p:spPr>
          <a:xfrm rot="3821203" flipH="1">
            <a:off x="2138001" y="2480378"/>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1" name="弦 60"/>
          <p:cNvSpPr/>
          <p:nvPr/>
        </p:nvSpPr>
        <p:spPr>
          <a:xfrm rot="5400000" flipH="1">
            <a:off x="1713182" y="2934241"/>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2" name="円/楕円 61"/>
          <p:cNvSpPr/>
          <p:nvPr/>
        </p:nvSpPr>
        <p:spPr>
          <a:xfrm flipH="1">
            <a:off x="1815934" y="2668914"/>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3" name="円弧 62"/>
          <p:cNvSpPr/>
          <p:nvPr/>
        </p:nvSpPr>
        <p:spPr>
          <a:xfrm flipH="1">
            <a:off x="120842" y="2804982"/>
            <a:ext cx="2898034" cy="2045634"/>
          </a:xfrm>
          <a:prstGeom prst="arc">
            <a:avLst>
              <a:gd name="adj1" fmla="val 15500748"/>
              <a:gd name="adj2" fmla="val 1889340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5" name="円弧 64"/>
          <p:cNvSpPr/>
          <p:nvPr/>
        </p:nvSpPr>
        <p:spPr>
          <a:xfrm rot="4122103" flipV="1">
            <a:off x="2505304" y="1380281"/>
            <a:ext cx="2671464" cy="1417847"/>
          </a:xfrm>
          <a:prstGeom prst="arc">
            <a:avLst>
              <a:gd name="adj1" fmla="val 3711978"/>
              <a:gd name="adj2" fmla="val 994199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6" name="弦 65"/>
          <p:cNvSpPr/>
          <p:nvPr/>
        </p:nvSpPr>
        <p:spPr>
          <a:xfrm rot="16200000">
            <a:off x="4375824" y="2333764"/>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7" name="弦 66"/>
          <p:cNvSpPr/>
          <p:nvPr/>
        </p:nvSpPr>
        <p:spPr>
          <a:xfrm rot="16200000">
            <a:off x="2595603" y="2902600"/>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8" name="円弧 67"/>
          <p:cNvSpPr/>
          <p:nvPr/>
        </p:nvSpPr>
        <p:spPr>
          <a:xfrm>
            <a:off x="3062261" y="2475419"/>
            <a:ext cx="2341827" cy="2278970"/>
          </a:xfrm>
          <a:prstGeom prst="arc">
            <a:avLst>
              <a:gd name="adj1" fmla="val 12521681"/>
              <a:gd name="adj2" fmla="val 16400893"/>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71" name="グループ化 70"/>
          <p:cNvGrpSpPr/>
          <p:nvPr/>
        </p:nvGrpSpPr>
        <p:grpSpPr>
          <a:xfrm>
            <a:off x="1459714" y="6330244"/>
            <a:ext cx="3037921" cy="820768"/>
            <a:chOff x="1964974" y="6304581"/>
            <a:chExt cx="3170906" cy="821013"/>
          </a:xfrm>
        </p:grpSpPr>
        <p:grpSp>
          <p:nvGrpSpPr>
            <p:cNvPr id="72" name="グループ化 71"/>
            <p:cNvGrpSpPr/>
            <p:nvPr/>
          </p:nvGrpSpPr>
          <p:grpSpPr>
            <a:xfrm>
              <a:off x="1966913" y="6304581"/>
              <a:ext cx="3168967" cy="248619"/>
              <a:chOff x="1966913" y="6304581"/>
              <a:chExt cx="2498665" cy="248619"/>
            </a:xfrm>
          </p:grpSpPr>
          <p:sp>
            <p:nvSpPr>
              <p:cNvPr id="79" name="フリーフォーム 78"/>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プッシング！</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一旦ボールを外します。</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3" name="グループ化 72"/>
            <p:cNvGrpSpPr/>
            <p:nvPr/>
          </p:nvGrpSpPr>
          <p:grpSpPr>
            <a:xfrm>
              <a:off x="1964974" y="6588943"/>
              <a:ext cx="3170906" cy="248619"/>
              <a:chOff x="1965384" y="6304581"/>
              <a:chExt cx="2500194" cy="248619"/>
            </a:xfrm>
          </p:grpSpPr>
          <p:sp>
            <p:nvSpPr>
              <p:cNvPr id="77" name="フリーフォーム 76"/>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マルチプルディフェンスのためロボットを中立点に移動します。</a:t>
                </a:r>
              </a:p>
            </p:txBody>
          </p:sp>
        </p:grpSp>
        <p:grpSp>
          <p:nvGrpSpPr>
            <p:cNvPr id="74" name="グループ化 73"/>
            <p:cNvGrpSpPr/>
            <p:nvPr/>
          </p:nvGrpSpPr>
          <p:grpSpPr>
            <a:xfrm>
              <a:off x="1966913" y="6876975"/>
              <a:ext cx="3168967" cy="248619"/>
              <a:chOff x="1966913" y="6304581"/>
              <a:chExt cx="2498665" cy="248619"/>
            </a:xfrm>
          </p:grpSpPr>
          <p:sp>
            <p:nvSpPr>
              <p:cNvPr id="75" name="フリーフォーム 74"/>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82" name="円弧 81"/>
          <p:cNvSpPr/>
          <p:nvPr/>
        </p:nvSpPr>
        <p:spPr>
          <a:xfrm>
            <a:off x="432243" y="880557"/>
            <a:ext cx="3212492" cy="3834196"/>
          </a:xfrm>
          <a:prstGeom prst="arc">
            <a:avLst>
              <a:gd name="adj1" fmla="val 10900259"/>
              <a:gd name="adj2" fmla="val 15740894"/>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83" name="角丸四角形 82"/>
          <p:cNvSpPr/>
          <p:nvPr/>
        </p:nvSpPr>
        <p:spPr>
          <a:xfrm>
            <a:off x="1524848" y="1069169"/>
            <a:ext cx="1865146" cy="26100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③一番遠くの中立点に移動</a:t>
            </a:r>
          </a:p>
        </p:txBody>
      </p:sp>
      <p:sp>
        <p:nvSpPr>
          <p:cNvPr id="35" name="角丸四角形 34">
            <a:extLst>
              <a:ext uri="{FF2B5EF4-FFF2-40B4-BE49-F238E27FC236}">
                <a16:creationId xmlns:a16="http://schemas.microsoft.com/office/drawing/2014/main" id="{274FBA86-6C2F-B944-858C-3B7AA7D97FB7}"/>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152827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4968EC4C-805C-4E5C-8DB5-D3125181D8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8925" y="6284554"/>
            <a:ext cx="777333" cy="903653"/>
          </a:xfrm>
          <a:prstGeom prst="rect">
            <a:avLst/>
          </a:prstGeom>
        </p:spPr>
      </p:pic>
      <p:pic>
        <p:nvPicPr>
          <p:cNvPr id="37" name="図 36">
            <a:extLst>
              <a:ext uri="{FF2B5EF4-FFF2-40B4-BE49-F238E27FC236}">
                <a16:creationId xmlns:a16="http://schemas.microsoft.com/office/drawing/2014/main" id="{23F472D4-F2D6-4055-BAF2-75C8E4C28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95" y="2842706"/>
            <a:ext cx="465786" cy="465784"/>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15</a:t>
            </a:fld>
            <a:endParaRPr lang="ja-JP" altLang="en-US"/>
          </a:p>
        </p:txBody>
      </p:sp>
      <p:sp>
        <p:nvSpPr>
          <p:cNvPr id="9" name="タイトル プレースホルダ 1"/>
          <p:cNvSpPr txBox="1">
            <a:spLocks/>
          </p:cNvSpPr>
          <p:nvPr/>
        </p:nvSpPr>
        <p:spPr bwMode="gray">
          <a:xfrm>
            <a:off x="432241" y="395115"/>
            <a:ext cx="5616133"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同時発生の対処</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ラックオブプログレスとマルチプルディフェンス</a:t>
            </a:r>
            <a:endPar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守備ロボット２台とアタッカーの間にボールが挟まり試合進行が停止している状況下では、レフリーはまずラックオブプログレスを宣言して一旦ボールを取り除いてください。次にマルチプルディフェンスを宣言してボールから遠かった</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ロボットを一番遠くの空いている中立点に移動させ</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、最後にボールを最寄りの中立点に置きます。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あわてずにボールの対処を優先してください。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46701" y="1041292"/>
            <a:ext cx="3790998" cy="32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29231" y="3397129"/>
            <a:ext cx="1584282"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①ラックオブプログレス</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291089" y="3397129"/>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②マルチプルディフェンス</a:t>
            </a:r>
          </a:p>
        </p:txBody>
      </p:sp>
      <p:sp>
        <p:nvSpPr>
          <p:cNvPr id="60" name="弦 59"/>
          <p:cNvSpPr/>
          <p:nvPr/>
        </p:nvSpPr>
        <p:spPr>
          <a:xfrm rot="5112817" flipH="1">
            <a:off x="2182093" y="1961808"/>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1" name="弦 60"/>
          <p:cNvSpPr/>
          <p:nvPr/>
        </p:nvSpPr>
        <p:spPr>
          <a:xfrm rot="5928099" flipH="1">
            <a:off x="1859271" y="2812735"/>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2" name="円/楕円 61"/>
          <p:cNvSpPr/>
          <p:nvPr/>
        </p:nvSpPr>
        <p:spPr>
          <a:xfrm flipH="1">
            <a:off x="2336472" y="2603480"/>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3" name="円弧 62"/>
          <p:cNvSpPr/>
          <p:nvPr/>
        </p:nvSpPr>
        <p:spPr>
          <a:xfrm flipH="1">
            <a:off x="120843" y="2636248"/>
            <a:ext cx="2898034" cy="2045634"/>
          </a:xfrm>
          <a:prstGeom prst="arc">
            <a:avLst>
              <a:gd name="adj1" fmla="val 13901940"/>
              <a:gd name="adj2" fmla="val 1889340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5" name="円弧 64"/>
          <p:cNvSpPr/>
          <p:nvPr/>
        </p:nvSpPr>
        <p:spPr>
          <a:xfrm flipV="1">
            <a:off x="1461572" y="893870"/>
            <a:ext cx="3289487" cy="2711274"/>
          </a:xfrm>
          <a:prstGeom prst="arc">
            <a:avLst>
              <a:gd name="adj1" fmla="val 21504103"/>
              <a:gd name="adj2" fmla="val 4825426"/>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6" name="弦 65"/>
          <p:cNvSpPr/>
          <p:nvPr/>
        </p:nvSpPr>
        <p:spPr>
          <a:xfrm rot="16200000">
            <a:off x="4375824" y="2333764"/>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7" name="弦 66"/>
          <p:cNvSpPr/>
          <p:nvPr/>
        </p:nvSpPr>
        <p:spPr>
          <a:xfrm rot="15410394">
            <a:off x="2572980" y="2834319"/>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8" name="円弧 67"/>
          <p:cNvSpPr/>
          <p:nvPr/>
        </p:nvSpPr>
        <p:spPr>
          <a:xfrm>
            <a:off x="3018877" y="2475419"/>
            <a:ext cx="2208288" cy="2278970"/>
          </a:xfrm>
          <a:prstGeom prst="arc">
            <a:avLst>
              <a:gd name="adj1" fmla="val 12510406"/>
              <a:gd name="adj2" fmla="val 1706705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71" name="グループ化 70"/>
          <p:cNvGrpSpPr/>
          <p:nvPr/>
        </p:nvGrpSpPr>
        <p:grpSpPr>
          <a:xfrm>
            <a:off x="1459714" y="6330244"/>
            <a:ext cx="3037921" cy="820768"/>
            <a:chOff x="1964974" y="6304581"/>
            <a:chExt cx="3170906" cy="821013"/>
          </a:xfrm>
        </p:grpSpPr>
        <p:grpSp>
          <p:nvGrpSpPr>
            <p:cNvPr id="72" name="グループ化 71"/>
            <p:cNvGrpSpPr/>
            <p:nvPr/>
          </p:nvGrpSpPr>
          <p:grpSpPr>
            <a:xfrm>
              <a:off x="1966913" y="6304581"/>
              <a:ext cx="3168967" cy="248619"/>
              <a:chOff x="1966913" y="6304581"/>
              <a:chExt cx="2498665" cy="248619"/>
            </a:xfrm>
          </p:grpSpPr>
          <p:sp>
            <p:nvSpPr>
              <p:cNvPr id="79" name="フリーフォーム 78"/>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ラックオブプログレス！</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一旦ボールを外します。</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3" name="グループ化 72"/>
            <p:cNvGrpSpPr/>
            <p:nvPr/>
          </p:nvGrpSpPr>
          <p:grpSpPr>
            <a:xfrm>
              <a:off x="1964974" y="6588943"/>
              <a:ext cx="3170906" cy="248619"/>
              <a:chOff x="1965384" y="6304581"/>
              <a:chExt cx="2500194" cy="248619"/>
            </a:xfrm>
          </p:grpSpPr>
          <p:sp>
            <p:nvSpPr>
              <p:cNvPr id="77" name="フリーフォーム 76"/>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マルチプルディフェンスのためロボットを中立点に移動します。</a:t>
                </a:r>
              </a:p>
            </p:txBody>
          </p:sp>
        </p:grpSp>
        <p:grpSp>
          <p:nvGrpSpPr>
            <p:cNvPr id="74" name="グループ化 73"/>
            <p:cNvGrpSpPr/>
            <p:nvPr/>
          </p:nvGrpSpPr>
          <p:grpSpPr>
            <a:xfrm>
              <a:off x="1966913" y="6876975"/>
              <a:ext cx="3168967" cy="248619"/>
              <a:chOff x="1966913" y="6304581"/>
              <a:chExt cx="2498665" cy="248619"/>
            </a:xfrm>
          </p:grpSpPr>
          <p:sp>
            <p:nvSpPr>
              <p:cNvPr id="75" name="フリーフォーム 74"/>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82" name="円弧 81"/>
          <p:cNvSpPr/>
          <p:nvPr/>
        </p:nvSpPr>
        <p:spPr>
          <a:xfrm>
            <a:off x="432243" y="2033059"/>
            <a:ext cx="1804897" cy="2681693"/>
          </a:xfrm>
          <a:prstGeom prst="arc">
            <a:avLst>
              <a:gd name="adj1" fmla="val 12717655"/>
              <a:gd name="adj2" fmla="val 1780936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83" name="角丸四角形 82"/>
          <p:cNvSpPr/>
          <p:nvPr/>
        </p:nvSpPr>
        <p:spPr>
          <a:xfrm>
            <a:off x="1393578" y="1715916"/>
            <a:ext cx="1127890"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④中立点に移動</a:t>
            </a:r>
          </a:p>
        </p:txBody>
      </p:sp>
      <p:sp>
        <p:nvSpPr>
          <p:cNvPr id="35" name="角丸四角形 34">
            <a:extLst>
              <a:ext uri="{FF2B5EF4-FFF2-40B4-BE49-F238E27FC236}">
                <a16:creationId xmlns:a16="http://schemas.microsoft.com/office/drawing/2014/main" id="{7EF0905F-6C29-7F4E-8911-1A696BBF12B8}"/>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
        <p:nvSpPr>
          <p:cNvPr id="32" name="角丸四角形 50">
            <a:extLst>
              <a:ext uri="{FF2B5EF4-FFF2-40B4-BE49-F238E27FC236}">
                <a16:creationId xmlns:a16="http://schemas.microsoft.com/office/drawing/2014/main" id="{E2DF461D-6740-4451-BB44-04554C42F929}"/>
              </a:ext>
            </a:extLst>
          </p:cNvPr>
          <p:cNvSpPr/>
          <p:nvPr/>
        </p:nvSpPr>
        <p:spPr>
          <a:xfrm>
            <a:off x="1979285" y="1073012"/>
            <a:ext cx="1808898"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③一番遠くの中立点に移動</a:t>
            </a:r>
          </a:p>
        </p:txBody>
      </p:sp>
    </p:spTree>
    <p:extLst>
      <p:ext uri="{BB962C8B-B14F-4D97-AF65-F5344CB8AC3E}">
        <p14:creationId xmlns:p14="http://schemas.microsoft.com/office/powerpoint/2010/main" val="231436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76F8EE4B-7CC6-4965-88D0-E6F5C30290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16</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アウトオブリーチ</a:t>
            </a: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ボールがアウトエリアの同地点で長時間動かない、もしくはロボットがボールをプレイエリアに戻せない状況を、アウトオブリーチと呼びます。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レフリーは身振りと大きな声で宣言して</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カウント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を行い、ボールを一旦ロボットが見えない状態にした後、最も近い中立点に置きます。最も近い中立点にロボットがいる場合は、逆側の中立点に置いてください。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カウントや対処は大会によって異なりますので事前に確認してください。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46701" y="1041292"/>
            <a:ext cx="3790998" cy="32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円弧 17"/>
          <p:cNvSpPr/>
          <p:nvPr/>
        </p:nvSpPr>
        <p:spPr>
          <a:xfrm>
            <a:off x="1510314" y="527225"/>
            <a:ext cx="2901620" cy="2056787"/>
          </a:xfrm>
          <a:prstGeom prst="arc">
            <a:avLst>
              <a:gd name="adj1" fmla="val 528589"/>
              <a:gd name="adj2" fmla="val 3809926"/>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１・・２・・３</a:t>
                </a: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・・アウトオブリーチ</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20" name="円弧 19"/>
          <p:cNvSpPr/>
          <p:nvPr/>
        </p:nvSpPr>
        <p:spPr>
          <a:xfrm rot="21316214" flipH="1">
            <a:off x="-1219" y="-395125"/>
            <a:ext cx="4680608" cy="2904260"/>
          </a:xfrm>
          <a:prstGeom prst="arc">
            <a:avLst>
              <a:gd name="adj1" fmla="val 4841417"/>
              <a:gd name="adj2" fmla="val 9190475"/>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pic>
        <p:nvPicPr>
          <p:cNvPr id="33" name="図 32">
            <a:extLst>
              <a:ext uri="{FF2B5EF4-FFF2-40B4-BE49-F238E27FC236}">
                <a16:creationId xmlns:a16="http://schemas.microsoft.com/office/drawing/2014/main" id="{B155C2EE-8734-4A57-BE3C-E1477F0398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357" y="1404186"/>
            <a:ext cx="465786" cy="465784"/>
          </a:xfrm>
          <a:prstGeom prst="rect">
            <a:avLst/>
          </a:prstGeom>
          <a:effectLst>
            <a:outerShdw blurRad="50800" dist="38100" dir="2700000" algn="tl" rotWithShape="0">
              <a:prstClr val="black">
                <a:alpha val="40000"/>
              </a:prstClr>
            </a:outerShdw>
          </a:effectLst>
        </p:spPr>
      </p:pic>
      <p:sp>
        <p:nvSpPr>
          <p:cNvPr id="22" name="正方形/長方形 21"/>
          <p:cNvSpPr/>
          <p:nvPr/>
        </p:nvSpPr>
        <p:spPr>
          <a:xfrm>
            <a:off x="2890321" y="2649644"/>
            <a:ext cx="1009957" cy="239803"/>
          </a:xfrm>
          <a:prstGeom prst="rect">
            <a:avLst/>
          </a:prstGeom>
        </p:spPr>
        <p:txBody>
          <a:bodyPr wrap="square">
            <a:spAutoFit/>
          </a:bodyPr>
          <a:lstStyle/>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一番近い中立点</a:t>
            </a:r>
          </a:p>
        </p:txBody>
      </p:sp>
      <p:sp>
        <p:nvSpPr>
          <p:cNvPr id="24" name="正方形/長方形 23"/>
          <p:cNvSpPr/>
          <p:nvPr/>
        </p:nvSpPr>
        <p:spPr>
          <a:xfrm>
            <a:off x="1089787" y="2649644"/>
            <a:ext cx="1854463" cy="239803"/>
          </a:xfrm>
          <a:prstGeom prst="rect">
            <a:avLst/>
          </a:prstGeom>
        </p:spPr>
        <p:txBody>
          <a:bodyPr wrap="square">
            <a:spAutoFit/>
          </a:bodyPr>
          <a:lstStyle/>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ロボットがいる場合は逆側の中立点</a:t>
            </a:r>
          </a:p>
        </p:txBody>
      </p:sp>
      <p:sp>
        <p:nvSpPr>
          <p:cNvPr id="25" name="弦 24"/>
          <p:cNvSpPr/>
          <p:nvPr/>
        </p:nvSpPr>
        <p:spPr>
          <a:xfrm rot="16200000">
            <a:off x="2128916" y="2778871"/>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nvGrpSpPr>
          <p:cNvPr id="26" name="グループ化 25"/>
          <p:cNvGrpSpPr/>
          <p:nvPr/>
        </p:nvGrpSpPr>
        <p:grpSpPr>
          <a:xfrm>
            <a:off x="518005" y="6071623"/>
            <a:ext cx="4330740" cy="362597"/>
            <a:chOff x="518160" y="6387472"/>
            <a:chExt cx="4332030" cy="362705"/>
          </a:xfrm>
          <a:solidFill>
            <a:srgbClr val="FFFF99"/>
          </a:solidFill>
        </p:grpSpPr>
        <p:sp>
          <p:nvSpPr>
            <p:cNvPr id="27" name="正方形/長方形 26"/>
            <p:cNvSpPr/>
            <p:nvPr/>
          </p:nvSpPr>
          <p:spPr>
            <a:xfrm>
              <a:off x="518160" y="6387472"/>
              <a:ext cx="4332030" cy="3627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アウトオブリーチのメモ</a:t>
              </a:r>
            </a:p>
          </p:txBody>
        </p:sp>
        <p:cxnSp>
          <p:nvCxnSpPr>
            <p:cNvPr id="28" name="直線コネクタ 27"/>
            <p:cNvCxnSpPr/>
            <p:nvPr/>
          </p:nvCxnSpPr>
          <p:spPr>
            <a:xfrm>
              <a:off x="1689907" y="6681597"/>
              <a:ext cx="30385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角丸四角形 28">
            <a:extLst>
              <a:ext uri="{FF2B5EF4-FFF2-40B4-BE49-F238E27FC236}">
                <a16:creationId xmlns:a16="http://schemas.microsoft.com/office/drawing/2014/main" id="{2DB53509-1244-904B-AA1D-E385F8CC5DD8}"/>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173499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41" t="417" r="-934" b="23286"/>
          <a:stretch/>
        </p:blipFill>
        <p:spPr bwMode="auto">
          <a:xfrm>
            <a:off x="746956" y="1117676"/>
            <a:ext cx="3256195" cy="3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17</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アウトオブバウンズ</a:t>
            </a:r>
          </a:p>
        </p:txBody>
      </p:sp>
      <p:sp>
        <p:nvSpPr>
          <p:cNvPr id="10" name="テキスト ボックス 9"/>
          <p:cNvSpPr txBox="1"/>
          <p:nvPr/>
        </p:nvSpPr>
        <p:spPr>
          <a:xfrm>
            <a:off x="432243" y="4330742"/>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ロボットが自らフィールドの白線を超えて完全にアウトエリアに移動したときや、ペナルティーエリア内に完全に入ってしまった場合、アウトオブバウンズとなります。レフリーは「</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○番</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アウトオブバウンズ」と宣言してロボットをフィールドから退場させ</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るよう該当チームに指示</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相手チームのロボットに押し出されて出た場合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は「押し出し」と</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宣言</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してロボット</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押して</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プレイエリア内に</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完全に復帰</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させてください。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規定のペナルティ時間が経ったらロボットを復帰させますが、時間は大会の運営によって異なります。事前の審判ミーティングで確認してください。</a:t>
            </a:r>
          </a:p>
        </p:txBody>
      </p:sp>
      <p:grpSp>
        <p:nvGrpSpPr>
          <p:cNvPr id="39" name="グループ化 38"/>
          <p:cNvGrpSpPr/>
          <p:nvPr/>
        </p:nvGrpSpPr>
        <p:grpSpPr>
          <a:xfrm>
            <a:off x="1335605" y="6874349"/>
            <a:ext cx="3176538" cy="248545"/>
            <a:chOff x="1965384" y="6564487"/>
            <a:chExt cx="2614276" cy="248619"/>
          </a:xfrm>
        </p:grpSpPr>
        <p:sp>
          <p:nvSpPr>
            <p:cNvPr id="43" name="フリーフォーム 42"/>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564487"/>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番ロボット、アウトオブバウンズ！</a:t>
              </a:r>
            </a:p>
          </p:txBody>
        </p:sp>
      </p:grpSp>
      <p:sp>
        <p:nvSpPr>
          <p:cNvPr id="24" name="弦 23"/>
          <p:cNvSpPr/>
          <p:nvPr/>
        </p:nvSpPr>
        <p:spPr>
          <a:xfrm rot="16200000">
            <a:off x="2966333" y="1317401"/>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0" name="弦 29"/>
          <p:cNvSpPr/>
          <p:nvPr/>
        </p:nvSpPr>
        <p:spPr>
          <a:xfrm rot="16200000">
            <a:off x="4291830" y="1771176"/>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1" name="弦 30"/>
          <p:cNvSpPr/>
          <p:nvPr/>
        </p:nvSpPr>
        <p:spPr>
          <a:xfrm rot="16200000">
            <a:off x="3242367" y="2105484"/>
            <a:ext cx="589270" cy="589269"/>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53" name="角丸四角形 52"/>
          <p:cNvSpPr/>
          <p:nvPr/>
        </p:nvSpPr>
        <p:spPr>
          <a:xfrm>
            <a:off x="2919434" y="1142384"/>
            <a:ext cx="756919" cy="212424"/>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セーフ</a:t>
            </a:r>
          </a:p>
        </p:txBody>
      </p:sp>
      <p:sp>
        <p:nvSpPr>
          <p:cNvPr id="54" name="角丸四角形 53"/>
          <p:cNvSpPr/>
          <p:nvPr/>
        </p:nvSpPr>
        <p:spPr>
          <a:xfrm>
            <a:off x="3856272" y="1601493"/>
            <a:ext cx="1311179"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アウトオブバウンズ</a:t>
            </a:r>
          </a:p>
        </p:txBody>
      </p:sp>
      <p:sp>
        <p:nvSpPr>
          <p:cNvPr id="58" name="角丸四角形 57"/>
          <p:cNvSpPr/>
          <p:nvPr/>
        </p:nvSpPr>
        <p:spPr>
          <a:xfrm>
            <a:off x="3625504" y="3242869"/>
            <a:ext cx="756919" cy="212424"/>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押し出し</a:t>
            </a:r>
          </a:p>
        </p:txBody>
      </p:sp>
      <p:sp>
        <p:nvSpPr>
          <p:cNvPr id="59" name="弦 58"/>
          <p:cNvSpPr/>
          <p:nvPr/>
        </p:nvSpPr>
        <p:spPr>
          <a:xfrm rot="15031316">
            <a:off x="3182937" y="3434513"/>
            <a:ext cx="663121" cy="663120"/>
          </a:xfrm>
          <a:prstGeom prst="chord">
            <a:avLst>
              <a:gd name="adj1" fmla="val 2700000"/>
              <a:gd name="adj2" fmla="val 18891029"/>
            </a:avLst>
          </a:prstGeom>
          <a:solidFill>
            <a:schemeClr val="bg1">
              <a:lumMod val="50000"/>
              <a:alpha val="50000"/>
            </a:schemeClr>
          </a:solidFill>
          <a:ln w="38100">
            <a:solidFill>
              <a:srgbClr val="008E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0" name="弦 59"/>
          <p:cNvSpPr/>
          <p:nvPr/>
        </p:nvSpPr>
        <p:spPr>
          <a:xfrm rot="14952954">
            <a:off x="2882609" y="2758565"/>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35" name="図 34">
            <a:extLst>
              <a:ext uri="{FF2B5EF4-FFF2-40B4-BE49-F238E27FC236}">
                <a16:creationId xmlns:a16="http://schemas.microsoft.com/office/drawing/2014/main" id="{A3FAE471-97D2-48F7-AA8B-7CD23D0B6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859" y="3240835"/>
            <a:ext cx="324774" cy="324773"/>
          </a:xfrm>
          <a:prstGeom prst="rect">
            <a:avLst/>
          </a:prstGeom>
          <a:effectLst>
            <a:outerShdw blurRad="50800" dist="38100" dir="2700000" algn="tl" rotWithShape="0">
              <a:prstClr val="black">
                <a:alpha val="40000"/>
              </a:prstClr>
            </a:outerShdw>
          </a:effectLst>
        </p:spPr>
      </p:pic>
      <p:sp>
        <p:nvSpPr>
          <p:cNvPr id="62" name="円弧 61"/>
          <p:cNvSpPr/>
          <p:nvPr/>
        </p:nvSpPr>
        <p:spPr>
          <a:xfrm rot="772208">
            <a:off x="2904297" y="3799469"/>
            <a:ext cx="552814" cy="356653"/>
          </a:xfrm>
          <a:prstGeom prst="arc">
            <a:avLst>
              <a:gd name="adj1" fmla="val 1620653"/>
              <a:gd name="adj2" fmla="val 9974173"/>
            </a:avLst>
          </a:prstGeom>
          <a:ln w="38100">
            <a:solidFill>
              <a:srgbClr val="008E2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3" name="弦 62"/>
          <p:cNvSpPr/>
          <p:nvPr/>
        </p:nvSpPr>
        <p:spPr>
          <a:xfrm rot="14995190">
            <a:off x="2349123" y="3238695"/>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4" name="円弧 63"/>
          <p:cNvSpPr/>
          <p:nvPr/>
        </p:nvSpPr>
        <p:spPr>
          <a:xfrm>
            <a:off x="3641046" y="1733086"/>
            <a:ext cx="1067664" cy="938522"/>
          </a:xfrm>
          <a:prstGeom prst="arc">
            <a:avLst>
              <a:gd name="adj1" fmla="val 1510227"/>
              <a:gd name="adj2" fmla="val 7929646"/>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16" name="グループ化 15"/>
          <p:cNvGrpSpPr/>
          <p:nvPr/>
        </p:nvGrpSpPr>
        <p:grpSpPr>
          <a:xfrm>
            <a:off x="518005" y="6252922"/>
            <a:ext cx="4330740" cy="362597"/>
            <a:chOff x="518160" y="6387472"/>
            <a:chExt cx="4332030" cy="362705"/>
          </a:xfrm>
          <a:solidFill>
            <a:srgbClr val="FFFF99"/>
          </a:solidFill>
        </p:grpSpPr>
        <p:sp>
          <p:nvSpPr>
            <p:cNvPr id="65" name="正方形/長方形 64"/>
            <p:cNvSpPr/>
            <p:nvPr/>
          </p:nvSpPr>
          <p:spPr>
            <a:xfrm>
              <a:off x="518160" y="6387472"/>
              <a:ext cx="4332030" cy="3627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この大会におけるアウトオブバウンズのペナルティ時間は、　　　　　　　　　　　　　です。</a:t>
              </a:r>
            </a:p>
          </p:txBody>
        </p:sp>
        <p:cxnSp>
          <p:nvCxnSpPr>
            <p:cNvPr id="15" name="直線コネクタ 14"/>
            <p:cNvCxnSpPr/>
            <p:nvPr/>
          </p:nvCxnSpPr>
          <p:spPr>
            <a:xfrm>
              <a:off x="3356490" y="6681597"/>
              <a:ext cx="110121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rot="648454">
            <a:off x="2793799" y="2513977"/>
            <a:ext cx="280903" cy="283285"/>
            <a:chOff x="2659857" y="2764631"/>
            <a:chExt cx="280987" cy="283369"/>
          </a:xfrm>
        </p:grpSpPr>
        <p:sp>
          <p:nvSpPr>
            <p:cNvPr id="18" name="フリーフォーム 17"/>
            <p:cNvSpPr/>
            <p:nvPr/>
          </p:nvSpPr>
          <p:spPr>
            <a:xfrm>
              <a:off x="2812256" y="2924175"/>
              <a:ext cx="128588" cy="123825"/>
            </a:xfrm>
            <a:custGeom>
              <a:avLst/>
              <a:gdLst>
                <a:gd name="connsiteX0" fmla="*/ 128588 w 128588"/>
                <a:gd name="connsiteY0" fmla="*/ 0 h 123825"/>
                <a:gd name="connsiteX1" fmla="*/ 52388 w 128588"/>
                <a:gd name="connsiteY1" fmla="*/ 45244 h 123825"/>
                <a:gd name="connsiteX2" fmla="*/ 0 w 128588"/>
                <a:gd name="connsiteY2" fmla="*/ 123825 h 123825"/>
              </a:gdLst>
              <a:ahLst/>
              <a:cxnLst>
                <a:cxn ang="0">
                  <a:pos x="connsiteX0" y="connsiteY0"/>
                </a:cxn>
                <a:cxn ang="0">
                  <a:pos x="connsiteX1" y="connsiteY1"/>
                </a:cxn>
                <a:cxn ang="0">
                  <a:pos x="connsiteX2" y="connsiteY2"/>
                </a:cxn>
              </a:cxnLst>
              <a:rect l="l" t="t" r="r" b="b"/>
              <a:pathLst>
                <a:path w="128588" h="123825">
                  <a:moveTo>
                    <a:pt x="128588" y="0"/>
                  </a:moveTo>
                  <a:cubicBezTo>
                    <a:pt x="101203" y="12303"/>
                    <a:pt x="73819" y="24607"/>
                    <a:pt x="52388" y="45244"/>
                  </a:cubicBezTo>
                  <a:cubicBezTo>
                    <a:pt x="30957" y="65881"/>
                    <a:pt x="0" y="123825"/>
                    <a:pt x="0" y="1238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6" name="フリーフォーム 65"/>
            <p:cNvSpPr/>
            <p:nvPr/>
          </p:nvSpPr>
          <p:spPr>
            <a:xfrm>
              <a:off x="2742421" y="2847160"/>
              <a:ext cx="183676" cy="183662"/>
            </a:xfrm>
            <a:custGeom>
              <a:avLst/>
              <a:gdLst>
                <a:gd name="connsiteX0" fmla="*/ 128588 w 128588"/>
                <a:gd name="connsiteY0" fmla="*/ 0 h 123825"/>
                <a:gd name="connsiteX1" fmla="*/ 52388 w 128588"/>
                <a:gd name="connsiteY1" fmla="*/ 45244 h 123825"/>
                <a:gd name="connsiteX2" fmla="*/ 0 w 128588"/>
                <a:gd name="connsiteY2" fmla="*/ 123825 h 123825"/>
              </a:gdLst>
              <a:ahLst/>
              <a:cxnLst>
                <a:cxn ang="0">
                  <a:pos x="connsiteX0" y="connsiteY0"/>
                </a:cxn>
                <a:cxn ang="0">
                  <a:pos x="connsiteX1" y="connsiteY1"/>
                </a:cxn>
                <a:cxn ang="0">
                  <a:pos x="connsiteX2" y="connsiteY2"/>
                </a:cxn>
              </a:cxnLst>
              <a:rect l="l" t="t" r="r" b="b"/>
              <a:pathLst>
                <a:path w="128588" h="123825">
                  <a:moveTo>
                    <a:pt x="128588" y="0"/>
                  </a:moveTo>
                  <a:cubicBezTo>
                    <a:pt x="101203" y="12303"/>
                    <a:pt x="73819" y="24607"/>
                    <a:pt x="52388" y="45244"/>
                  </a:cubicBezTo>
                  <a:cubicBezTo>
                    <a:pt x="30957" y="65881"/>
                    <a:pt x="0" y="123825"/>
                    <a:pt x="0" y="1238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7" name="フリーフォーム 66"/>
            <p:cNvSpPr/>
            <p:nvPr/>
          </p:nvSpPr>
          <p:spPr>
            <a:xfrm>
              <a:off x="2659857" y="2764631"/>
              <a:ext cx="255684" cy="245269"/>
            </a:xfrm>
            <a:custGeom>
              <a:avLst/>
              <a:gdLst>
                <a:gd name="connsiteX0" fmla="*/ 128588 w 128588"/>
                <a:gd name="connsiteY0" fmla="*/ 0 h 123825"/>
                <a:gd name="connsiteX1" fmla="*/ 52388 w 128588"/>
                <a:gd name="connsiteY1" fmla="*/ 45244 h 123825"/>
                <a:gd name="connsiteX2" fmla="*/ 0 w 128588"/>
                <a:gd name="connsiteY2" fmla="*/ 123825 h 123825"/>
              </a:gdLst>
              <a:ahLst/>
              <a:cxnLst>
                <a:cxn ang="0">
                  <a:pos x="connsiteX0" y="connsiteY0"/>
                </a:cxn>
                <a:cxn ang="0">
                  <a:pos x="connsiteX1" y="connsiteY1"/>
                </a:cxn>
                <a:cxn ang="0">
                  <a:pos x="connsiteX2" y="connsiteY2"/>
                </a:cxn>
              </a:cxnLst>
              <a:rect l="l" t="t" r="r" b="b"/>
              <a:pathLst>
                <a:path w="128588" h="123825">
                  <a:moveTo>
                    <a:pt x="128588" y="0"/>
                  </a:moveTo>
                  <a:cubicBezTo>
                    <a:pt x="101203" y="12303"/>
                    <a:pt x="73819" y="24607"/>
                    <a:pt x="52388" y="45244"/>
                  </a:cubicBezTo>
                  <a:cubicBezTo>
                    <a:pt x="30957" y="65881"/>
                    <a:pt x="0" y="123825"/>
                    <a:pt x="0" y="1238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sp>
        <p:nvSpPr>
          <p:cNvPr id="20" name="正方形/長方形 19"/>
          <p:cNvSpPr/>
          <p:nvPr/>
        </p:nvSpPr>
        <p:spPr>
          <a:xfrm>
            <a:off x="709673" y="1233999"/>
            <a:ext cx="942702" cy="3191154"/>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33" name="図 32">
            <a:extLst>
              <a:ext uri="{FF2B5EF4-FFF2-40B4-BE49-F238E27FC236}">
                <a16:creationId xmlns:a16="http://schemas.microsoft.com/office/drawing/2014/main" id="{5F1202B9-55FB-46F7-92C2-9E144D3A88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32" name="角丸四角形 31">
            <a:extLst>
              <a:ext uri="{FF2B5EF4-FFF2-40B4-BE49-F238E27FC236}">
                <a16:creationId xmlns:a16="http://schemas.microsoft.com/office/drawing/2014/main" id="{19453C8C-3380-A94D-B831-BAA8775EE588}"/>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pic>
        <p:nvPicPr>
          <p:cNvPr id="37" name="図 36">
            <a:extLst>
              <a:ext uri="{FF2B5EF4-FFF2-40B4-BE49-F238E27FC236}">
                <a16:creationId xmlns:a16="http://schemas.microsoft.com/office/drawing/2014/main" id="{5E4B8895-E4A7-4254-9F46-C14829B893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70113" flipV="1">
            <a:off x="2754508" y="3358360"/>
            <a:ext cx="942703" cy="979367"/>
          </a:xfrm>
          <a:prstGeom prst="rect">
            <a:avLst/>
          </a:prstGeom>
          <a:effectLst/>
        </p:spPr>
      </p:pic>
      <p:pic>
        <p:nvPicPr>
          <p:cNvPr id="38" name="図 37">
            <a:extLst>
              <a:ext uri="{FF2B5EF4-FFF2-40B4-BE49-F238E27FC236}">
                <a16:creationId xmlns:a16="http://schemas.microsoft.com/office/drawing/2014/main" id="{02C80A5C-C930-428E-B2EC-DD0A145B6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870" y="3044879"/>
            <a:ext cx="324774" cy="324773"/>
          </a:xfrm>
          <a:prstGeom prst="rect">
            <a:avLst/>
          </a:prstGeom>
          <a:effectLst>
            <a:outerShdw blurRad="50800" dist="38100" dir="2700000" algn="tl" rotWithShape="0">
              <a:prstClr val="black">
                <a:alpha val="40000"/>
              </a:prstClr>
            </a:outerShdw>
          </a:effectLst>
        </p:spPr>
      </p:pic>
      <p:sp>
        <p:nvSpPr>
          <p:cNvPr id="40" name="弦 39">
            <a:extLst>
              <a:ext uri="{FF2B5EF4-FFF2-40B4-BE49-F238E27FC236}">
                <a16:creationId xmlns:a16="http://schemas.microsoft.com/office/drawing/2014/main" id="{00CF830B-EEEB-4096-82E0-21286D2AE938}"/>
              </a:ext>
            </a:extLst>
          </p:cNvPr>
          <p:cNvSpPr/>
          <p:nvPr/>
        </p:nvSpPr>
        <p:spPr>
          <a:xfrm rot="14952954">
            <a:off x="2098775" y="2572061"/>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Tree>
    <p:extLst>
      <p:ext uri="{BB962C8B-B14F-4D97-AF65-F5344CB8AC3E}">
        <p14:creationId xmlns:p14="http://schemas.microsoft.com/office/powerpoint/2010/main" val="107171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18</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Meiryo UI" panose="020B0604030504040204" pitchFamily="50" charset="-128"/>
                <a:ea typeface="Meiryo UI" panose="020B0604030504040204" pitchFamily="50" charset="-128"/>
                <a:cs typeface="メイリオ" panose="020B0604030504040204" pitchFamily="50" charset="-128"/>
              </a:rPr>
              <a:t>故障</a:t>
            </a:r>
          </a:p>
        </p:txBody>
      </p:sp>
      <p:sp>
        <p:nvSpPr>
          <p:cNvPr id="10" name="テキスト ボックス 9"/>
          <p:cNvSpPr txBox="1"/>
          <p:nvPr/>
        </p:nvSpPr>
        <p:spPr>
          <a:xfrm>
            <a:off x="307820" y="2421405"/>
            <a:ext cx="4751111" cy="3357184"/>
          </a:xfrm>
          <a:prstGeom prst="rect">
            <a:avLst/>
          </a:prstGeom>
          <a:noFill/>
        </p:spPr>
        <p:txBody>
          <a:bodyPr wrap="square" rtlCol="0">
            <a:noAutofit/>
          </a:bodyPr>
          <a:lstStyle/>
          <a:p>
            <a:pPr defTabSz="360255">
              <a:lnSpc>
                <a:spcPct val="150000"/>
              </a:lnSpc>
              <a:tabLst>
                <a:tab pos="269794"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ロボットが、以下の状態にある場合は故障とみなします。レフリーは判断をして「故障」と宣言したのちロボットをフィールドから退場させてください。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ボールに反応しない、</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方向に走り続ける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レフリーがボールを手にした際ロボットの周りを一周させて確認します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車両規定を満たしていない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ロボットの部品破損やケーブルのはみ出しによるサイズ違反など</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繰り返しゴールに侵入する、アウトオブバウンズを繰り返す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単独で転倒する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●マルチプルディフェンスが繰り返される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詳しくは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p1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３参照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defTabSz="360255">
              <a:lnSpc>
                <a:spcPct val="150000"/>
              </a:lnSpc>
              <a:tabLst>
                <a:tab pos="269794"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規定のペナルティ時間が経ち、ロボットの修理が済んでいたら復帰させることができますが、時間は大会の運営によって異なります。事前の審判ミーティングで確認してください。</a:t>
            </a:r>
          </a:p>
          <a:p>
            <a:pPr>
              <a:lnSpc>
                <a:spcPct val="150000"/>
              </a:lnSpc>
              <a:tabLst>
                <a:tab pos="269794"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同じチームのロボット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キックオフ時に同時に故障している場合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、ロボットが復帰するまで</a:t>
            </a:r>
            <a:r>
              <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秒経過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ごとに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点相手チームに追加します。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269794" algn="l"/>
              </a:tabLst>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9" name="グループ化 28">
            <a:extLst>
              <a:ext uri="{FF2B5EF4-FFF2-40B4-BE49-F238E27FC236}">
                <a16:creationId xmlns:a16="http://schemas.microsoft.com/office/drawing/2014/main" id="{F5428B09-ADEB-4107-A83F-0ACD1C2A0453}"/>
              </a:ext>
            </a:extLst>
          </p:cNvPr>
          <p:cNvGrpSpPr/>
          <p:nvPr/>
        </p:nvGrpSpPr>
        <p:grpSpPr>
          <a:xfrm>
            <a:off x="1335605" y="6874349"/>
            <a:ext cx="3176538" cy="248545"/>
            <a:chOff x="1965384" y="6564487"/>
            <a:chExt cx="2614276" cy="248619"/>
          </a:xfrm>
        </p:grpSpPr>
        <p:sp>
          <p:nvSpPr>
            <p:cNvPr id="30" name="フリーフォーム 26">
              <a:extLst>
                <a:ext uri="{FF2B5EF4-FFF2-40B4-BE49-F238E27FC236}">
                  <a16:creationId xmlns:a16="http://schemas.microsoft.com/office/drawing/2014/main" id="{7AF6945B-9B7B-4E0C-A755-017A4B282C1A}"/>
                </a:ext>
              </a:extLst>
            </p:cNvPr>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27">
              <a:extLst>
                <a:ext uri="{FF2B5EF4-FFF2-40B4-BE49-F238E27FC236}">
                  <a16:creationId xmlns:a16="http://schemas.microsoft.com/office/drawing/2014/main" id="{590ADC0D-CA38-46D8-ABA9-FDE6CF234C81}"/>
                </a:ext>
              </a:extLst>
            </p:cNvPr>
            <p:cNvSpPr/>
            <p:nvPr/>
          </p:nvSpPr>
          <p:spPr>
            <a:xfrm>
              <a:off x="2121758" y="6564487"/>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ボールに反応しないため</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番ロボット、故障です！</a:t>
              </a:r>
            </a:p>
          </p:txBody>
        </p:sp>
      </p:grpSp>
      <p:grpSp>
        <p:nvGrpSpPr>
          <p:cNvPr id="32" name="グループ化 31">
            <a:extLst>
              <a:ext uri="{FF2B5EF4-FFF2-40B4-BE49-F238E27FC236}">
                <a16:creationId xmlns:a16="http://schemas.microsoft.com/office/drawing/2014/main" id="{31E11815-7474-4269-833F-EE6B5693D80B}"/>
              </a:ext>
            </a:extLst>
          </p:cNvPr>
          <p:cNvGrpSpPr/>
          <p:nvPr/>
        </p:nvGrpSpPr>
        <p:grpSpPr>
          <a:xfrm>
            <a:off x="518005" y="6252922"/>
            <a:ext cx="4330740" cy="362597"/>
            <a:chOff x="518160" y="6387472"/>
            <a:chExt cx="4332030" cy="362705"/>
          </a:xfrm>
          <a:solidFill>
            <a:srgbClr val="FFFF99"/>
          </a:solidFill>
        </p:grpSpPr>
        <p:sp>
          <p:nvSpPr>
            <p:cNvPr id="35" name="正方形/長方形 34">
              <a:extLst>
                <a:ext uri="{FF2B5EF4-FFF2-40B4-BE49-F238E27FC236}">
                  <a16:creationId xmlns:a16="http://schemas.microsoft.com/office/drawing/2014/main" id="{B464EB17-FE35-4985-A698-6FAE1D9FFC6B}"/>
                </a:ext>
              </a:extLst>
            </p:cNvPr>
            <p:cNvSpPr/>
            <p:nvPr/>
          </p:nvSpPr>
          <p:spPr>
            <a:xfrm>
              <a:off x="518160" y="6387472"/>
              <a:ext cx="4332030" cy="3627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26840">
                <a:lnSpc>
                  <a:spcPct val="150000"/>
                </a:lnSpc>
              </a:pPr>
              <a:r>
                <a:rPr lang="ja-JP" altLang="en-US" sz="100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この大会における故障のペナルティ時間は、　　　　　　　　　　　　　です。</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a:extLst>
                <a:ext uri="{FF2B5EF4-FFF2-40B4-BE49-F238E27FC236}">
                  <a16:creationId xmlns:a16="http://schemas.microsoft.com/office/drawing/2014/main" id="{817C946C-C58F-4329-8008-69A15A59EEAA}"/>
                </a:ext>
              </a:extLst>
            </p:cNvPr>
            <p:cNvCxnSpPr/>
            <p:nvPr/>
          </p:nvCxnSpPr>
          <p:spPr>
            <a:xfrm>
              <a:off x="3045096" y="6681597"/>
              <a:ext cx="110121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 name="図 36">
            <a:extLst>
              <a:ext uri="{FF2B5EF4-FFF2-40B4-BE49-F238E27FC236}">
                <a16:creationId xmlns:a16="http://schemas.microsoft.com/office/drawing/2014/main" id="{077FCE52-F87A-44C0-B570-CCFF73E999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pic>
        <p:nvPicPr>
          <p:cNvPr id="61" name="Picture 2">
            <a:extLst>
              <a:ext uri="{FF2B5EF4-FFF2-40B4-BE49-F238E27FC236}">
                <a16:creationId xmlns:a16="http://schemas.microsoft.com/office/drawing/2014/main" id="{0876AA75-266E-4967-99D8-CD858C3B0F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8121" y="918701"/>
            <a:ext cx="3791408" cy="145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弦 61">
            <a:extLst>
              <a:ext uri="{FF2B5EF4-FFF2-40B4-BE49-F238E27FC236}">
                <a16:creationId xmlns:a16="http://schemas.microsoft.com/office/drawing/2014/main" id="{4FCBFC56-E437-4CF4-8F03-1B4B147206B3}"/>
              </a:ext>
            </a:extLst>
          </p:cNvPr>
          <p:cNvSpPr/>
          <p:nvPr/>
        </p:nvSpPr>
        <p:spPr>
          <a:xfrm rot="16200000">
            <a:off x="4375823" y="1081843"/>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3" name="弦 62">
            <a:extLst>
              <a:ext uri="{FF2B5EF4-FFF2-40B4-BE49-F238E27FC236}">
                <a16:creationId xmlns:a16="http://schemas.microsoft.com/office/drawing/2014/main" id="{2ECC3C41-B083-44E8-BBE4-7D4E430AB235}"/>
              </a:ext>
            </a:extLst>
          </p:cNvPr>
          <p:cNvSpPr/>
          <p:nvPr/>
        </p:nvSpPr>
        <p:spPr>
          <a:xfrm rot="16200000">
            <a:off x="2332265" y="1476411"/>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4" name="円弧 63">
            <a:extLst>
              <a:ext uri="{FF2B5EF4-FFF2-40B4-BE49-F238E27FC236}">
                <a16:creationId xmlns:a16="http://schemas.microsoft.com/office/drawing/2014/main" id="{A3C17BCB-77F1-44B0-97A6-1ACBCBC3ED39}"/>
              </a:ext>
            </a:extLst>
          </p:cNvPr>
          <p:cNvSpPr/>
          <p:nvPr/>
        </p:nvSpPr>
        <p:spPr>
          <a:xfrm>
            <a:off x="2052542" y="1220840"/>
            <a:ext cx="1175903" cy="1175904"/>
          </a:xfrm>
          <a:prstGeom prst="arc">
            <a:avLst>
              <a:gd name="adj1" fmla="val 21350210"/>
              <a:gd name="adj2" fmla="val 18356377"/>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65" name="グループ化 64">
            <a:extLst>
              <a:ext uri="{FF2B5EF4-FFF2-40B4-BE49-F238E27FC236}">
                <a16:creationId xmlns:a16="http://schemas.microsoft.com/office/drawing/2014/main" id="{81DDAA51-1D0B-4B08-BD31-FA7172A76758}"/>
              </a:ext>
            </a:extLst>
          </p:cNvPr>
          <p:cNvGrpSpPr/>
          <p:nvPr/>
        </p:nvGrpSpPr>
        <p:grpSpPr>
          <a:xfrm>
            <a:off x="2798925" y="509154"/>
            <a:ext cx="1482864" cy="1483053"/>
            <a:chOff x="2792773" y="406197"/>
            <a:chExt cx="1483306" cy="1483495"/>
          </a:xfrm>
          <a:effectLst>
            <a:outerShdw blurRad="76200" dir="18900000" sy="23000" kx="-1200000" algn="bl" rotWithShape="0">
              <a:prstClr val="black">
                <a:alpha val="20000"/>
              </a:prstClr>
            </a:outerShdw>
          </a:effectLst>
        </p:grpSpPr>
        <p:pic>
          <p:nvPicPr>
            <p:cNvPr id="69" name="図 68">
              <a:extLst>
                <a:ext uri="{FF2B5EF4-FFF2-40B4-BE49-F238E27FC236}">
                  <a16:creationId xmlns:a16="http://schemas.microsoft.com/office/drawing/2014/main" id="{FF562D7F-5878-4A51-839C-123318324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217" y="1423769"/>
              <a:ext cx="465925" cy="465923"/>
            </a:xfrm>
            <a:prstGeom prst="rect">
              <a:avLst/>
            </a:prstGeom>
            <a:effectLst/>
          </p:spPr>
        </p:pic>
        <p:pic>
          <p:nvPicPr>
            <p:cNvPr id="70" name="図 69">
              <a:extLst>
                <a:ext uri="{FF2B5EF4-FFF2-40B4-BE49-F238E27FC236}">
                  <a16:creationId xmlns:a16="http://schemas.microsoft.com/office/drawing/2014/main" id="{C109CE0A-7FC3-4283-A08B-DDE20C3CC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1177">
              <a:off x="2792773" y="406197"/>
              <a:ext cx="1483306" cy="1483306"/>
            </a:xfrm>
            <a:prstGeom prst="rect">
              <a:avLst/>
            </a:prstGeom>
            <a:effectLst/>
          </p:spPr>
        </p:pic>
      </p:grpSp>
      <p:sp>
        <p:nvSpPr>
          <p:cNvPr id="66" name="正方形/長方形 65">
            <a:extLst>
              <a:ext uri="{FF2B5EF4-FFF2-40B4-BE49-F238E27FC236}">
                <a16:creationId xmlns:a16="http://schemas.microsoft.com/office/drawing/2014/main" id="{904E1A7D-5B0A-451A-A863-4543F4BDAA3C}"/>
              </a:ext>
            </a:extLst>
          </p:cNvPr>
          <p:cNvSpPr/>
          <p:nvPr/>
        </p:nvSpPr>
        <p:spPr>
          <a:xfrm>
            <a:off x="3146603" y="1939412"/>
            <a:ext cx="836678" cy="230763"/>
          </a:xfrm>
          <a:prstGeom prst="rect">
            <a:avLst/>
          </a:prstGeom>
        </p:spPr>
        <p:txBody>
          <a:bodyPr wrap="squar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動作の確認</a:t>
            </a:r>
          </a:p>
        </p:txBody>
      </p:sp>
      <p:sp>
        <p:nvSpPr>
          <p:cNvPr id="67" name="円弧 66">
            <a:extLst>
              <a:ext uri="{FF2B5EF4-FFF2-40B4-BE49-F238E27FC236}">
                <a16:creationId xmlns:a16="http://schemas.microsoft.com/office/drawing/2014/main" id="{521A586E-AD43-4240-8338-494CFAEDB5A4}"/>
              </a:ext>
            </a:extLst>
          </p:cNvPr>
          <p:cNvSpPr/>
          <p:nvPr/>
        </p:nvSpPr>
        <p:spPr>
          <a:xfrm>
            <a:off x="2466721" y="373287"/>
            <a:ext cx="2372531" cy="2004568"/>
          </a:xfrm>
          <a:prstGeom prst="arc">
            <a:avLst>
              <a:gd name="adj1" fmla="val 1327896"/>
              <a:gd name="adj2" fmla="val 8270454"/>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8" name="角丸四角形 53">
            <a:extLst>
              <a:ext uri="{FF2B5EF4-FFF2-40B4-BE49-F238E27FC236}">
                <a16:creationId xmlns:a16="http://schemas.microsoft.com/office/drawing/2014/main" id="{BE197604-AC71-4844-A9F3-ADA33821EAF9}"/>
              </a:ext>
            </a:extLst>
          </p:cNvPr>
          <p:cNvSpPr/>
          <p:nvPr/>
        </p:nvSpPr>
        <p:spPr>
          <a:xfrm>
            <a:off x="4437840" y="894060"/>
            <a:ext cx="587404"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故障</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a:extLst>
              <a:ext uri="{FF2B5EF4-FFF2-40B4-BE49-F238E27FC236}">
                <a16:creationId xmlns:a16="http://schemas.microsoft.com/office/drawing/2014/main" id="{9923931E-423E-A54A-8BA7-21519E64B22A}"/>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51982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AA753B10-4E55-9B44-8E86-A106A3440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90071" y="1286514"/>
            <a:ext cx="4700846" cy="233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19</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ロボット</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の復帰</a:t>
            </a:r>
            <a:endParaRPr lang="ja-JP" altLang="en-US" sz="1999" b="1" dirty="0">
              <a:solidFill>
                <a:srgbClr val="008E2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ウトオブバウンズで退場になったロボットの場合は規定のペナルティ時間が経ったら、また故障で退場となったロボットの場合は規定のペナルティ時間が経ちかつ修理が済んでいたら、フィールドに復帰させることができます。レフリーは適切なタイミングで、</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ボールから最も離れた中立点</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を指示して復帰を促してください。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選手はロボットがボールを直接狙えないよう、自ゴールに正面を向けた状態で復帰させる必要があります。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故障したロボットの修理が完了しているかどうかはレフリーが判断します。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角丸四角形 82"/>
          <p:cNvSpPr/>
          <p:nvPr/>
        </p:nvSpPr>
        <p:spPr>
          <a:xfrm>
            <a:off x="942568" y="3825185"/>
            <a:ext cx="2470725" cy="412949"/>
          </a:xfrm>
          <a:prstGeom prst="roundRect">
            <a:avLst>
              <a:gd name="adj" fmla="val 50000"/>
            </a:avLst>
          </a:prstGeom>
          <a:solidFill>
            <a:srgbClr val="0336D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ボールから最も離れた中立点に</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自ゴールに正面を向けた状態で復帰</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弦 31"/>
          <p:cNvSpPr/>
          <p:nvPr/>
        </p:nvSpPr>
        <p:spPr>
          <a:xfrm flipH="1">
            <a:off x="1158343" y="2591799"/>
            <a:ext cx="556952" cy="556951"/>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8" name="弦 37"/>
          <p:cNvSpPr/>
          <p:nvPr/>
        </p:nvSpPr>
        <p:spPr>
          <a:xfrm rot="16200000">
            <a:off x="290070" y="3743975"/>
            <a:ext cx="573523" cy="573522"/>
          </a:xfrm>
          <a:prstGeom prst="chord">
            <a:avLst>
              <a:gd name="adj1" fmla="val 2700000"/>
              <a:gd name="adj2" fmla="val 18891029"/>
            </a:avLst>
          </a:prstGeom>
          <a:solidFill>
            <a:schemeClr val="bg1">
              <a:lumMod val="50000"/>
              <a:alpha val="50000"/>
            </a:schemeClr>
          </a:solidFill>
          <a:ln w="38100">
            <a:solidFill>
              <a:srgbClr val="0336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9" name="弦 38"/>
          <p:cNvSpPr/>
          <p:nvPr/>
        </p:nvSpPr>
        <p:spPr>
          <a:xfrm rot="20178429">
            <a:off x="3956924" y="1647754"/>
            <a:ext cx="529899" cy="529899"/>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0" name="弦 39"/>
          <p:cNvSpPr/>
          <p:nvPr/>
        </p:nvSpPr>
        <p:spPr>
          <a:xfrm rot="21201762">
            <a:off x="3297614" y="1818824"/>
            <a:ext cx="531005" cy="531004"/>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27" name="図 26">
            <a:extLst>
              <a:ext uri="{FF2B5EF4-FFF2-40B4-BE49-F238E27FC236}">
                <a16:creationId xmlns:a16="http://schemas.microsoft.com/office/drawing/2014/main" id="{EEF1D7B6-90F1-45C5-9F27-D0F528409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809" y="1854095"/>
            <a:ext cx="373141" cy="373139"/>
          </a:xfrm>
          <a:prstGeom prst="rect">
            <a:avLst/>
          </a:prstGeom>
          <a:effectLst>
            <a:outerShdw blurRad="50800" dist="38100" dir="2700000" algn="tl" rotWithShape="0">
              <a:prstClr val="black">
                <a:alpha val="40000"/>
              </a:prstClr>
            </a:outerShdw>
          </a:effectLst>
        </p:spPr>
      </p:pic>
      <p:sp>
        <p:nvSpPr>
          <p:cNvPr id="82" name="円弧 81"/>
          <p:cNvSpPr/>
          <p:nvPr/>
        </p:nvSpPr>
        <p:spPr>
          <a:xfrm>
            <a:off x="492575" y="2610406"/>
            <a:ext cx="1267589" cy="2681693"/>
          </a:xfrm>
          <a:prstGeom prst="arc">
            <a:avLst>
              <a:gd name="adj1" fmla="val 11746111"/>
              <a:gd name="adj2" fmla="val 17076027"/>
            </a:avLst>
          </a:prstGeom>
          <a:ln w="38100">
            <a:solidFill>
              <a:srgbClr val="0336D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2" name="弦 21">
            <a:extLst>
              <a:ext uri="{FF2B5EF4-FFF2-40B4-BE49-F238E27FC236}">
                <a16:creationId xmlns:a16="http://schemas.microsoft.com/office/drawing/2014/main" id="{2A9D8ABD-F052-9643-8F42-EB8AF39CDDAF}"/>
              </a:ext>
            </a:extLst>
          </p:cNvPr>
          <p:cNvSpPr/>
          <p:nvPr/>
        </p:nvSpPr>
        <p:spPr>
          <a:xfrm rot="2019210">
            <a:off x="3833045" y="2174913"/>
            <a:ext cx="529899" cy="529899"/>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nvGrpSpPr>
          <p:cNvPr id="23" name="グループ化 22">
            <a:extLst>
              <a:ext uri="{FF2B5EF4-FFF2-40B4-BE49-F238E27FC236}">
                <a16:creationId xmlns:a16="http://schemas.microsoft.com/office/drawing/2014/main" id="{5C132C54-E37F-483C-8D45-382803847EF5}"/>
              </a:ext>
            </a:extLst>
          </p:cNvPr>
          <p:cNvGrpSpPr/>
          <p:nvPr/>
        </p:nvGrpSpPr>
        <p:grpSpPr>
          <a:xfrm>
            <a:off x="1335605" y="6874349"/>
            <a:ext cx="3176538" cy="248545"/>
            <a:chOff x="1965384" y="6564487"/>
            <a:chExt cx="2614276" cy="248619"/>
          </a:xfrm>
        </p:grpSpPr>
        <p:sp>
          <p:nvSpPr>
            <p:cNvPr id="24" name="フリーフォーム 26">
              <a:extLst>
                <a:ext uri="{FF2B5EF4-FFF2-40B4-BE49-F238E27FC236}">
                  <a16:creationId xmlns:a16="http://schemas.microsoft.com/office/drawing/2014/main" id="{39D41F6F-BF11-40E4-AF2A-DC0869270260}"/>
                </a:ext>
              </a:extLst>
            </p:cNvPr>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7">
              <a:extLst>
                <a:ext uri="{FF2B5EF4-FFF2-40B4-BE49-F238E27FC236}">
                  <a16:creationId xmlns:a16="http://schemas.microsoft.com/office/drawing/2014/main" id="{BBF65782-FE3B-4B12-BC83-9230429893C8}"/>
                </a:ext>
              </a:extLst>
            </p:cNvPr>
            <p:cNvSpPr/>
            <p:nvPr/>
          </p:nvSpPr>
          <p:spPr>
            <a:xfrm>
              <a:off x="2121758" y="6564487"/>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その中立点に、自ゴールに正面を向けて入れてください。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6" name="図 25">
            <a:extLst>
              <a:ext uri="{FF2B5EF4-FFF2-40B4-BE49-F238E27FC236}">
                <a16:creationId xmlns:a16="http://schemas.microsoft.com/office/drawing/2014/main" id="{4C75C3D9-78FF-4289-8FCC-C21B0399AD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28" name="矢印: 右 27">
            <a:extLst>
              <a:ext uri="{FF2B5EF4-FFF2-40B4-BE49-F238E27FC236}">
                <a16:creationId xmlns:a16="http://schemas.microsoft.com/office/drawing/2014/main" id="{33EEE031-C241-415B-A009-2369ED43898F}"/>
              </a:ext>
            </a:extLst>
          </p:cNvPr>
          <p:cNvSpPr/>
          <p:nvPr/>
        </p:nvSpPr>
        <p:spPr>
          <a:xfrm rot="10800000">
            <a:off x="1256658" y="2675522"/>
            <a:ext cx="332248" cy="376913"/>
          </a:xfrm>
          <a:prstGeom prst="rightArrow">
            <a:avLst>
              <a:gd name="adj1" fmla="val 54760"/>
              <a:gd name="adj2" fmla="val 67245"/>
            </a:avLst>
          </a:prstGeom>
          <a:gradFill flip="none" rotWithShape="1">
            <a:gsLst>
              <a:gs pos="0">
                <a:schemeClr val="tx1">
                  <a:lumMod val="65000"/>
                  <a:lumOff val="35000"/>
                  <a:alpha val="0"/>
                </a:schemeClr>
              </a:gs>
              <a:gs pos="100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9" name="角丸四角形 28">
            <a:extLst>
              <a:ext uri="{FF2B5EF4-FFF2-40B4-BE49-F238E27FC236}">
                <a16:creationId xmlns:a16="http://schemas.microsoft.com/office/drawing/2014/main" id="{5BAEC2B6-8F7C-454E-8625-5FD5B9087A68}"/>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422801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はじめに</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その１</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81985"/>
            <a:ext cx="4416502" cy="5947248"/>
          </a:xfrm>
          <a:prstGeom prst="rect">
            <a:avLst/>
          </a:prstGeom>
          <a:noFill/>
        </p:spPr>
        <p:txBody>
          <a:bodyPr wrap="square" rtlCol="0">
            <a:noAutofit/>
          </a:bodyPr>
          <a:lstStyle/>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ロボカップジュニアの運営の多くはボランティアによるものです。このガイドブックは、メンターや選手による審判ボランティアをよりスムーズに行っていただけるようにと作成されたものです。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競技中における一人の審判の能力には限界があり、また個人差もあります。</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時にはビデオカメラで記録された事実とレフリーの判断が異なる事もあるかもしれませんが、ロボカップジュニアではレフリーの判断を優先し最終決定として扱います。競技の審判を行う方はルールの理解に努めたうえで、自信を持って堂々としたジャッジを行っていただければと思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999"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大きな声ではっきりと！</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レフリーの判断を選手や観戦者にはっきりと示すために、競技中の宣言は大きな声で行ってください。中立点への移動、カウント、ゴールなどは身振りや指折りを合わせるとより効果的に行えます。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選手としゃべろう！</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競技前にロボットの持ち方を聞いたり、一つ一つのジャッジの説明を行うなど、選手とのコミュニケーションを積極的に増やすことで審判への信頼は増します。無言にならないよう注意してください。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公正に、堂々と！</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審判は常に両チームに対して公正に接し、堂々とふるまってください。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ボール移動の際にも、直接狙える位置に置かない（＝ごっつぁんゴールをさせない）など、焦らず慌てず、配慮して行動してください。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a:extLst>
              <a:ext uri="{FF2B5EF4-FFF2-40B4-BE49-F238E27FC236}">
                <a16:creationId xmlns:a16="http://schemas.microsoft.com/office/drawing/2014/main" id="{0FB846EA-AAE3-244F-B717-36CA60DCE4A7}"/>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1521871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26E4EF18-2EC7-47A9-971B-B3B7B4637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908" y="951364"/>
            <a:ext cx="591429" cy="92571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3346" y="1754226"/>
            <a:ext cx="3097483" cy="153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フリーフォーム: 図形 37">
            <a:extLst>
              <a:ext uri="{FF2B5EF4-FFF2-40B4-BE49-F238E27FC236}">
                <a16:creationId xmlns:a16="http://schemas.microsoft.com/office/drawing/2014/main" id="{00EC95F5-3B8B-41F9-BAAC-6345E8664AD6}"/>
              </a:ext>
            </a:extLst>
          </p:cNvPr>
          <p:cNvSpPr/>
          <p:nvPr/>
        </p:nvSpPr>
        <p:spPr>
          <a:xfrm>
            <a:off x="2722540" y="1974610"/>
            <a:ext cx="1296602" cy="1092668"/>
          </a:xfrm>
          <a:custGeom>
            <a:avLst/>
            <a:gdLst>
              <a:gd name="connsiteX0" fmla="*/ 1296988 w 1296988"/>
              <a:gd name="connsiteY0" fmla="*/ 0 h 1092994"/>
              <a:gd name="connsiteX1" fmla="*/ 1296443 w 1296988"/>
              <a:gd name="connsiteY1" fmla="*/ 250173 h 1092994"/>
              <a:gd name="connsiteX2" fmla="*/ 1146741 w 1296988"/>
              <a:gd name="connsiteY2" fmla="*/ 250173 h 1092994"/>
              <a:gd name="connsiteX3" fmla="*/ 1063787 w 1296988"/>
              <a:gd name="connsiteY3" fmla="*/ 333127 h 1092994"/>
              <a:gd name="connsiteX4" fmla="*/ 1063787 w 1296988"/>
              <a:gd name="connsiteY4" fmla="*/ 782880 h 1092994"/>
              <a:gd name="connsiteX5" fmla="*/ 1146741 w 1296988"/>
              <a:gd name="connsiteY5" fmla="*/ 865834 h 1092994"/>
              <a:gd name="connsiteX6" fmla="*/ 1295103 w 1296988"/>
              <a:gd name="connsiteY6" fmla="*/ 865834 h 1092994"/>
              <a:gd name="connsiteX7" fmla="*/ 1294608 w 1296988"/>
              <a:gd name="connsiteY7" fmla="*/ 1092994 h 1092994"/>
              <a:gd name="connsiteX8" fmla="*/ 0 w 1296988"/>
              <a:gd name="connsiteY8" fmla="*/ 1092994 h 1092994"/>
              <a:gd name="connsiteX9" fmla="*/ 0 w 1296988"/>
              <a:gd name="connsiteY9" fmla="*/ 916781 h 1092994"/>
              <a:gd name="connsiteX10" fmla="*/ 62018 w 1296988"/>
              <a:gd name="connsiteY10" fmla="*/ 902494 h 1092994"/>
              <a:gd name="connsiteX11" fmla="*/ 137816 w 1296988"/>
              <a:gd name="connsiteY11" fmla="*/ 881063 h 1092994"/>
              <a:gd name="connsiteX12" fmla="*/ 202130 w 1296988"/>
              <a:gd name="connsiteY12" fmla="*/ 842963 h 1092994"/>
              <a:gd name="connsiteX13" fmla="*/ 266444 w 1296988"/>
              <a:gd name="connsiteY13" fmla="*/ 792956 h 1092994"/>
              <a:gd name="connsiteX14" fmla="*/ 307789 w 1296988"/>
              <a:gd name="connsiteY14" fmla="*/ 735806 h 1092994"/>
              <a:gd name="connsiteX15" fmla="*/ 339946 w 1296988"/>
              <a:gd name="connsiteY15" fmla="*/ 657225 h 1092994"/>
              <a:gd name="connsiteX16" fmla="*/ 356025 w 1296988"/>
              <a:gd name="connsiteY16" fmla="*/ 600075 h 1092994"/>
              <a:gd name="connsiteX17" fmla="*/ 356025 w 1296988"/>
              <a:gd name="connsiteY17" fmla="*/ 492919 h 1092994"/>
              <a:gd name="connsiteX18" fmla="*/ 332887 w 1296988"/>
              <a:gd name="connsiteY18" fmla="*/ 404813 h 1092994"/>
              <a:gd name="connsiteX19" fmla="*/ 280142 w 1296988"/>
              <a:gd name="connsiteY19" fmla="*/ 326231 h 1092994"/>
              <a:gd name="connsiteX20" fmla="*/ 215911 w 1296988"/>
              <a:gd name="connsiteY20" fmla="*/ 257175 h 1092994"/>
              <a:gd name="connsiteX21" fmla="*/ 135436 w 1296988"/>
              <a:gd name="connsiteY21" fmla="*/ 219075 h 1092994"/>
              <a:gd name="connsiteX22" fmla="*/ 66611 w 1296988"/>
              <a:gd name="connsiteY22" fmla="*/ 197644 h 1092994"/>
              <a:gd name="connsiteX23" fmla="*/ 6891 w 1296988"/>
              <a:gd name="connsiteY23" fmla="*/ 188119 h 1092994"/>
              <a:gd name="connsiteX24" fmla="*/ 2297 w 1296988"/>
              <a:gd name="connsiteY24" fmla="*/ 2381 h 1092994"/>
              <a:gd name="connsiteX25" fmla="*/ 1296988 w 1296988"/>
              <a:gd name="connsiteY25" fmla="*/ 0 h 109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6988" h="1092994">
                <a:moveTo>
                  <a:pt x="1296988" y="0"/>
                </a:moveTo>
                <a:lnTo>
                  <a:pt x="1296443" y="250173"/>
                </a:lnTo>
                <a:lnTo>
                  <a:pt x="1146741" y="250173"/>
                </a:lnTo>
                <a:cubicBezTo>
                  <a:pt x="1100927" y="250173"/>
                  <a:pt x="1063787" y="287313"/>
                  <a:pt x="1063787" y="333127"/>
                </a:cubicBezTo>
                <a:lnTo>
                  <a:pt x="1063787" y="782880"/>
                </a:lnTo>
                <a:cubicBezTo>
                  <a:pt x="1063787" y="828694"/>
                  <a:pt x="1100927" y="865834"/>
                  <a:pt x="1146741" y="865834"/>
                </a:cubicBezTo>
                <a:lnTo>
                  <a:pt x="1295103" y="865834"/>
                </a:lnTo>
                <a:lnTo>
                  <a:pt x="1294608" y="1092994"/>
                </a:lnTo>
                <a:lnTo>
                  <a:pt x="0" y="1092994"/>
                </a:lnTo>
                <a:lnTo>
                  <a:pt x="0" y="916781"/>
                </a:lnTo>
                <a:lnTo>
                  <a:pt x="62018" y="902494"/>
                </a:lnTo>
                <a:lnTo>
                  <a:pt x="137816" y="881063"/>
                </a:lnTo>
                <a:lnTo>
                  <a:pt x="202130" y="842963"/>
                </a:lnTo>
                <a:lnTo>
                  <a:pt x="266444" y="792956"/>
                </a:lnTo>
                <a:lnTo>
                  <a:pt x="307789" y="735806"/>
                </a:lnTo>
                <a:lnTo>
                  <a:pt x="339946" y="657225"/>
                </a:lnTo>
                <a:lnTo>
                  <a:pt x="356025" y="600075"/>
                </a:lnTo>
                <a:lnTo>
                  <a:pt x="356025" y="492919"/>
                </a:lnTo>
                <a:lnTo>
                  <a:pt x="332887" y="404813"/>
                </a:lnTo>
                <a:lnTo>
                  <a:pt x="280142" y="326231"/>
                </a:lnTo>
                <a:lnTo>
                  <a:pt x="215911" y="257175"/>
                </a:lnTo>
                <a:lnTo>
                  <a:pt x="135436" y="219075"/>
                </a:lnTo>
                <a:lnTo>
                  <a:pt x="66611" y="197644"/>
                </a:lnTo>
                <a:lnTo>
                  <a:pt x="6891" y="188119"/>
                </a:lnTo>
                <a:lnTo>
                  <a:pt x="2297" y="2381"/>
                </a:lnTo>
                <a:lnTo>
                  <a:pt x="1296988" y="0"/>
                </a:lnTo>
                <a:close/>
              </a:path>
            </a:pathLst>
          </a:custGeom>
          <a:solidFill>
            <a:srgbClr val="FFFF00">
              <a:alpha val="50000"/>
            </a:srgbClr>
          </a:solidFill>
          <a:ln>
            <a:solidFill>
              <a:srgbClr val="FF8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1" name="フリーフォーム: 図形 30">
            <a:extLst>
              <a:ext uri="{FF2B5EF4-FFF2-40B4-BE49-F238E27FC236}">
                <a16:creationId xmlns:a16="http://schemas.microsoft.com/office/drawing/2014/main" id="{58AAB4A1-EA13-4385-B0FA-2C4F75CE9459}"/>
              </a:ext>
            </a:extLst>
          </p:cNvPr>
          <p:cNvSpPr/>
          <p:nvPr/>
        </p:nvSpPr>
        <p:spPr>
          <a:xfrm>
            <a:off x="1420810" y="1974610"/>
            <a:ext cx="1296602" cy="1092668"/>
          </a:xfrm>
          <a:custGeom>
            <a:avLst/>
            <a:gdLst>
              <a:gd name="connsiteX0" fmla="*/ 2381 w 1296988"/>
              <a:gd name="connsiteY0" fmla="*/ 0 h 1092994"/>
              <a:gd name="connsiteX1" fmla="*/ 1296988 w 1296988"/>
              <a:gd name="connsiteY1" fmla="*/ 0 h 1092994"/>
              <a:gd name="connsiteX2" fmla="*/ 1296988 w 1296988"/>
              <a:gd name="connsiteY2" fmla="*/ 176213 h 1092994"/>
              <a:gd name="connsiteX3" fmla="*/ 1234971 w 1296988"/>
              <a:gd name="connsiteY3" fmla="*/ 190500 h 1092994"/>
              <a:gd name="connsiteX4" fmla="*/ 1159172 w 1296988"/>
              <a:gd name="connsiteY4" fmla="*/ 211931 h 1092994"/>
              <a:gd name="connsiteX5" fmla="*/ 1094858 w 1296988"/>
              <a:gd name="connsiteY5" fmla="*/ 250031 h 1092994"/>
              <a:gd name="connsiteX6" fmla="*/ 1030544 w 1296988"/>
              <a:gd name="connsiteY6" fmla="*/ 300038 h 1092994"/>
              <a:gd name="connsiteX7" fmla="*/ 989200 w 1296988"/>
              <a:gd name="connsiteY7" fmla="*/ 357188 h 1092994"/>
              <a:gd name="connsiteX8" fmla="*/ 957042 w 1296988"/>
              <a:gd name="connsiteY8" fmla="*/ 435769 h 1092994"/>
              <a:gd name="connsiteX9" fmla="*/ 940963 w 1296988"/>
              <a:gd name="connsiteY9" fmla="*/ 492919 h 1092994"/>
              <a:gd name="connsiteX10" fmla="*/ 940963 w 1296988"/>
              <a:gd name="connsiteY10" fmla="*/ 600075 h 1092994"/>
              <a:gd name="connsiteX11" fmla="*/ 964101 w 1296988"/>
              <a:gd name="connsiteY11" fmla="*/ 688181 h 1092994"/>
              <a:gd name="connsiteX12" fmla="*/ 1016847 w 1296988"/>
              <a:gd name="connsiteY12" fmla="*/ 766763 h 1092994"/>
              <a:gd name="connsiteX13" fmla="*/ 1081077 w 1296988"/>
              <a:gd name="connsiteY13" fmla="*/ 835819 h 1092994"/>
              <a:gd name="connsiteX14" fmla="*/ 1161553 w 1296988"/>
              <a:gd name="connsiteY14" fmla="*/ 873919 h 1092994"/>
              <a:gd name="connsiteX15" fmla="*/ 1230377 w 1296988"/>
              <a:gd name="connsiteY15" fmla="*/ 895350 h 1092994"/>
              <a:gd name="connsiteX16" fmla="*/ 1290097 w 1296988"/>
              <a:gd name="connsiteY16" fmla="*/ 904875 h 1092994"/>
              <a:gd name="connsiteX17" fmla="*/ 1294691 w 1296988"/>
              <a:gd name="connsiteY17" fmla="*/ 1090613 h 1092994"/>
              <a:gd name="connsiteX18" fmla="*/ 0 w 1296988"/>
              <a:gd name="connsiteY18" fmla="*/ 1092994 h 1092994"/>
              <a:gd name="connsiteX19" fmla="*/ 520 w 1296988"/>
              <a:gd name="connsiteY19" fmla="*/ 854404 h 1092994"/>
              <a:gd name="connsiteX20" fmla="*/ 164230 w 1296988"/>
              <a:gd name="connsiteY20" fmla="*/ 854404 h 1092994"/>
              <a:gd name="connsiteX21" fmla="*/ 235960 w 1296988"/>
              <a:gd name="connsiteY21" fmla="*/ 782674 h 1092994"/>
              <a:gd name="connsiteX22" fmla="*/ 235960 w 1296988"/>
              <a:gd name="connsiteY22" fmla="*/ 318093 h 1092994"/>
              <a:gd name="connsiteX23" fmla="*/ 164230 w 1296988"/>
              <a:gd name="connsiteY23" fmla="*/ 246363 h 1092994"/>
              <a:gd name="connsiteX24" fmla="*/ 1844 w 1296988"/>
              <a:gd name="connsiteY24" fmla="*/ 246363 h 1092994"/>
              <a:gd name="connsiteX25" fmla="*/ 2381 w 1296988"/>
              <a:gd name="connsiteY25" fmla="*/ 0 h 109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6988" h="1092994">
                <a:moveTo>
                  <a:pt x="2381" y="0"/>
                </a:moveTo>
                <a:lnTo>
                  <a:pt x="1296988" y="0"/>
                </a:lnTo>
                <a:lnTo>
                  <a:pt x="1296988" y="176213"/>
                </a:lnTo>
                <a:lnTo>
                  <a:pt x="1234971" y="190500"/>
                </a:lnTo>
                <a:lnTo>
                  <a:pt x="1159172" y="211931"/>
                </a:lnTo>
                <a:lnTo>
                  <a:pt x="1094858" y="250031"/>
                </a:lnTo>
                <a:lnTo>
                  <a:pt x="1030544" y="300038"/>
                </a:lnTo>
                <a:lnTo>
                  <a:pt x="989200" y="357188"/>
                </a:lnTo>
                <a:lnTo>
                  <a:pt x="957042" y="435769"/>
                </a:lnTo>
                <a:lnTo>
                  <a:pt x="940963" y="492919"/>
                </a:lnTo>
                <a:lnTo>
                  <a:pt x="940963" y="600075"/>
                </a:lnTo>
                <a:lnTo>
                  <a:pt x="964101" y="688181"/>
                </a:lnTo>
                <a:lnTo>
                  <a:pt x="1016847" y="766763"/>
                </a:lnTo>
                <a:lnTo>
                  <a:pt x="1081077" y="835819"/>
                </a:lnTo>
                <a:lnTo>
                  <a:pt x="1161553" y="873919"/>
                </a:lnTo>
                <a:lnTo>
                  <a:pt x="1230377" y="895350"/>
                </a:lnTo>
                <a:lnTo>
                  <a:pt x="1290097" y="904875"/>
                </a:lnTo>
                <a:lnTo>
                  <a:pt x="1294691" y="1090613"/>
                </a:lnTo>
                <a:lnTo>
                  <a:pt x="0" y="1092994"/>
                </a:lnTo>
                <a:lnTo>
                  <a:pt x="520" y="854404"/>
                </a:lnTo>
                <a:lnTo>
                  <a:pt x="164230" y="854404"/>
                </a:lnTo>
                <a:cubicBezTo>
                  <a:pt x="203845" y="854404"/>
                  <a:pt x="235960" y="822289"/>
                  <a:pt x="235960" y="782674"/>
                </a:cubicBezTo>
                <a:lnTo>
                  <a:pt x="235960" y="318093"/>
                </a:lnTo>
                <a:cubicBezTo>
                  <a:pt x="235960" y="278478"/>
                  <a:pt x="203845" y="246363"/>
                  <a:pt x="164230" y="246363"/>
                </a:cubicBezTo>
                <a:lnTo>
                  <a:pt x="1844" y="246363"/>
                </a:lnTo>
                <a:lnTo>
                  <a:pt x="2381" y="0"/>
                </a:lnTo>
                <a:close/>
              </a:path>
            </a:pathLst>
          </a:custGeom>
          <a:solidFill>
            <a:srgbClr val="00B0F0">
              <a:alpha val="50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39" name="図 38">
            <a:extLst>
              <a:ext uri="{FF2B5EF4-FFF2-40B4-BE49-F238E27FC236}">
                <a16:creationId xmlns:a16="http://schemas.microsoft.com/office/drawing/2014/main" id="{0989C040-3188-4770-B2C1-67DF794DF0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20</a:t>
            </a:fld>
            <a:endParaRPr lang="ja-JP" altLang="en-US"/>
          </a:p>
        </p:txBody>
      </p:sp>
      <p:sp>
        <p:nvSpPr>
          <p:cNvPr id="9" name="タイトル プレースホルダ 1"/>
          <p:cNvSpPr txBox="1">
            <a:spLocks/>
          </p:cNvSpPr>
          <p:nvPr/>
        </p:nvSpPr>
        <p:spPr bwMode="gray">
          <a:xfrm>
            <a:off x="432242" y="395115"/>
            <a:ext cx="489540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リスタート（ニュートラルキックオフ）</a:t>
            </a:r>
          </a:p>
        </p:txBody>
      </p:sp>
      <p:sp>
        <p:nvSpPr>
          <p:cNvPr id="78" name="正方形/長方形 77"/>
          <p:cNvSpPr/>
          <p:nvPr/>
        </p:nvSpPr>
        <p:spPr>
          <a:xfrm>
            <a:off x="1482026" y="3355325"/>
            <a:ext cx="2481031" cy="230763"/>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全てのロボットをセンターサークル外の自陣に配置</a:t>
            </a:r>
          </a:p>
        </p:txBody>
      </p:sp>
      <p:grpSp>
        <p:nvGrpSpPr>
          <p:cNvPr id="95" name="グループ化 94"/>
          <p:cNvGrpSpPr/>
          <p:nvPr/>
        </p:nvGrpSpPr>
        <p:grpSpPr>
          <a:xfrm>
            <a:off x="3018877" y="2151607"/>
            <a:ext cx="514282" cy="780351"/>
            <a:chOff x="2954095" y="3596524"/>
            <a:chExt cx="514435" cy="780584"/>
          </a:xfrm>
        </p:grpSpPr>
        <p:sp>
          <p:nvSpPr>
            <p:cNvPr id="96" name="弦 95"/>
            <p:cNvSpPr/>
            <p:nvPr/>
          </p:nvSpPr>
          <p:spPr>
            <a:xfrm>
              <a:off x="2954095" y="3596524"/>
              <a:ext cx="324729" cy="324729"/>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7" name="弦 96"/>
            <p:cNvSpPr/>
            <p:nvPr/>
          </p:nvSpPr>
          <p:spPr>
            <a:xfrm>
              <a:off x="3143801" y="4052379"/>
              <a:ext cx="324729" cy="324729"/>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pic>
        <p:nvPicPr>
          <p:cNvPr id="32" name="図 31">
            <a:extLst>
              <a:ext uri="{FF2B5EF4-FFF2-40B4-BE49-F238E27FC236}">
                <a16:creationId xmlns:a16="http://schemas.microsoft.com/office/drawing/2014/main" id="{1C394DF1-9CA1-4AA5-A93D-3F6B43BFB5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30" y="1994109"/>
            <a:ext cx="591429" cy="925714"/>
          </a:xfrm>
          <a:prstGeom prst="rect">
            <a:avLst/>
          </a:prstGeom>
        </p:spPr>
      </p:pic>
      <p:pic>
        <p:nvPicPr>
          <p:cNvPr id="33" name="図 32">
            <a:extLst>
              <a:ext uri="{FF2B5EF4-FFF2-40B4-BE49-F238E27FC236}">
                <a16:creationId xmlns:a16="http://schemas.microsoft.com/office/drawing/2014/main" id="{C4D344DA-AF24-4FE9-AC7A-55CF44717D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6492" y="2022915"/>
            <a:ext cx="591429" cy="925714"/>
          </a:xfrm>
          <a:prstGeom prst="rect">
            <a:avLst/>
          </a:prstGeom>
        </p:spPr>
      </p:pic>
      <p:pic>
        <p:nvPicPr>
          <p:cNvPr id="35" name="図 34">
            <a:extLst>
              <a:ext uri="{FF2B5EF4-FFF2-40B4-BE49-F238E27FC236}">
                <a16:creationId xmlns:a16="http://schemas.microsoft.com/office/drawing/2014/main" id="{734585AF-8DEC-4E7C-AA09-571CA088F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7433" y="2350446"/>
            <a:ext cx="369310" cy="369310"/>
          </a:xfrm>
          <a:prstGeom prst="rect">
            <a:avLst/>
          </a:prstGeom>
          <a:effectLst>
            <a:outerShdw blurRad="50800" dist="38100" dir="2700000" algn="tl" rotWithShape="0">
              <a:prstClr val="black">
                <a:alpha val="40000"/>
              </a:prstClr>
            </a:outerShdw>
          </a:effectLst>
        </p:spPr>
      </p:pic>
      <p:sp>
        <p:nvSpPr>
          <p:cNvPr id="45" name="弦 44"/>
          <p:cNvSpPr/>
          <p:nvPr/>
        </p:nvSpPr>
        <p:spPr>
          <a:xfrm>
            <a:off x="2070221" y="2607327"/>
            <a:ext cx="336971" cy="336971"/>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6" name="弦 45"/>
          <p:cNvSpPr/>
          <p:nvPr/>
        </p:nvSpPr>
        <p:spPr>
          <a:xfrm>
            <a:off x="1966921" y="2139269"/>
            <a:ext cx="336971" cy="336971"/>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8" name="テキスト ボックス 47"/>
          <p:cNvSpPr txBox="1"/>
          <p:nvPr/>
        </p:nvSpPr>
        <p:spPr>
          <a:xfrm>
            <a:off x="432243" y="3837063"/>
            <a:ext cx="4416502" cy="2168579"/>
          </a:xfrm>
          <a:prstGeom prst="rect">
            <a:avLst/>
          </a:prstGeom>
          <a:noFill/>
        </p:spPr>
        <p:txBody>
          <a:bodyPr wrap="square" rtlCol="0">
            <a:noAutofit/>
          </a:bodyPr>
          <a:lstStyle/>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レフリーは、ラックオブプログレスにおいていずれの中立点にボールを移動しても試合が進まない場合や、アウトオブバウンズや故障により両チームのロボット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台すべてが退場となった場合はリスタートを行ってください。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リスタートの場合アウトオブバウンズや故障により退場となったいずれのロボットも、正常に機能する状態で準備できていれば試合に復帰できます。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レフリーは中央中立点に赤外線ボールを配置し、両チームのロボットをセンターサークル外の自陣に配置するよう促します。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通常のキックオフと同様に、レフリーはホイッスルまたはコールによってキックオフをはっきりと指示してください。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5" name="グループ化 74"/>
          <p:cNvGrpSpPr/>
          <p:nvPr/>
        </p:nvGrpSpPr>
        <p:grpSpPr>
          <a:xfrm>
            <a:off x="1335604" y="6614521"/>
            <a:ext cx="3176539" cy="536491"/>
            <a:chOff x="1964974" y="6588943"/>
            <a:chExt cx="3315593" cy="536651"/>
          </a:xfrm>
        </p:grpSpPr>
        <p:grpSp>
          <p:nvGrpSpPr>
            <p:cNvPr id="76" name="グループ化 75"/>
            <p:cNvGrpSpPr/>
            <p:nvPr/>
          </p:nvGrpSpPr>
          <p:grpSpPr>
            <a:xfrm>
              <a:off x="1964974" y="6588943"/>
              <a:ext cx="3315592" cy="248619"/>
              <a:chOff x="1965384" y="6304581"/>
              <a:chExt cx="2614276" cy="248619"/>
            </a:xfrm>
          </p:grpSpPr>
          <p:sp>
            <p:nvSpPr>
              <p:cNvPr id="83" name="フリーフォーム 8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全てのロボットをセンターサークルの外側に復帰させてください。</a:t>
                </a:r>
              </a:p>
            </p:txBody>
          </p:sp>
        </p:grpSp>
        <p:grpSp>
          <p:nvGrpSpPr>
            <p:cNvPr id="79" name="グループ化 78"/>
            <p:cNvGrpSpPr/>
            <p:nvPr/>
          </p:nvGrpSpPr>
          <p:grpSpPr>
            <a:xfrm>
              <a:off x="1966913" y="6876975"/>
              <a:ext cx="3313654" cy="248619"/>
              <a:chOff x="1966913" y="6304581"/>
              <a:chExt cx="2612747" cy="248619"/>
            </a:xfrm>
          </p:grpSpPr>
          <p:sp>
            <p:nvSpPr>
              <p:cNvPr id="81" name="フリーフォーム 8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それでは始めます　</a:t>
                </a: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・・・・・・♪ピッ！</a:t>
                </a:r>
              </a:p>
            </p:txBody>
          </p:sp>
        </p:grpSp>
      </p:grpSp>
      <p:sp>
        <p:nvSpPr>
          <p:cNvPr id="30" name="角丸四角形 29">
            <a:extLst>
              <a:ext uri="{FF2B5EF4-FFF2-40B4-BE49-F238E27FC236}">
                <a16:creationId xmlns:a16="http://schemas.microsoft.com/office/drawing/2014/main" id="{7FE3E9D0-422A-084F-8623-04005C13F62B}"/>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412582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2243" y="829388"/>
            <a:ext cx="4416502" cy="5620037"/>
          </a:xfrm>
          <a:prstGeom prst="rect">
            <a:avLst/>
          </a:prstGeom>
          <a:noFill/>
        </p:spPr>
        <p:txBody>
          <a:bodyPr wrap="square" rtlCol="0">
            <a:noAutofit/>
          </a:bodyPr>
          <a:lstStyle/>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試合時間とその中断</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各試合の試合時間・ハーフタイムは事前に確認してください。レフリーが中断を告げる特別な場合以外、原則として開始した時間計測の中断はしません。</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ただし、試合中発生した問題の協議が必要な場合やけが人の発生など速やかな対処が必要な場合、レフリーは試合を中断することができます。その場合は全てのロボットをその時の状態で停止させてください。レフリーは再開の際、中断時の状態で再開するかキックオフで再開するかを選択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試合終了</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後半戦終了時点で試合が終了します。</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レフリーまたはタイムキーパーは大きな声で終了を宣言してください。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コール後に入ったゴールはカウントしません。</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得点板を確認しながら「ただいまの試合は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対</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で●●の勝ちです。」と述べて挨拶してください。記録用紙に各チームのサインやコメントを記入してもらい、レフリーのサインを記入したら試合は終了となります。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a:extLst>
              <a:ext uri="{FF2B5EF4-FFF2-40B4-BE49-F238E27FC236}">
                <a16:creationId xmlns:a16="http://schemas.microsoft.com/office/drawing/2014/main" id="{43B520B3-F59D-4F49-BF13-68388D84D3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3959" y="3543329"/>
            <a:ext cx="564300" cy="656001"/>
          </a:xfrm>
          <a:prstGeom prst="rect">
            <a:avLst/>
          </a:prstGeom>
        </p:spPr>
      </p:pic>
      <p:pic>
        <p:nvPicPr>
          <p:cNvPr id="44" name="図 43">
            <a:extLst>
              <a:ext uri="{FF2B5EF4-FFF2-40B4-BE49-F238E27FC236}">
                <a16:creationId xmlns:a16="http://schemas.microsoft.com/office/drawing/2014/main" id="{AC8B6B07-EB64-4BD7-9F38-06387BAD03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3959" y="6611782"/>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21</a:t>
            </a:fld>
            <a:endParaRPr lang="ja-JP" altLang="en-US"/>
          </a:p>
        </p:txBody>
      </p:sp>
      <p:sp>
        <p:nvSpPr>
          <p:cNvPr id="9" name="タイトル プレースホルダ 1"/>
          <p:cNvSpPr txBox="1">
            <a:spLocks/>
          </p:cNvSpPr>
          <p:nvPr/>
        </p:nvSpPr>
        <p:spPr bwMode="gray">
          <a:xfrm>
            <a:off x="432243" y="395115"/>
            <a:ext cx="386175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試合時間</a:t>
            </a:r>
            <a:r>
              <a:rPr lang="ja-JP" altLang="en-US" sz="1999" b="1" dirty="0">
                <a:latin typeface="Meiryo UI" panose="020B0604030504040204" pitchFamily="50" charset="-128"/>
                <a:ea typeface="Meiryo UI" panose="020B0604030504040204" pitchFamily="50" charset="-128"/>
                <a:cs typeface="Meiryo UI" panose="020B0604030504040204" pitchFamily="50" charset="-128"/>
              </a:rPr>
              <a:t>とその</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中断</a:t>
            </a:r>
            <a:r>
              <a:rPr lang="ja-JP" altLang="en-US" sz="1999"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試合終了</a:t>
            </a:r>
          </a:p>
        </p:txBody>
      </p:sp>
      <p:sp>
        <p:nvSpPr>
          <p:cNvPr id="2" name="正方形/長方形 1"/>
          <p:cNvSpPr/>
          <p:nvPr/>
        </p:nvSpPr>
        <p:spPr>
          <a:xfrm>
            <a:off x="523273" y="3084613"/>
            <a:ext cx="4324647" cy="39883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試合時間のメモ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666BD26B-54A5-4DA6-8C42-8DDF49FF3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801" y="5895891"/>
            <a:ext cx="602938" cy="685946"/>
          </a:xfrm>
          <a:prstGeom prst="rect">
            <a:avLst/>
          </a:prstGeom>
        </p:spPr>
      </p:pic>
      <p:grpSp>
        <p:nvGrpSpPr>
          <p:cNvPr id="11" name="グループ化 10"/>
          <p:cNvGrpSpPr/>
          <p:nvPr/>
        </p:nvGrpSpPr>
        <p:grpSpPr>
          <a:xfrm>
            <a:off x="1179234" y="6045347"/>
            <a:ext cx="3438175" cy="536491"/>
            <a:chOff x="1964974" y="6588943"/>
            <a:chExt cx="3588681" cy="536651"/>
          </a:xfrm>
        </p:grpSpPr>
        <p:grpSp>
          <p:nvGrpSpPr>
            <p:cNvPr id="12" name="グループ化 11"/>
            <p:cNvGrpSpPr/>
            <p:nvPr/>
          </p:nvGrpSpPr>
          <p:grpSpPr>
            <a:xfrm>
              <a:off x="1964974" y="6588943"/>
              <a:ext cx="3588681" cy="248619"/>
              <a:chOff x="1965384" y="6304581"/>
              <a:chExt cx="2829601" cy="248619"/>
            </a:xfrm>
          </p:grpSpPr>
          <p:sp>
            <p:nvSpPr>
              <p:cNvPr id="16" name="フリーフォーム 15"/>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121758" y="6304581"/>
                <a:ext cx="2673227"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試合終了までのこり</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秒です！・・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秒前・・</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13" name="グループ化 12"/>
            <p:cNvGrpSpPr/>
            <p:nvPr/>
          </p:nvGrpSpPr>
          <p:grpSpPr>
            <a:xfrm>
              <a:off x="1966913" y="6876975"/>
              <a:ext cx="3586742" cy="248619"/>
              <a:chOff x="1966913" y="6304581"/>
              <a:chExt cx="2828071" cy="248619"/>
            </a:xfrm>
          </p:grpSpPr>
          <p:sp>
            <p:nvSpPr>
              <p:cNvPr id="14" name="フリーフォーム 13"/>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121757" y="6304581"/>
                <a:ext cx="2673227"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試合終了です！！ロボットを止めてください！</a:t>
                </a:r>
              </a:p>
            </p:txBody>
          </p:sp>
        </p:grpSp>
      </p:grpSp>
      <p:grpSp>
        <p:nvGrpSpPr>
          <p:cNvPr id="21" name="グループ化 20"/>
          <p:cNvGrpSpPr/>
          <p:nvPr/>
        </p:nvGrpSpPr>
        <p:grpSpPr>
          <a:xfrm>
            <a:off x="1179235" y="6694881"/>
            <a:ext cx="3438175" cy="536491"/>
            <a:chOff x="1964974" y="6588943"/>
            <a:chExt cx="3588681" cy="536651"/>
          </a:xfrm>
        </p:grpSpPr>
        <p:grpSp>
          <p:nvGrpSpPr>
            <p:cNvPr id="22" name="グループ化 21"/>
            <p:cNvGrpSpPr/>
            <p:nvPr/>
          </p:nvGrpSpPr>
          <p:grpSpPr>
            <a:xfrm>
              <a:off x="1964974" y="6588943"/>
              <a:ext cx="3588680" cy="248619"/>
              <a:chOff x="1965384" y="6304581"/>
              <a:chExt cx="2829600" cy="248619"/>
            </a:xfrm>
          </p:grpSpPr>
          <p:sp>
            <p:nvSpPr>
              <p:cNvPr id="26" name="フリーフォーム 25"/>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121758" y="6304581"/>
                <a:ext cx="2673226"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只今の試合</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で●●の勝ちです。ありがとうございました。</a:t>
                </a:r>
              </a:p>
            </p:txBody>
          </p:sp>
        </p:grpSp>
        <p:grpSp>
          <p:nvGrpSpPr>
            <p:cNvPr id="23" name="グループ化 22"/>
            <p:cNvGrpSpPr/>
            <p:nvPr/>
          </p:nvGrpSpPr>
          <p:grpSpPr>
            <a:xfrm>
              <a:off x="1966913" y="6876975"/>
              <a:ext cx="3586742" cy="248619"/>
              <a:chOff x="1966913" y="6304581"/>
              <a:chExt cx="2828071" cy="248619"/>
            </a:xfrm>
          </p:grpSpPr>
          <p:sp>
            <p:nvSpPr>
              <p:cNvPr id="24" name="フリーフォーム 23"/>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121758" y="6304581"/>
                <a:ext cx="2673226"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各チームのキャプテンは記録用紙を確認し、サインをしてください。</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5" name="グループ化 34"/>
          <p:cNvGrpSpPr/>
          <p:nvPr/>
        </p:nvGrpSpPr>
        <p:grpSpPr>
          <a:xfrm>
            <a:off x="1179235" y="3646836"/>
            <a:ext cx="3438175" cy="536491"/>
            <a:chOff x="1964974" y="6588943"/>
            <a:chExt cx="3588681" cy="536651"/>
          </a:xfrm>
        </p:grpSpPr>
        <p:grpSp>
          <p:nvGrpSpPr>
            <p:cNvPr id="36" name="グループ化 35"/>
            <p:cNvGrpSpPr/>
            <p:nvPr/>
          </p:nvGrpSpPr>
          <p:grpSpPr>
            <a:xfrm>
              <a:off x="1964974" y="6588943"/>
              <a:ext cx="3588680" cy="248619"/>
              <a:chOff x="1965384" y="6304581"/>
              <a:chExt cx="2829600" cy="248619"/>
            </a:xfrm>
          </p:grpSpPr>
          <p:sp>
            <p:nvSpPr>
              <p:cNvPr id="40" name="フリーフォーム 39"/>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2121758" y="6304581"/>
                <a:ext cx="2673226"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ボールの交換のため試合を中断します！</a:t>
                </a:r>
              </a:p>
            </p:txBody>
          </p:sp>
        </p:grpSp>
        <p:grpSp>
          <p:nvGrpSpPr>
            <p:cNvPr id="37" name="グループ化 36"/>
            <p:cNvGrpSpPr/>
            <p:nvPr/>
          </p:nvGrpSpPr>
          <p:grpSpPr>
            <a:xfrm>
              <a:off x="1966913" y="6876975"/>
              <a:ext cx="3586742" cy="248619"/>
              <a:chOff x="1966913" y="6304581"/>
              <a:chExt cx="2828071" cy="248619"/>
            </a:xfrm>
          </p:grpSpPr>
          <p:sp>
            <p:nvSpPr>
              <p:cNvPr id="38" name="フリーフォーム 37"/>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2121758" y="6304581"/>
                <a:ext cx="2673226"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時計を止めて、各チームはロボットをその位置で停止させてください。</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34" name="角丸四角形 33">
            <a:extLst>
              <a:ext uri="{FF2B5EF4-FFF2-40B4-BE49-F238E27FC236}">
                <a16:creationId xmlns:a16="http://schemas.microsoft.com/office/drawing/2014/main" id="{86BC41D5-2EBD-7843-9D39-11CF7731F859}"/>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425205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22</a:t>
            </a:fld>
            <a:endParaRPr lang="ja-JP" altLang="en-US"/>
          </a:p>
        </p:txBody>
      </p:sp>
      <p:sp>
        <p:nvSpPr>
          <p:cNvPr id="9" name="タイトル プレースホルダ 1"/>
          <p:cNvSpPr txBox="1">
            <a:spLocks/>
          </p:cNvSpPr>
          <p:nvPr/>
        </p:nvSpPr>
        <p:spPr bwMode="gray">
          <a:xfrm>
            <a:off x="432242" y="395115"/>
            <a:ext cx="367493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注意・イエローカード・失格</a:t>
            </a:r>
          </a:p>
        </p:txBody>
      </p:sp>
      <p:sp>
        <p:nvSpPr>
          <p:cNvPr id="10" name="テキスト ボックス 9"/>
          <p:cNvSpPr txBox="1"/>
          <p:nvPr/>
        </p:nvSpPr>
        <p:spPr>
          <a:xfrm>
            <a:off x="432243" y="973729"/>
            <a:ext cx="4416502"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警告</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イエローカード</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フェア精神に反する重大な違反があった場合、チームもしくはロボットに対してレフリーは警告・カードを出すことができます。警告・カードを出した場合、レフリーは必ず記録用紙に理由と警告の種類を記入を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基本的に「①注意」→「②警告・イエローカード」→「③レッドカード」の順に出され、レッドカードが出されるとチームの場合は大会への、ロボットの場合はその試合への参加資格を失います。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また、深刻な違反やイエローカードを何回も繰り返した場合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警告なしで失格となる場合もあります。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チーム・個人に対する警告・カード</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チームメンバーによる以下の行為があった場合、レフリーはそのチームへの警告・カードを出すことができ、警告・カードは大会期間中累積します。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●試合中のロボットへの干渉</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●審判への抗議（抗議でなく質問は可能です）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●メンターによる干渉</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ロボットに対する警告・カード</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ロボットによる以下の行為があった場合、レフリーはそのロボットへの警告</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カードを出すことができ、警告</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カードは大会期間中累積します。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●他のロボットが傷つけられる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●審判や選手がけがをする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●ボール、フィールドが破壊される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u="sng" dirty="0">
                <a:latin typeface="メイリオ" panose="020B0604030504040204" pitchFamily="50" charset="-128"/>
                <a:ea typeface="メイリオ" panose="020B0604030504040204" pitchFamily="50" charset="-128"/>
                <a:cs typeface="メイリオ" panose="020B0604030504040204" pitchFamily="50" charset="-128"/>
              </a:rPr>
              <a:t>イエローカード</a:t>
            </a:r>
            <a:r>
              <a:rPr lang="en-US" altLang="ja-JP" sz="105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latin typeface="メイリオ" panose="020B0604030504040204" pitchFamily="50" charset="-128"/>
                <a:ea typeface="メイリオ" panose="020B0604030504040204" pitchFamily="50" charset="-128"/>
                <a:cs typeface="メイリオ" panose="020B0604030504040204" pitchFamily="50" charset="-128"/>
              </a:rPr>
              <a:t>レッドカードに相当する行為等を発見した場合は一人で判断せず各コート長や運営責任者に判断してもらってください。</a:t>
            </a:r>
            <a:endParaRPr lang="en-US" altLang="ja-JP" sz="105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a:extLst>
              <a:ext uri="{FF2B5EF4-FFF2-40B4-BE49-F238E27FC236}">
                <a16:creationId xmlns:a16="http://schemas.microsoft.com/office/drawing/2014/main" id="{F6FE1A91-A2A9-A140-A847-2B72AC38920D}"/>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281168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23</a:t>
            </a:fld>
            <a:endParaRPr lang="ja-JP" altLang="en-US"/>
          </a:p>
        </p:txBody>
      </p:sp>
      <p:sp>
        <p:nvSpPr>
          <p:cNvPr id="9" name="タイトル プレースホルダ 1"/>
          <p:cNvSpPr txBox="1">
            <a:spLocks/>
          </p:cNvSpPr>
          <p:nvPr/>
        </p:nvSpPr>
        <p:spPr bwMode="gray">
          <a:xfrm>
            <a:off x="432242" y="395115"/>
            <a:ext cx="403047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干渉</a:t>
            </a:r>
          </a:p>
        </p:txBody>
      </p:sp>
      <p:sp>
        <p:nvSpPr>
          <p:cNvPr id="10" name="テキスト ボックス 9"/>
          <p:cNvSpPr txBox="1"/>
          <p:nvPr/>
        </p:nvSpPr>
        <p:spPr>
          <a:xfrm>
            <a:off x="432243" y="973729"/>
            <a:ext cx="4416502"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干渉の確認と対応</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選手が、相手ロボットの色、反射素材や、発する光、赤外線、磁気によって自分のロボットの動作が影響を受けていると主張した場合、レフリーは干渉の有無を確認する作業を行います。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干渉の確認中は試合の計時をストップさせておくことができます。干渉の判断に迷ったときは、競技の統括者に相談しましょう。確認手順は、以下の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の動画を参照してください。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srgbClr val="888888"/>
                </a:solidFill>
                <a:latin typeface="Arial" panose="020B0604020202020204" pitchFamily="34" charset="0"/>
                <a:ea typeface="メイリオ" panose="020B0604030504040204" pitchFamily="50" charset="-128"/>
                <a:cs typeface="メイリオ" panose="020B0604030504040204" pitchFamily="50" charset="-128"/>
              </a:rPr>
              <a:t>　　</a:t>
            </a:r>
            <a:r>
              <a:rPr lang="en-US" altLang="ja-JP" sz="1000" dirty="0">
                <a:solidFill>
                  <a:srgbClr val="888888"/>
                </a:solidFill>
                <a:latin typeface="Arial" panose="020B0604020202020204" pitchFamily="34" charset="0"/>
                <a:hlinkClick r:id="rId2"/>
              </a:rPr>
              <a:t>https://youtu.be/mgi3f8TrscE</a:t>
            </a:r>
            <a:endParaRPr lang="en-US" altLang="ja-JP" sz="1000" dirty="0">
              <a:solidFill>
                <a:srgbClr val="888888"/>
              </a:solidFill>
              <a:latin typeface="Arial" panose="020B0604020202020204" pitchFamily="34" charset="0"/>
            </a:endParaRPr>
          </a:p>
          <a:p>
            <a:pPr defTabSz="360255">
              <a:lnSpc>
                <a:spcPct val="150000"/>
              </a:lnSpc>
            </a:pPr>
            <a:endParaRPr lang="en-US" altLang="ja-JP" sz="1000" dirty="0">
              <a:solidFill>
                <a:srgbClr val="888888"/>
              </a:solidFill>
              <a:latin typeface="Arial" panose="020B0604020202020204" pitchFamily="34" charset="0"/>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干渉することが確認されたロボットは、干渉しないように修正されなければなりません。修正作業の間は故障扱いとなります。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干渉の申告は、試合前、試合中にされたもののみ受け付けます。試合終了後の申告は無効です。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ただし、ワールドリーグ“ロボカップジュニア</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サッカールール</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2022 </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日本語版第</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版”</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干渉では平面に置かれた状態で確認することになっています。オープンリーグ等でロボットが復帰する際の赤色のラインセンサーによる干渉はこれにあたりません。</a:t>
            </a:r>
            <a:r>
              <a:rPr lang="ja-JP" altLang="en-US" sz="1000" u="sng" dirty="0">
                <a:latin typeface="メイリオ" panose="020B0604030504040204" pitchFamily="50" charset="-128"/>
                <a:ea typeface="メイリオ" panose="020B0604030504040204" pitchFamily="50" charset="-128"/>
                <a:cs typeface="メイリオ" panose="020B0604030504040204" pitchFamily="50" charset="-128"/>
              </a:rPr>
              <a:t>選手には速やかにフィールドに置くよう指示してください。</a:t>
            </a:r>
            <a:endPar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干渉の防止</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アウトオブバウンズで退場となったロボットを、フィールド内のロボットから見える状態で電源を入れたり、</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光をフィールドに向ける行為は干渉の原因となることがあります。退場となったロボットは、フィールドから見えないようにするよう、指導しましょう。レフリーが注意してもそのような行為が繰り返される場合は、警告の対象とな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EAC881A2-C806-474A-8307-D37A2D2D9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825" y="2499596"/>
            <a:ext cx="829178" cy="829178"/>
          </a:xfrm>
          <a:prstGeom prst="rect">
            <a:avLst/>
          </a:prstGeom>
        </p:spPr>
      </p:pic>
      <p:sp>
        <p:nvSpPr>
          <p:cNvPr id="11" name="角丸四角形 10">
            <a:extLst>
              <a:ext uri="{FF2B5EF4-FFF2-40B4-BE49-F238E27FC236}">
                <a16:creationId xmlns:a16="http://schemas.microsoft.com/office/drawing/2014/main" id="{08A300AA-1D1E-F84A-9F1D-5BCFA1ACD686}"/>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371307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24</a:t>
            </a:fld>
            <a:endParaRPr lang="ja-JP" altLang="en-US"/>
          </a:p>
        </p:txBody>
      </p:sp>
      <p:sp>
        <p:nvSpPr>
          <p:cNvPr id="9" name="タイトル プレースホルダ 1"/>
          <p:cNvSpPr txBox="1">
            <a:spLocks/>
          </p:cNvSpPr>
          <p:nvPr/>
        </p:nvSpPr>
        <p:spPr bwMode="gray">
          <a:xfrm>
            <a:off x="432243" y="395115"/>
            <a:ext cx="386175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360255">
              <a:lnSpc>
                <a:spcPct val="150000"/>
              </a:lnSpc>
            </a:pP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対応早見表</a:t>
            </a:r>
            <a:endParaRPr lang="en-US" altLang="ja-JP"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240460175"/>
              </p:ext>
            </p:extLst>
          </p:nvPr>
        </p:nvGraphicFramePr>
        <p:xfrm>
          <a:off x="532129" y="1457299"/>
          <a:ext cx="4300241" cy="4877054"/>
        </p:xfrm>
        <a:graphic>
          <a:graphicData uri="http://schemas.openxmlformats.org/drawingml/2006/table">
            <a:tbl>
              <a:tblPr firstRow="1" bandRow="1">
                <a:tableStyleId>{5C22544A-7EE6-4342-B048-85BDC9FD1C3A}</a:tableStyleId>
              </a:tblPr>
              <a:tblGrid>
                <a:gridCol w="651027">
                  <a:extLst>
                    <a:ext uri="{9D8B030D-6E8A-4147-A177-3AD203B41FA5}">
                      <a16:colId xmlns:a16="http://schemas.microsoft.com/office/drawing/2014/main" val="20000"/>
                    </a:ext>
                  </a:extLst>
                </a:gridCol>
                <a:gridCol w="651027">
                  <a:extLst>
                    <a:ext uri="{9D8B030D-6E8A-4147-A177-3AD203B41FA5}">
                      <a16:colId xmlns:a16="http://schemas.microsoft.com/office/drawing/2014/main" val="20001"/>
                    </a:ext>
                  </a:extLst>
                </a:gridCol>
                <a:gridCol w="2998187">
                  <a:extLst>
                    <a:ext uri="{9D8B030D-6E8A-4147-A177-3AD203B41FA5}">
                      <a16:colId xmlns:a16="http://schemas.microsoft.com/office/drawing/2014/main" val="20002"/>
                    </a:ext>
                  </a:extLst>
                </a:gridCol>
              </a:tblGrid>
              <a:tr h="346217">
                <a:tc>
                  <a:txBody>
                    <a:bodyPr/>
                    <a:lstStyle/>
                    <a:p>
                      <a:pPr algn="ctr">
                        <a:lnSpc>
                          <a:spcPct val="100000"/>
                        </a:lnSpc>
                      </a:pPr>
                      <a:r>
                        <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台目</a:t>
                      </a:r>
                      <a:endPar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ロボット</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台目</a:t>
                      </a:r>
                      <a:endPar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ロボット</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競技進行</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18741">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endPar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30000"/>
                        </a:lnSpc>
                      </a:pPr>
                      <a:endParaRPr kumimoji="1" lang="en-US" altLang="ja-JP"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プレイ中であれば、ロボットは⽌めずそのまま進⾏します。</a:t>
                      </a:r>
                    </a:p>
                    <a:p>
                      <a:pPr algn="l">
                        <a:lnSpc>
                          <a:spcPct val="130000"/>
                        </a:lnSpc>
                      </a:pP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リスタートを含むキックオフの時点でも</a:t>
                      </a:r>
                      <a:r>
                        <a:rPr kumimoji="1" lang="en-US" altLang="ja-JP"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台故障状態であった場合、キックオフは⾏われず、</a:t>
                      </a:r>
                      <a:r>
                        <a:rPr kumimoji="1" lang="en-US" altLang="ja-JP"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 </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秒経過毎にロボットが残っているチームに</a:t>
                      </a:r>
                      <a:r>
                        <a:rPr kumimoji="1" lang="en-US" altLang="ja-JP"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点が与えられます。</a:t>
                      </a:r>
                    </a:p>
                    <a:p>
                      <a:pPr algn="l">
                        <a:lnSpc>
                          <a:spcPct val="130000"/>
                        </a:lnSpc>
                      </a:pPr>
                      <a:endParaRPr kumimoji="1" lang="en-US" altLang="ja-JP" sz="6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endParaRPr kumimoji="1" lang="ja-JP" altLang="en-US"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6217">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3">
                  <a:txBody>
                    <a:bodyPr/>
                    <a:lstStyle/>
                    <a:p>
                      <a:pPr algn="l">
                        <a:lnSpc>
                          <a:spcPct val="13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競技はそのまま続行します。</a:t>
                      </a:r>
                      <a:endPar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キックオフまたはリスタートの時点で、いずれのロボットも正常に機能する状態で準備できていれば試合に復帰できます。</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6217">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endPar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lnSpc>
                          <a:spcPct val="110000"/>
                        </a:lnSpc>
                      </a:pP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6217">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lnSpc>
                          <a:spcPct val="110000"/>
                        </a:lnSpc>
                      </a:pP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73121">
                <a:tc gridSpan="2">
                  <a:txBody>
                    <a:bodyPr/>
                    <a:lstStyle/>
                    <a:p>
                      <a:pPr algn="ctr">
                        <a:lnSpc>
                          <a:spcPct val="13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両チームのロボット</a:t>
                      </a:r>
                      <a:r>
                        <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がアウトオブバウンズ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30000"/>
                        </a:lnSpc>
                      </a:pPr>
                      <a:endParaRPr kumimoji="1" lang="en-US" altLang="ja-JP"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r>
                        <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台すべてのロボットがフィールドからいなくなった時点でリスタートを行います。いずれのロボットも正常に機能する状態で準備できていれば試合に復帰できます。</a:t>
                      </a:r>
                      <a:endPar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endParaRPr kumimoji="1" lang="ja-JP" altLang="en-US"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432243" y="973729"/>
            <a:ext cx="4416502" cy="347010"/>
          </a:xfrm>
          <a:prstGeom prst="rect">
            <a:avLst/>
          </a:prstGeom>
          <a:noFill/>
        </p:spPr>
        <p:txBody>
          <a:bodyPr wrap="square" rtlCol="0">
            <a:noAutofit/>
          </a:bodyPr>
          <a:lstStyle/>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アウトオブバウンズ・故障時の対応早見表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a:extLst>
              <a:ext uri="{FF2B5EF4-FFF2-40B4-BE49-F238E27FC236}">
                <a16:creationId xmlns:a16="http://schemas.microsoft.com/office/drawing/2014/main" id="{81204A54-250F-3B41-97F0-C40DFE197978}"/>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250595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25</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用語集</a:t>
            </a:r>
          </a:p>
        </p:txBody>
      </p:sp>
      <p:sp>
        <p:nvSpPr>
          <p:cNvPr id="10" name="テキスト ボックス 9"/>
          <p:cNvSpPr txBox="1"/>
          <p:nvPr/>
        </p:nvSpPr>
        <p:spPr>
          <a:xfrm>
            <a:off x="575589" y="3351666"/>
            <a:ext cx="4416502" cy="858815"/>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コートチェンジ</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通常のサッカーの試合と同様、ロボカップサッカーでも一般的に前半戦と後半戦とで攻めるゴールとキックオフを交替します。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575589" y="5171958"/>
            <a:ext cx="2489226" cy="1717631"/>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ごっつぁんゴール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判が、ゴール前で待ち構えるロボット前方の中立点に不用意にボールを移動することで、即座にロボットにゴールを決めさせてしまう事。審判がアシストしてしまったように見えて不公平に映ります。中立点へのボールの移動は</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焦らず慌てず、落ち着いて行いましょう。</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575589" y="4261812"/>
            <a:ext cx="4416502" cy="858815"/>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ノーゴール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ゴールとしてカウントしない事。プッシングなどのファウルの後に起こったゴールはゴールとみなしません。誤解されない様にはっきり伝えます。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85739774-320E-41A5-A874-69A2291C3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237" y="5571432"/>
            <a:ext cx="1695864" cy="1526277"/>
          </a:xfrm>
          <a:prstGeom prst="rect">
            <a:avLst/>
          </a:prstGeom>
        </p:spPr>
      </p:pic>
      <p:sp>
        <p:nvSpPr>
          <p:cNvPr id="39" name="角丸四角形 38">
            <a:extLst>
              <a:ext uri="{FF2B5EF4-FFF2-40B4-BE49-F238E27FC236}">
                <a16:creationId xmlns:a16="http://schemas.microsoft.com/office/drawing/2014/main" id="{93B846C3-CDAB-E44D-B4B4-DB4EAFE2EC22}"/>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pic>
        <p:nvPicPr>
          <p:cNvPr id="13" name="図 12">
            <a:extLst>
              <a:ext uri="{FF2B5EF4-FFF2-40B4-BE49-F238E27FC236}">
                <a16:creationId xmlns:a16="http://schemas.microsoft.com/office/drawing/2014/main" id="{EFBB8F8E-183F-4A3B-BFD2-45238A201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393" y="2535250"/>
            <a:ext cx="479240" cy="479240"/>
          </a:xfrm>
          <a:prstGeom prst="rect">
            <a:avLst/>
          </a:prstGeom>
        </p:spPr>
      </p:pic>
      <p:pic>
        <p:nvPicPr>
          <p:cNvPr id="14" name="図 13">
            <a:extLst>
              <a:ext uri="{FF2B5EF4-FFF2-40B4-BE49-F238E27FC236}">
                <a16:creationId xmlns:a16="http://schemas.microsoft.com/office/drawing/2014/main" id="{397308FC-1DC6-418B-90FA-DAD8B6D6CA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873" y="1673310"/>
            <a:ext cx="576026" cy="576026"/>
          </a:xfrm>
          <a:prstGeom prst="rect">
            <a:avLst/>
          </a:prstGeom>
        </p:spPr>
      </p:pic>
      <p:pic>
        <p:nvPicPr>
          <p:cNvPr id="16" name="Picture 3">
            <a:extLst>
              <a:ext uri="{FF2B5EF4-FFF2-40B4-BE49-F238E27FC236}">
                <a16:creationId xmlns:a16="http://schemas.microsoft.com/office/drawing/2014/main" id="{A6FE1820-6672-46E4-8D0A-809699E56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77967" y="1396980"/>
            <a:ext cx="3125634" cy="155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直線コネクタ 16">
            <a:extLst>
              <a:ext uri="{FF2B5EF4-FFF2-40B4-BE49-F238E27FC236}">
                <a16:creationId xmlns:a16="http://schemas.microsoft.com/office/drawing/2014/main" id="{A4090A3F-AFF5-4BAE-9FBB-758B9B30D8F5}"/>
              </a:ext>
            </a:extLst>
          </p:cNvPr>
          <p:cNvCxnSpPr/>
          <p:nvPr/>
        </p:nvCxnSpPr>
        <p:spPr>
          <a:xfrm>
            <a:off x="901819" y="2325793"/>
            <a:ext cx="0" cy="715696"/>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C5D6D26-9CA7-41FF-93C0-7707828B1A63}"/>
              </a:ext>
            </a:extLst>
          </p:cNvPr>
          <p:cNvCxnSpPr/>
          <p:nvPr/>
        </p:nvCxnSpPr>
        <p:spPr>
          <a:xfrm flipH="1">
            <a:off x="2041980" y="2423851"/>
            <a:ext cx="1361634" cy="617636"/>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FCC1593-5A1A-4138-9620-13069775ABB3}"/>
              </a:ext>
            </a:extLst>
          </p:cNvPr>
          <p:cNvCxnSpPr/>
          <p:nvPr/>
        </p:nvCxnSpPr>
        <p:spPr>
          <a:xfrm>
            <a:off x="1150362" y="2423851"/>
            <a:ext cx="340036" cy="57770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E99DACC-AAA0-49DA-A749-064CF26D70E2}"/>
              </a:ext>
            </a:extLst>
          </p:cNvPr>
          <p:cNvCxnSpPr/>
          <p:nvPr/>
        </p:nvCxnSpPr>
        <p:spPr>
          <a:xfrm>
            <a:off x="3611884" y="2325793"/>
            <a:ext cx="0" cy="715696"/>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59B0259B-D206-4DEC-BC0E-C0D4FC145929}"/>
              </a:ext>
            </a:extLst>
          </p:cNvPr>
          <p:cNvGrpSpPr/>
          <p:nvPr/>
        </p:nvGrpSpPr>
        <p:grpSpPr>
          <a:xfrm>
            <a:off x="1415747" y="1209181"/>
            <a:ext cx="684385" cy="1176049"/>
            <a:chOff x="1558912" y="1573211"/>
            <a:chExt cx="638188" cy="1096664"/>
          </a:xfrm>
        </p:grpSpPr>
        <p:cxnSp>
          <p:nvCxnSpPr>
            <p:cNvPr id="42" name="直線コネクタ 41">
              <a:extLst>
                <a:ext uri="{FF2B5EF4-FFF2-40B4-BE49-F238E27FC236}">
                  <a16:creationId xmlns:a16="http://schemas.microsoft.com/office/drawing/2014/main" id="{C58502C8-303B-445D-8A14-85DA977712BA}"/>
                </a:ext>
              </a:extLst>
            </p:cNvPr>
            <p:cNvCxnSpPr/>
            <p:nvPr/>
          </p:nvCxnSpPr>
          <p:spPr>
            <a:xfrm flipV="1">
              <a:off x="1584312" y="1573211"/>
              <a:ext cx="477520" cy="602753"/>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B915081-F7FC-40DB-AF50-08B016DB2FC3}"/>
                </a:ext>
              </a:extLst>
            </p:cNvPr>
            <p:cNvCxnSpPr/>
            <p:nvPr/>
          </p:nvCxnSpPr>
          <p:spPr>
            <a:xfrm flipV="1">
              <a:off x="1558912" y="1606550"/>
              <a:ext cx="638188" cy="1063325"/>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直線コネクタ 21">
            <a:extLst>
              <a:ext uri="{FF2B5EF4-FFF2-40B4-BE49-F238E27FC236}">
                <a16:creationId xmlns:a16="http://schemas.microsoft.com/office/drawing/2014/main" id="{B17E4447-1019-4355-A1F6-EFA6E4362FF7}"/>
              </a:ext>
            </a:extLst>
          </p:cNvPr>
          <p:cNvCxnSpPr/>
          <p:nvPr/>
        </p:nvCxnSpPr>
        <p:spPr>
          <a:xfrm>
            <a:off x="2231449" y="1244934"/>
            <a:ext cx="0" cy="861167"/>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5ED4EBA-436D-411E-9FDC-C2BDAD686186}"/>
              </a:ext>
            </a:extLst>
          </p:cNvPr>
          <p:cNvSpPr/>
          <p:nvPr/>
        </p:nvSpPr>
        <p:spPr>
          <a:xfrm>
            <a:off x="709333" y="3001560"/>
            <a:ext cx="362738"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p>
        </p:txBody>
      </p:sp>
      <p:sp>
        <p:nvSpPr>
          <p:cNvPr id="24" name="正方形/長方形 23">
            <a:extLst>
              <a:ext uri="{FF2B5EF4-FFF2-40B4-BE49-F238E27FC236}">
                <a16:creationId xmlns:a16="http://schemas.microsoft.com/office/drawing/2014/main" id="{328142EF-C600-4B9B-96F2-0330DED0703D}"/>
              </a:ext>
            </a:extLst>
          </p:cNvPr>
          <p:cNvSpPr/>
          <p:nvPr/>
        </p:nvSpPr>
        <p:spPr>
          <a:xfrm>
            <a:off x="1369102" y="3001560"/>
            <a:ext cx="795421"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ペナルティエリア</a:t>
            </a:r>
          </a:p>
        </p:txBody>
      </p:sp>
      <p:sp>
        <p:nvSpPr>
          <p:cNvPr id="25" name="正方形/長方形 24">
            <a:extLst>
              <a:ext uri="{FF2B5EF4-FFF2-40B4-BE49-F238E27FC236}">
                <a16:creationId xmlns:a16="http://schemas.microsoft.com/office/drawing/2014/main" id="{AF712603-F267-4A8B-B2FB-4AD185D76AEE}"/>
              </a:ext>
            </a:extLst>
          </p:cNvPr>
          <p:cNvSpPr/>
          <p:nvPr/>
        </p:nvSpPr>
        <p:spPr>
          <a:xfrm>
            <a:off x="3428926" y="3001560"/>
            <a:ext cx="362738"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p>
        </p:txBody>
      </p:sp>
      <p:sp>
        <p:nvSpPr>
          <p:cNvPr id="26" name="正方形/長方形 25">
            <a:extLst>
              <a:ext uri="{FF2B5EF4-FFF2-40B4-BE49-F238E27FC236}">
                <a16:creationId xmlns:a16="http://schemas.microsoft.com/office/drawing/2014/main" id="{70E09A87-7152-430C-A4C5-47096F379BBC}"/>
              </a:ext>
            </a:extLst>
          </p:cNvPr>
          <p:cNvSpPr/>
          <p:nvPr/>
        </p:nvSpPr>
        <p:spPr>
          <a:xfrm>
            <a:off x="3907428" y="1459199"/>
            <a:ext cx="796522"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赤外線ボール</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3630E9B5-D565-44EB-AF27-847D128377E9}"/>
              </a:ext>
            </a:extLst>
          </p:cNvPr>
          <p:cNvSpPr/>
          <p:nvPr/>
        </p:nvSpPr>
        <p:spPr>
          <a:xfrm>
            <a:off x="3934418" y="2252243"/>
            <a:ext cx="742537"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パッシブボール</a:t>
            </a:r>
          </a:p>
        </p:txBody>
      </p:sp>
      <p:cxnSp>
        <p:nvCxnSpPr>
          <p:cNvPr id="28" name="直線コネクタ 27">
            <a:extLst>
              <a:ext uri="{FF2B5EF4-FFF2-40B4-BE49-F238E27FC236}">
                <a16:creationId xmlns:a16="http://schemas.microsoft.com/office/drawing/2014/main" id="{86FED73F-0884-4F42-A6D5-4B0DE8CAE855}"/>
              </a:ext>
            </a:extLst>
          </p:cNvPr>
          <p:cNvCxnSpPr/>
          <p:nvPr/>
        </p:nvCxnSpPr>
        <p:spPr>
          <a:xfrm>
            <a:off x="935858" y="1244934"/>
            <a:ext cx="0" cy="377936"/>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EDEC7A52-1E7E-4B6E-B0ED-94FEF83BE82F}"/>
              </a:ext>
            </a:extLst>
          </p:cNvPr>
          <p:cNvSpPr/>
          <p:nvPr/>
        </p:nvSpPr>
        <p:spPr>
          <a:xfrm>
            <a:off x="750860" y="1058615"/>
            <a:ext cx="369995"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白線</a:t>
            </a:r>
          </a:p>
        </p:txBody>
      </p:sp>
      <p:cxnSp>
        <p:nvCxnSpPr>
          <p:cNvPr id="30" name="直線コネクタ 29">
            <a:extLst>
              <a:ext uri="{FF2B5EF4-FFF2-40B4-BE49-F238E27FC236}">
                <a16:creationId xmlns:a16="http://schemas.microsoft.com/office/drawing/2014/main" id="{074E9695-3E8D-416E-AD45-45C48CE777DD}"/>
              </a:ext>
            </a:extLst>
          </p:cNvPr>
          <p:cNvCxnSpPr/>
          <p:nvPr/>
        </p:nvCxnSpPr>
        <p:spPr>
          <a:xfrm>
            <a:off x="3148491" y="1246902"/>
            <a:ext cx="0" cy="472882"/>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3D152FEF-CBD3-4D52-9E28-F152F4CE9C09}"/>
              </a:ext>
            </a:extLst>
          </p:cNvPr>
          <p:cNvGrpSpPr/>
          <p:nvPr/>
        </p:nvGrpSpPr>
        <p:grpSpPr>
          <a:xfrm flipH="1">
            <a:off x="2345279" y="1209181"/>
            <a:ext cx="719537" cy="1176049"/>
            <a:chOff x="1558912" y="1573211"/>
            <a:chExt cx="638188" cy="1096664"/>
          </a:xfrm>
        </p:grpSpPr>
        <p:cxnSp>
          <p:nvCxnSpPr>
            <p:cNvPr id="40" name="直線コネクタ 39">
              <a:extLst>
                <a:ext uri="{FF2B5EF4-FFF2-40B4-BE49-F238E27FC236}">
                  <a16:creationId xmlns:a16="http://schemas.microsoft.com/office/drawing/2014/main" id="{829DE0E0-319F-44FD-8A37-92510572D223}"/>
                </a:ext>
              </a:extLst>
            </p:cNvPr>
            <p:cNvCxnSpPr/>
            <p:nvPr/>
          </p:nvCxnSpPr>
          <p:spPr>
            <a:xfrm flipV="1">
              <a:off x="1584312" y="1573211"/>
              <a:ext cx="477520" cy="602753"/>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57C8A1C-9EBA-42DE-A932-A7D68DB3291C}"/>
                </a:ext>
              </a:extLst>
            </p:cNvPr>
            <p:cNvCxnSpPr/>
            <p:nvPr/>
          </p:nvCxnSpPr>
          <p:spPr>
            <a:xfrm flipV="1">
              <a:off x="1558912" y="1606550"/>
              <a:ext cx="638188" cy="1063325"/>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2" name="直線コネクタ 31">
            <a:extLst>
              <a:ext uri="{FF2B5EF4-FFF2-40B4-BE49-F238E27FC236}">
                <a16:creationId xmlns:a16="http://schemas.microsoft.com/office/drawing/2014/main" id="{A4AE7B34-8504-4CE8-B689-6270783503E6}"/>
              </a:ext>
            </a:extLst>
          </p:cNvPr>
          <p:cNvCxnSpPr/>
          <p:nvPr/>
        </p:nvCxnSpPr>
        <p:spPr>
          <a:xfrm>
            <a:off x="2455666" y="2478734"/>
            <a:ext cx="221314" cy="372024"/>
          </a:xfrm>
          <a:prstGeom prst="line">
            <a:avLst/>
          </a:prstGeom>
          <a:ln w="57150">
            <a:solidFill>
              <a:srgbClr val="66FF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351DCF8-3795-4388-8D48-B073FFB46E1C}"/>
              </a:ext>
            </a:extLst>
          </p:cNvPr>
          <p:cNvSpPr/>
          <p:nvPr/>
        </p:nvSpPr>
        <p:spPr>
          <a:xfrm>
            <a:off x="2354515" y="3001560"/>
            <a:ext cx="832279"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センターサークル</a:t>
            </a:r>
          </a:p>
        </p:txBody>
      </p:sp>
      <p:cxnSp>
        <p:nvCxnSpPr>
          <p:cNvPr id="34" name="直線コネクタ 33">
            <a:extLst>
              <a:ext uri="{FF2B5EF4-FFF2-40B4-BE49-F238E27FC236}">
                <a16:creationId xmlns:a16="http://schemas.microsoft.com/office/drawing/2014/main" id="{6252289E-BD05-4CBB-B048-79D8B872D327}"/>
              </a:ext>
            </a:extLst>
          </p:cNvPr>
          <p:cNvCxnSpPr/>
          <p:nvPr/>
        </p:nvCxnSpPr>
        <p:spPr>
          <a:xfrm>
            <a:off x="2425551" y="2423851"/>
            <a:ext cx="340036" cy="57770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092E05E-6D13-49A1-A692-9365351F592F}"/>
              </a:ext>
            </a:extLst>
          </p:cNvPr>
          <p:cNvCxnSpPr/>
          <p:nvPr/>
        </p:nvCxnSpPr>
        <p:spPr>
          <a:xfrm flipH="1">
            <a:off x="3418456" y="1212355"/>
            <a:ext cx="600675" cy="323192"/>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29DC4230-150D-445F-BF5E-AC4887E008D3}"/>
              </a:ext>
            </a:extLst>
          </p:cNvPr>
          <p:cNvSpPr/>
          <p:nvPr/>
        </p:nvSpPr>
        <p:spPr>
          <a:xfrm>
            <a:off x="2783841" y="1058615"/>
            <a:ext cx="720122"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プレイエリア</a:t>
            </a:r>
          </a:p>
        </p:txBody>
      </p:sp>
      <p:sp>
        <p:nvSpPr>
          <p:cNvPr id="37" name="正方形/長方形 36">
            <a:extLst>
              <a:ext uri="{FF2B5EF4-FFF2-40B4-BE49-F238E27FC236}">
                <a16:creationId xmlns:a16="http://schemas.microsoft.com/office/drawing/2014/main" id="{09FC68B5-4881-423E-85C4-06F138C3C8BB}"/>
              </a:ext>
            </a:extLst>
          </p:cNvPr>
          <p:cNvSpPr/>
          <p:nvPr/>
        </p:nvSpPr>
        <p:spPr>
          <a:xfrm>
            <a:off x="1841591" y="1058615"/>
            <a:ext cx="771149"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中立点</a:t>
            </a:r>
          </a:p>
        </p:txBody>
      </p:sp>
      <p:sp>
        <p:nvSpPr>
          <p:cNvPr id="38" name="正方形/長方形 37">
            <a:extLst>
              <a:ext uri="{FF2B5EF4-FFF2-40B4-BE49-F238E27FC236}">
                <a16:creationId xmlns:a16="http://schemas.microsoft.com/office/drawing/2014/main" id="{15BA840C-B16B-4E4E-BFF9-580C6F27F721}"/>
              </a:ext>
            </a:extLst>
          </p:cNvPr>
          <p:cNvSpPr/>
          <p:nvPr/>
        </p:nvSpPr>
        <p:spPr>
          <a:xfrm>
            <a:off x="3675064" y="1058615"/>
            <a:ext cx="720122"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アウトエリア</a:t>
            </a:r>
          </a:p>
        </p:txBody>
      </p:sp>
    </p:spTree>
    <p:extLst>
      <p:ext uri="{BB962C8B-B14F-4D97-AF65-F5344CB8AC3E}">
        <p14:creationId xmlns:p14="http://schemas.microsoft.com/office/powerpoint/2010/main" val="83350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B7EEBAF-9815-0347-AB43-91999C221584}"/>
              </a:ext>
            </a:extLst>
          </p:cNvPr>
          <p:cNvSpPr txBox="1"/>
          <p:nvPr/>
        </p:nvSpPr>
        <p:spPr>
          <a:xfrm>
            <a:off x="432242" y="823055"/>
            <a:ext cx="4497898" cy="6341505"/>
          </a:xfrm>
          <a:prstGeom prst="rect">
            <a:avLst/>
          </a:prstGeom>
          <a:noFill/>
        </p:spPr>
        <p:txBody>
          <a:bodyPr wrap="square" rtlCol="0">
            <a:noAutofit/>
          </a:bodyPr>
          <a:lstStyle/>
          <a:p>
            <a:pPr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主な仕事は以下の３つです。大会により選手が計時・得点管理係を行うことがあります。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年より</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スコアリングシステムが導入されます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620" indent="-266620"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●試合時間の管理</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フリーのホイッスルまたはコールにより試合が開始された時点から試合時間計測を開始してください。試合時間によりますが、開始〇分経過といったアナウンスをするとレフリーや選手は試合がしやすいで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最低限試合終了１分前、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秒前、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秒前からのカウントダウンをお願いします。</a:t>
            </a: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特に試合終了のコールははっきりと宣言してください。これは、試合終了間際のゴールが有効であるかの際に重要になります。</a:t>
            </a:r>
            <a:endParaRPr lang="en-US" altLang="ja-JP"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●スコアリングシステム端末の管理・入力</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試合結果をスコアリングシステムに入力します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開始前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フィールド番号とチーム名があっているか確認します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タブレットへの入力をもとに試合結果をスコアリングシステムで処理します。（詳しくは次のページで確認してください。）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●得点・ペナルティ時間の計測</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得点ディスプレイは通常タブレットと接続されています。得点が入ったチームに加点します。ペナルティになったロボット毎にタイマー部分で計測します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コートチェンジの際</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前半</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後半</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表示を変更すると自動的に点数とチーム名が入れ替わります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26</a:t>
            </a:fld>
            <a:endParaRPr lang="ja-JP" altLang="en-US"/>
          </a:p>
        </p:txBody>
      </p:sp>
      <p:sp>
        <p:nvSpPr>
          <p:cNvPr id="9" name="タイトル プレースホルダ 1"/>
          <p:cNvSpPr txBox="1">
            <a:spLocks/>
          </p:cNvSpPr>
          <p:nvPr/>
        </p:nvSpPr>
        <p:spPr bwMode="gray">
          <a:xfrm>
            <a:off x="290830" y="418014"/>
            <a:ext cx="4834053"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計時・得点管理</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タブレット入力</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の仕事</a:t>
            </a:r>
          </a:p>
        </p:txBody>
      </p:sp>
      <p:grpSp>
        <p:nvGrpSpPr>
          <p:cNvPr id="6" name="グループ化 5">
            <a:extLst>
              <a:ext uri="{FF2B5EF4-FFF2-40B4-BE49-F238E27FC236}">
                <a16:creationId xmlns:a16="http://schemas.microsoft.com/office/drawing/2014/main" id="{81889A02-FD34-4AB1-A56D-2BA8DEBF0432}"/>
              </a:ext>
            </a:extLst>
          </p:cNvPr>
          <p:cNvGrpSpPr/>
          <p:nvPr/>
        </p:nvGrpSpPr>
        <p:grpSpPr>
          <a:xfrm>
            <a:off x="624801" y="2994934"/>
            <a:ext cx="3973311" cy="583498"/>
            <a:chOff x="624987" y="5362690"/>
            <a:chExt cx="3974495" cy="583672"/>
          </a:xfrm>
        </p:grpSpPr>
        <p:pic>
          <p:nvPicPr>
            <p:cNvPr id="18" name="図 17">
              <a:extLst>
                <a:ext uri="{FF2B5EF4-FFF2-40B4-BE49-F238E27FC236}">
                  <a16:creationId xmlns:a16="http://schemas.microsoft.com/office/drawing/2014/main" id="{7313FC54-3636-4A78-AD86-8CBEC5F0C9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987" y="5362690"/>
              <a:ext cx="513041" cy="583672"/>
            </a:xfrm>
            <a:prstGeom prst="rect">
              <a:avLst/>
            </a:prstGeom>
          </p:spPr>
        </p:pic>
        <p:grpSp>
          <p:nvGrpSpPr>
            <p:cNvPr id="3" name="グループ化 2">
              <a:extLst>
                <a:ext uri="{FF2B5EF4-FFF2-40B4-BE49-F238E27FC236}">
                  <a16:creationId xmlns:a16="http://schemas.microsoft.com/office/drawing/2014/main" id="{F537E372-0D4D-49D6-816B-3674BDC062B0}"/>
                </a:ext>
              </a:extLst>
            </p:cNvPr>
            <p:cNvGrpSpPr/>
            <p:nvPr/>
          </p:nvGrpSpPr>
          <p:grpSpPr>
            <a:xfrm>
              <a:off x="1102940" y="5515370"/>
              <a:ext cx="3496542" cy="273142"/>
              <a:chOff x="1102940" y="5515370"/>
              <a:chExt cx="3496542" cy="273142"/>
            </a:xfrm>
            <a:effectLst>
              <a:outerShdw blurRad="50800" dist="38100" dir="2700000" algn="tl" rotWithShape="0">
                <a:prstClr val="black">
                  <a:alpha val="40000"/>
                </a:prstClr>
              </a:outerShdw>
            </a:effectLst>
          </p:grpSpPr>
          <p:sp>
            <p:nvSpPr>
              <p:cNvPr id="26" name="フリーフォーム 16">
                <a:extLst>
                  <a:ext uri="{FF2B5EF4-FFF2-40B4-BE49-F238E27FC236}">
                    <a16:creationId xmlns:a16="http://schemas.microsoft.com/office/drawing/2014/main" id="{2E5CEA8F-012E-4A96-9E81-59B901404F4A}"/>
                  </a:ext>
                </a:extLst>
              </p:cNvPr>
              <p:cNvSpPr/>
              <p:nvPr/>
            </p:nvSpPr>
            <p:spPr>
              <a:xfrm rot="20838676">
                <a:off x="1102940" y="5655162"/>
                <a:ext cx="341522"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15">
                <a:extLst>
                  <a:ext uri="{FF2B5EF4-FFF2-40B4-BE49-F238E27FC236}">
                    <a16:creationId xmlns:a16="http://schemas.microsoft.com/office/drawing/2014/main" id="{8CE87EDA-8A12-4A3E-8E1B-B9C4B8A8FD14}"/>
                  </a:ext>
                </a:extLst>
              </p:cNvPr>
              <p:cNvSpPr/>
              <p:nvPr/>
            </p:nvSpPr>
            <p:spPr>
              <a:xfrm>
                <a:off x="1289050" y="5515370"/>
                <a:ext cx="3310432" cy="248619"/>
              </a:xfrm>
              <a:prstGeom prst="roundRect">
                <a:avLst>
                  <a:gd name="adj" fmla="val 5000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試合開始○分経過です！　試合終了１分前です！</a:t>
                </a:r>
              </a:p>
            </p:txBody>
          </p:sp>
        </p:grpSp>
      </p:grpSp>
      <p:grpSp>
        <p:nvGrpSpPr>
          <p:cNvPr id="39" name="グループ化 38">
            <a:extLst>
              <a:ext uri="{FF2B5EF4-FFF2-40B4-BE49-F238E27FC236}">
                <a16:creationId xmlns:a16="http://schemas.microsoft.com/office/drawing/2014/main" id="{8818FA5C-3B7B-4D8F-8ABF-8A2225E61AFE}"/>
              </a:ext>
            </a:extLst>
          </p:cNvPr>
          <p:cNvGrpSpPr/>
          <p:nvPr/>
        </p:nvGrpSpPr>
        <p:grpSpPr>
          <a:xfrm>
            <a:off x="624801" y="3541838"/>
            <a:ext cx="3973311" cy="583498"/>
            <a:chOff x="624987" y="5362690"/>
            <a:chExt cx="3974495" cy="583672"/>
          </a:xfrm>
        </p:grpSpPr>
        <p:pic>
          <p:nvPicPr>
            <p:cNvPr id="40" name="図 39">
              <a:extLst>
                <a:ext uri="{FF2B5EF4-FFF2-40B4-BE49-F238E27FC236}">
                  <a16:creationId xmlns:a16="http://schemas.microsoft.com/office/drawing/2014/main" id="{6EA3ADF2-F494-473E-B4C4-406434AB1D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987" y="5362690"/>
              <a:ext cx="513041" cy="583672"/>
            </a:xfrm>
            <a:prstGeom prst="rect">
              <a:avLst/>
            </a:prstGeom>
          </p:spPr>
        </p:pic>
        <p:grpSp>
          <p:nvGrpSpPr>
            <p:cNvPr id="41" name="グループ化 40">
              <a:extLst>
                <a:ext uri="{FF2B5EF4-FFF2-40B4-BE49-F238E27FC236}">
                  <a16:creationId xmlns:a16="http://schemas.microsoft.com/office/drawing/2014/main" id="{C51B2A94-B82F-4FD6-9AE3-682CCDD569DA}"/>
                </a:ext>
              </a:extLst>
            </p:cNvPr>
            <p:cNvGrpSpPr/>
            <p:nvPr/>
          </p:nvGrpSpPr>
          <p:grpSpPr>
            <a:xfrm>
              <a:off x="1102940" y="5515370"/>
              <a:ext cx="3496542" cy="273142"/>
              <a:chOff x="1102940" y="5515370"/>
              <a:chExt cx="3496542" cy="273142"/>
            </a:xfrm>
            <a:effectLst>
              <a:outerShdw blurRad="50800" dist="38100" dir="2700000" algn="tl" rotWithShape="0">
                <a:prstClr val="black">
                  <a:alpha val="40000"/>
                </a:prstClr>
              </a:outerShdw>
            </a:effectLst>
          </p:grpSpPr>
          <p:sp>
            <p:nvSpPr>
              <p:cNvPr id="42" name="フリーフォーム 16">
                <a:extLst>
                  <a:ext uri="{FF2B5EF4-FFF2-40B4-BE49-F238E27FC236}">
                    <a16:creationId xmlns:a16="http://schemas.microsoft.com/office/drawing/2014/main" id="{1DBB113A-D477-41CC-8294-43E48D81A065}"/>
                  </a:ext>
                </a:extLst>
              </p:cNvPr>
              <p:cNvSpPr/>
              <p:nvPr/>
            </p:nvSpPr>
            <p:spPr>
              <a:xfrm rot="20838676">
                <a:off x="1102940" y="5655162"/>
                <a:ext cx="341522"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15">
                <a:extLst>
                  <a:ext uri="{FF2B5EF4-FFF2-40B4-BE49-F238E27FC236}">
                    <a16:creationId xmlns:a16="http://schemas.microsoft.com/office/drawing/2014/main" id="{4216CB75-6B20-4DE8-9EA8-1D5F29EBE3CA}"/>
                  </a:ext>
                </a:extLst>
              </p:cNvPr>
              <p:cNvSpPr/>
              <p:nvPr/>
            </p:nvSpPr>
            <p:spPr>
              <a:xfrm>
                <a:off x="1289050" y="5515370"/>
                <a:ext cx="3310432" cy="248619"/>
              </a:xfrm>
              <a:prstGeom prst="roundRect">
                <a:avLst>
                  <a:gd name="adj" fmla="val 5000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試合終了までのこり</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秒です！・・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秒前・・</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grpSp>
        <p:nvGrpSpPr>
          <p:cNvPr id="44" name="グループ化 43">
            <a:extLst>
              <a:ext uri="{FF2B5EF4-FFF2-40B4-BE49-F238E27FC236}">
                <a16:creationId xmlns:a16="http://schemas.microsoft.com/office/drawing/2014/main" id="{53B6B831-ECA6-43C1-A558-ADB7163A9B66}"/>
              </a:ext>
            </a:extLst>
          </p:cNvPr>
          <p:cNvGrpSpPr/>
          <p:nvPr/>
        </p:nvGrpSpPr>
        <p:grpSpPr>
          <a:xfrm>
            <a:off x="624801" y="4088742"/>
            <a:ext cx="3973311" cy="583498"/>
            <a:chOff x="624987" y="5362690"/>
            <a:chExt cx="3974495" cy="583672"/>
          </a:xfrm>
        </p:grpSpPr>
        <p:pic>
          <p:nvPicPr>
            <p:cNvPr id="45" name="図 44">
              <a:extLst>
                <a:ext uri="{FF2B5EF4-FFF2-40B4-BE49-F238E27FC236}">
                  <a16:creationId xmlns:a16="http://schemas.microsoft.com/office/drawing/2014/main" id="{6994C569-D896-427F-BA59-1AC14F26F4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987" y="5362690"/>
              <a:ext cx="513041" cy="583672"/>
            </a:xfrm>
            <a:prstGeom prst="rect">
              <a:avLst/>
            </a:prstGeom>
          </p:spPr>
        </p:pic>
        <p:grpSp>
          <p:nvGrpSpPr>
            <p:cNvPr id="46" name="グループ化 45">
              <a:extLst>
                <a:ext uri="{FF2B5EF4-FFF2-40B4-BE49-F238E27FC236}">
                  <a16:creationId xmlns:a16="http://schemas.microsoft.com/office/drawing/2014/main" id="{11BE04A4-63C7-4A3A-954E-787E7A8DECF6}"/>
                </a:ext>
              </a:extLst>
            </p:cNvPr>
            <p:cNvGrpSpPr/>
            <p:nvPr/>
          </p:nvGrpSpPr>
          <p:grpSpPr>
            <a:xfrm>
              <a:off x="1102940" y="5515370"/>
              <a:ext cx="3496542" cy="273142"/>
              <a:chOff x="1102940" y="5515370"/>
              <a:chExt cx="3496542" cy="273142"/>
            </a:xfrm>
            <a:effectLst>
              <a:outerShdw blurRad="50800" dist="38100" dir="2700000" algn="tl" rotWithShape="0">
                <a:prstClr val="black">
                  <a:alpha val="40000"/>
                </a:prstClr>
              </a:outerShdw>
            </a:effectLst>
          </p:grpSpPr>
          <p:sp>
            <p:nvSpPr>
              <p:cNvPr id="47" name="フリーフォーム 16">
                <a:extLst>
                  <a:ext uri="{FF2B5EF4-FFF2-40B4-BE49-F238E27FC236}">
                    <a16:creationId xmlns:a16="http://schemas.microsoft.com/office/drawing/2014/main" id="{81F10771-893E-4DE2-AE72-5F8EA942E178}"/>
                  </a:ext>
                </a:extLst>
              </p:cNvPr>
              <p:cNvSpPr/>
              <p:nvPr/>
            </p:nvSpPr>
            <p:spPr>
              <a:xfrm rot="20838676">
                <a:off x="1102940" y="5655162"/>
                <a:ext cx="341522"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15">
                <a:extLst>
                  <a:ext uri="{FF2B5EF4-FFF2-40B4-BE49-F238E27FC236}">
                    <a16:creationId xmlns:a16="http://schemas.microsoft.com/office/drawing/2014/main" id="{CCE4EEBE-A3A4-4A21-AC49-3EBDAAB53694}"/>
                  </a:ext>
                </a:extLst>
              </p:cNvPr>
              <p:cNvSpPr/>
              <p:nvPr/>
            </p:nvSpPr>
            <p:spPr>
              <a:xfrm>
                <a:off x="1289050" y="5515370"/>
                <a:ext cx="3310432" cy="248619"/>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試合終了です！！ロボットを止めてください！</a:t>
                </a:r>
              </a:p>
            </p:txBody>
          </p:sp>
        </p:grpSp>
      </p:grpSp>
      <p:sp>
        <p:nvSpPr>
          <p:cNvPr id="21" name="角丸四角形 20">
            <a:extLst>
              <a:ext uri="{FF2B5EF4-FFF2-40B4-BE49-F238E27FC236}">
                <a16:creationId xmlns:a16="http://schemas.microsoft.com/office/drawing/2014/main" id="{254754CC-5DD8-DA42-A10F-47A4264C7CEB}"/>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2319021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27</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スコアリングシステム入力方法</a:t>
            </a:r>
          </a:p>
        </p:txBody>
      </p:sp>
      <p:sp>
        <p:nvSpPr>
          <p:cNvPr id="39" name="角丸四角形 38">
            <a:extLst>
              <a:ext uri="{FF2B5EF4-FFF2-40B4-BE49-F238E27FC236}">
                <a16:creationId xmlns:a16="http://schemas.microsoft.com/office/drawing/2014/main" id="{53DA43FB-1C19-BD4D-871E-659C7889EEB1}"/>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pic>
        <p:nvPicPr>
          <p:cNvPr id="3" name="図 2">
            <a:extLst>
              <a:ext uri="{FF2B5EF4-FFF2-40B4-BE49-F238E27FC236}">
                <a16:creationId xmlns:a16="http://schemas.microsoft.com/office/drawing/2014/main" id="{1EEE8274-DFE8-4394-8D1B-44C779D2E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42" y="1949300"/>
            <a:ext cx="4527110" cy="2546499"/>
          </a:xfrm>
          <a:prstGeom prst="rect">
            <a:avLst/>
          </a:prstGeom>
        </p:spPr>
      </p:pic>
      <p:sp>
        <p:nvSpPr>
          <p:cNvPr id="58" name="吹き出し: 上矢印 57">
            <a:extLst>
              <a:ext uri="{FF2B5EF4-FFF2-40B4-BE49-F238E27FC236}">
                <a16:creationId xmlns:a16="http://schemas.microsoft.com/office/drawing/2014/main" id="{C34BD421-FCF1-400A-9C60-134FB538E61B}"/>
              </a:ext>
            </a:extLst>
          </p:cNvPr>
          <p:cNvSpPr/>
          <p:nvPr/>
        </p:nvSpPr>
        <p:spPr>
          <a:xfrm>
            <a:off x="132118" y="4350765"/>
            <a:ext cx="3905394" cy="2874398"/>
          </a:xfrm>
          <a:prstGeom prst="upArrowCallout">
            <a:avLst>
              <a:gd name="adj1" fmla="val 5422"/>
              <a:gd name="adj2" fmla="val 8900"/>
              <a:gd name="adj3" fmla="val 9082"/>
              <a:gd name="adj4" fmla="val 3739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下矢印 6">
            <a:extLst>
              <a:ext uri="{FF2B5EF4-FFF2-40B4-BE49-F238E27FC236}">
                <a16:creationId xmlns:a16="http://schemas.microsoft.com/office/drawing/2014/main" id="{7AD25DA3-ABF9-4C04-827E-FB55C11F0FEA}"/>
              </a:ext>
            </a:extLst>
          </p:cNvPr>
          <p:cNvSpPr/>
          <p:nvPr/>
        </p:nvSpPr>
        <p:spPr>
          <a:xfrm>
            <a:off x="479553" y="985846"/>
            <a:ext cx="1680861" cy="1475960"/>
          </a:xfrm>
          <a:prstGeom prst="downArrowCallout">
            <a:avLst>
              <a:gd name="adj1" fmla="val 8436"/>
              <a:gd name="adj2" fmla="val 11589"/>
              <a:gd name="adj3" fmla="val 12283"/>
              <a:gd name="adj4" fmla="val 2358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F925FD1-8B52-4CC5-B1AB-3EFDAAE12DD5}"/>
              </a:ext>
            </a:extLst>
          </p:cNvPr>
          <p:cNvSpPr txBox="1"/>
          <p:nvPr/>
        </p:nvSpPr>
        <p:spPr>
          <a:xfrm>
            <a:off x="479553" y="1035431"/>
            <a:ext cx="176799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チーム名（自動入力）</a:t>
            </a:r>
          </a:p>
        </p:txBody>
      </p:sp>
      <p:sp>
        <p:nvSpPr>
          <p:cNvPr id="10" name="吹き出し: 下矢印 9">
            <a:extLst>
              <a:ext uri="{FF2B5EF4-FFF2-40B4-BE49-F238E27FC236}">
                <a16:creationId xmlns:a16="http://schemas.microsoft.com/office/drawing/2014/main" id="{E2A02150-8260-447B-82BF-D4E05251F6D1}"/>
              </a:ext>
            </a:extLst>
          </p:cNvPr>
          <p:cNvSpPr/>
          <p:nvPr/>
        </p:nvSpPr>
        <p:spPr>
          <a:xfrm>
            <a:off x="3771900" y="1008510"/>
            <a:ext cx="1207328" cy="916171"/>
          </a:xfrm>
          <a:prstGeom prst="downArrow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6ED6C7D1-2C19-4426-875F-57C7310DB402}"/>
              </a:ext>
            </a:extLst>
          </p:cNvPr>
          <p:cNvSpPr txBox="1"/>
          <p:nvPr/>
        </p:nvSpPr>
        <p:spPr>
          <a:xfrm>
            <a:off x="3756815" y="1063089"/>
            <a:ext cx="1368068"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ロボット毎</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ペナルティ</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秒</a:t>
            </a:r>
            <a:r>
              <a:rPr lang="en-US" altLang="ja-JP" sz="1200" dirty="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49" name="吹き出し: 下矢印 48">
            <a:extLst>
              <a:ext uri="{FF2B5EF4-FFF2-40B4-BE49-F238E27FC236}">
                <a16:creationId xmlns:a16="http://schemas.microsoft.com/office/drawing/2014/main" id="{6C570FF5-92D3-4ABA-8971-213CAC2F17C7}"/>
              </a:ext>
            </a:extLst>
          </p:cNvPr>
          <p:cNvSpPr/>
          <p:nvPr/>
        </p:nvSpPr>
        <p:spPr>
          <a:xfrm>
            <a:off x="748563" y="1386728"/>
            <a:ext cx="2654945" cy="1475960"/>
          </a:xfrm>
          <a:prstGeom prst="downArrowCallout">
            <a:avLst>
              <a:gd name="adj1" fmla="val 9850"/>
              <a:gd name="adj2" fmla="val 13722"/>
              <a:gd name="adj3" fmla="val 12584"/>
              <a:gd name="adj4" fmla="val 3361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80305AE8-2CFE-431B-A9E9-300929B355F9}"/>
              </a:ext>
            </a:extLst>
          </p:cNvPr>
          <p:cNvSpPr txBox="1"/>
          <p:nvPr/>
        </p:nvSpPr>
        <p:spPr>
          <a:xfrm>
            <a:off x="748563" y="1439626"/>
            <a:ext cx="2635309"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前半</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後半切替ボタンをクリックで</a:t>
            </a:r>
            <a:r>
              <a:rPr kumimoji="1" lang="en-US" altLang="ja-JP" sz="1200" dirty="0">
                <a:latin typeface="メイリオ" panose="020B0604030504040204" pitchFamily="50" charset="-128"/>
                <a:ea typeface="メイリオ" panose="020B0604030504040204" pitchFamily="50" charset="-128"/>
              </a:rPr>
              <a:t>､</a:t>
            </a:r>
          </a:p>
          <a:p>
            <a:r>
              <a:rPr kumimoji="1" lang="ja-JP" altLang="en-US" sz="1200" dirty="0">
                <a:latin typeface="メイリオ" panose="020B0604030504040204" pitchFamily="50" charset="-128"/>
                <a:ea typeface="メイリオ" panose="020B0604030504040204" pitchFamily="50" charset="-128"/>
              </a:rPr>
              <a:t>自動でチーム名と得点が入れ替わる</a:t>
            </a:r>
          </a:p>
        </p:txBody>
      </p:sp>
      <p:sp>
        <p:nvSpPr>
          <p:cNvPr id="54" name="吹き出し: 上矢印 53">
            <a:extLst>
              <a:ext uri="{FF2B5EF4-FFF2-40B4-BE49-F238E27FC236}">
                <a16:creationId xmlns:a16="http://schemas.microsoft.com/office/drawing/2014/main" id="{8B293CAD-7F62-4399-B906-6FB07FA4410C}"/>
              </a:ext>
            </a:extLst>
          </p:cNvPr>
          <p:cNvSpPr/>
          <p:nvPr/>
        </p:nvSpPr>
        <p:spPr>
          <a:xfrm>
            <a:off x="3497973" y="4350764"/>
            <a:ext cx="1643083" cy="1693376"/>
          </a:xfrm>
          <a:prstGeom prst="upArrowCallout">
            <a:avLst>
              <a:gd name="adj1" fmla="val 6234"/>
              <a:gd name="adj2" fmla="val 8636"/>
              <a:gd name="adj3" fmla="val 10396"/>
              <a:gd name="adj4" fmla="val 2620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6A8C16AA-E0F9-4C12-9BD1-1DE29339BF93}"/>
              </a:ext>
            </a:extLst>
          </p:cNvPr>
          <p:cNvSpPr txBox="1"/>
          <p:nvPr/>
        </p:nvSpPr>
        <p:spPr>
          <a:xfrm>
            <a:off x="3480236" y="5631320"/>
            <a:ext cx="1727677"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ペナルティタイマーの</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リセット</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リスタート</a:t>
            </a:r>
          </a:p>
        </p:txBody>
      </p:sp>
      <p:sp>
        <p:nvSpPr>
          <p:cNvPr id="56" name="吹き出し: 上矢印 55">
            <a:extLst>
              <a:ext uri="{FF2B5EF4-FFF2-40B4-BE49-F238E27FC236}">
                <a16:creationId xmlns:a16="http://schemas.microsoft.com/office/drawing/2014/main" id="{06C2F40C-4E63-4F6C-B625-7ED48DB57BB8}"/>
              </a:ext>
            </a:extLst>
          </p:cNvPr>
          <p:cNvSpPr/>
          <p:nvPr/>
        </p:nvSpPr>
        <p:spPr>
          <a:xfrm>
            <a:off x="3101954" y="4308044"/>
            <a:ext cx="648115" cy="688938"/>
          </a:xfrm>
          <a:prstGeom prst="upArrowCallout">
            <a:avLst>
              <a:gd name="adj1" fmla="val 14767"/>
              <a:gd name="adj2" fmla="val 25006"/>
              <a:gd name="adj3" fmla="val 20659"/>
              <a:gd name="adj4" fmla="val 4835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B12C7B9-0349-4119-B229-A652F39C6102}"/>
              </a:ext>
            </a:extLst>
          </p:cNvPr>
          <p:cNvSpPr txBox="1"/>
          <p:nvPr/>
        </p:nvSpPr>
        <p:spPr>
          <a:xfrm>
            <a:off x="3164017" y="4695466"/>
            <a:ext cx="648115"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減点</a:t>
            </a:r>
            <a:endParaRPr kumimoji="1" lang="en-US" altLang="ja-JP" sz="12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0D309BB9-BABC-4C2E-81A1-6B7851274BA4}"/>
              </a:ext>
            </a:extLst>
          </p:cNvPr>
          <p:cNvSpPr txBox="1"/>
          <p:nvPr/>
        </p:nvSpPr>
        <p:spPr>
          <a:xfrm>
            <a:off x="189176" y="6223738"/>
            <a:ext cx="3910788" cy="830997"/>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入力データの送信ボタンをクリック後に</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結果確認の画面が表示される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各チームのキャプテンとレフリーに点数確認をしてもらい</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それぞれサインをもらって結果を送信する</a:t>
            </a:r>
            <a:endParaRPr lang="en-US" altLang="ja-JP" sz="1200" dirty="0">
              <a:latin typeface="メイリオ" panose="020B0604030504040204" pitchFamily="50" charset="-128"/>
              <a:ea typeface="メイリオ" panose="020B0604030504040204" pitchFamily="50" charset="-128"/>
            </a:endParaRPr>
          </a:p>
        </p:txBody>
      </p:sp>
      <p:sp>
        <p:nvSpPr>
          <p:cNvPr id="60" name="吹き出し: 上矢印 59">
            <a:extLst>
              <a:ext uri="{FF2B5EF4-FFF2-40B4-BE49-F238E27FC236}">
                <a16:creationId xmlns:a16="http://schemas.microsoft.com/office/drawing/2014/main" id="{A67556CF-2834-4C7C-B2EE-4A9D7CD31AD8}"/>
              </a:ext>
            </a:extLst>
          </p:cNvPr>
          <p:cNvSpPr/>
          <p:nvPr/>
        </p:nvSpPr>
        <p:spPr>
          <a:xfrm>
            <a:off x="1632777" y="4059390"/>
            <a:ext cx="1388349" cy="1924485"/>
          </a:xfrm>
          <a:prstGeom prst="upArrowCallout">
            <a:avLst>
              <a:gd name="adj1" fmla="val 10465"/>
              <a:gd name="adj2" fmla="val 14889"/>
              <a:gd name="adj3" fmla="val 16357"/>
              <a:gd name="adj4" fmla="val 151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吹き出し: 上矢印 51">
            <a:extLst>
              <a:ext uri="{FF2B5EF4-FFF2-40B4-BE49-F238E27FC236}">
                <a16:creationId xmlns:a16="http://schemas.microsoft.com/office/drawing/2014/main" id="{2647B032-F1F0-4C1E-B8AB-4F5A23D6843A}"/>
              </a:ext>
            </a:extLst>
          </p:cNvPr>
          <p:cNvSpPr/>
          <p:nvPr/>
        </p:nvSpPr>
        <p:spPr>
          <a:xfrm>
            <a:off x="909524" y="4034857"/>
            <a:ext cx="1388349" cy="1057916"/>
          </a:xfrm>
          <a:prstGeom prst="upArrowCallout">
            <a:avLst>
              <a:gd name="adj1" fmla="val 10465"/>
              <a:gd name="adj2" fmla="val 14889"/>
              <a:gd name="adj3" fmla="val 16357"/>
              <a:gd name="adj4" fmla="val 361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9BA5BE2-E9E1-46D9-A512-09489CE4F60B}"/>
              </a:ext>
            </a:extLst>
          </p:cNvPr>
          <p:cNvSpPr txBox="1"/>
          <p:nvPr/>
        </p:nvSpPr>
        <p:spPr>
          <a:xfrm>
            <a:off x="843186" y="4773438"/>
            <a:ext cx="1493471"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スタート・ポーズ</a:t>
            </a:r>
            <a:endParaRPr kumimoji="1" lang="ja-JP" altLang="en-US" sz="1200" dirty="0">
              <a:latin typeface="メイリオ" panose="020B0604030504040204" pitchFamily="50" charset="-128"/>
              <a:ea typeface="メイリオ" panose="020B0604030504040204" pitchFamily="50" charset="-128"/>
            </a:endParaRPr>
          </a:p>
        </p:txBody>
      </p:sp>
      <p:sp>
        <p:nvSpPr>
          <p:cNvPr id="11" name="吹き出し: 上矢印 10">
            <a:extLst>
              <a:ext uri="{FF2B5EF4-FFF2-40B4-BE49-F238E27FC236}">
                <a16:creationId xmlns:a16="http://schemas.microsoft.com/office/drawing/2014/main" id="{C6CC0E81-E832-43C9-A5F1-9FC5F6AC9C8E}"/>
              </a:ext>
            </a:extLst>
          </p:cNvPr>
          <p:cNvSpPr/>
          <p:nvPr/>
        </p:nvSpPr>
        <p:spPr>
          <a:xfrm>
            <a:off x="1882449" y="3679063"/>
            <a:ext cx="2217515" cy="1816336"/>
          </a:xfrm>
          <a:prstGeom prst="upArrowCallout">
            <a:avLst>
              <a:gd name="adj1" fmla="val 7655"/>
              <a:gd name="adj2" fmla="val 10695"/>
              <a:gd name="adj3" fmla="val 10737"/>
              <a:gd name="adj4" fmla="val 1937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9939521-3B66-4ACF-A23A-ED0C345986A4}"/>
              </a:ext>
            </a:extLst>
          </p:cNvPr>
          <p:cNvSpPr txBox="1"/>
          <p:nvPr/>
        </p:nvSpPr>
        <p:spPr>
          <a:xfrm>
            <a:off x="1829678" y="5194138"/>
            <a:ext cx="224593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得点エリアをクリック</a:t>
            </a:r>
            <a:r>
              <a:rPr lang="ja-JP" altLang="en-US" sz="1200" dirty="0">
                <a:latin typeface="メイリオ" panose="020B0604030504040204" pitchFamily="50" charset="-128"/>
                <a:ea typeface="メイリオ" panose="020B0604030504040204" pitchFamily="50" charset="-128"/>
              </a:rPr>
              <a:t>で</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加点</a:t>
            </a:r>
            <a:endParaRPr kumimoji="1" lang="ja-JP" altLang="en-US" sz="1200"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9DD64D08-7025-4BAD-948E-6580B1EE24C2}"/>
              </a:ext>
            </a:extLst>
          </p:cNvPr>
          <p:cNvSpPr txBox="1"/>
          <p:nvPr/>
        </p:nvSpPr>
        <p:spPr>
          <a:xfrm>
            <a:off x="1638210" y="5735262"/>
            <a:ext cx="1423330"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試合時間リセット</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5646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28</a:t>
            </a:fld>
            <a:endParaRPr lang="ja-JP" altLang="en-US"/>
          </a:p>
        </p:txBody>
      </p:sp>
      <p:sp>
        <p:nvSpPr>
          <p:cNvPr id="9" name="タイトル プレースホルダ 1"/>
          <p:cNvSpPr txBox="1">
            <a:spLocks/>
          </p:cNvSpPr>
          <p:nvPr/>
        </p:nvSpPr>
        <p:spPr bwMode="gray">
          <a:xfrm>
            <a:off x="432242" y="395115"/>
            <a:ext cx="481793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スコア記録用紙の記入方法（紙ベース）</a:t>
            </a:r>
          </a:p>
        </p:txBody>
      </p:sp>
      <p:grpSp>
        <p:nvGrpSpPr>
          <p:cNvPr id="3" name="グループ化 2">
            <a:extLst>
              <a:ext uri="{FF2B5EF4-FFF2-40B4-BE49-F238E27FC236}">
                <a16:creationId xmlns:a16="http://schemas.microsoft.com/office/drawing/2014/main" id="{703B5FCA-7763-4FFB-AECA-B1A7E5A48C0D}"/>
              </a:ext>
            </a:extLst>
          </p:cNvPr>
          <p:cNvGrpSpPr/>
          <p:nvPr/>
        </p:nvGrpSpPr>
        <p:grpSpPr>
          <a:xfrm>
            <a:off x="723799" y="2417390"/>
            <a:ext cx="3833388" cy="4889788"/>
            <a:chOff x="591490" y="2022081"/>
            <a:chExt cx="4146257" cy="5354317"/>
          </a:xfrm>
        </p:grpSpPr>
        <p:pic>
          <p:nvPicPr>
            <p:cNvPr id="2" name="図 1">
              <a:extLst>
                <a:ext uri="{FF2B5EF4-FFF2-40B4-BE49-F238E27FC236}">
                  <a16:creationId xmlns:a16="http://schemas.microsoft.com/office/drawing/2014/main" id="{EBAB0EAE-0259-944A-99FB-4F3A792B6E0E}"/>
                </a:ext>
              </a:extLst>
            </p:cNvPr>
            <p:cNvPicPr>
              <a:picLocks noChangeAspect="1"/>
            </p:cNvPicPr>
            <p:nvPr/>
          </p:nvPicPr>
          <p:blipFill>
            <a:blip r:embed="rId2"/>
            <a:stretch>
              <a:fillRect/>
            </a:stretch>
          </p:blipFill>
          <p:spPr>
            <a:xfrm>
              <a:off x="591490" y="2022081"/>
              <a:ext cx="4146257" cy="5354317"/>
            </a:xfrm>
            <a:prstGeom prst="rect">
              <a:avLst/>
            </a:prstGeom>
          </p:spPr>
        </p:pic>
        <p:sp>
          <p:nvSpPr>
            <p:cNvPr id="6" name="テキスト ボックス 5">
              <a:extLst>
                <a:ext uri="{FF2B5EF4-FFF2-40B4-BE49-F238E27FC236}">
                  <a16:creationId xmlns:a16="http://schemas.microsoft.com/office/drawing/2014/main" id="{929BC708-CA4E-C746-9C96-1F767AFBCD60}"/>
                </a:ext>
              </a:extLst>
            </p:cNvPr>
            <p:cNvSpPr txBox="1"/>
            <p:nvPr/>
          </p:nvSpPr>
          <p:spPr>
            <a:xfrm rot="3045380">
              <a:off x="1026688" y="4023307"/>
              <a:ext cx="3878982" cy="1297562"/>
            </a:xfrm>
            <a:prstGeom prst="rect">
              <a:avLst/>
            </a:prstGeom>
            <a:noFill/>
          </p:spPr>
          <p:txBody>
            <a:bodyPr wrap="square" rtlCol="0">
              <a:spAutoFit/>
            </a:bodyPr>
            <a:lstStyle/>
            <a:p>
              <a:r>
                <a:rPr lang="en-US" altLang="ja-JP" sz="7198" spc="600" dirty="0">
                  <a:solidFill>
                    <a:srgbClr val="FF0000">
                      <a:alpha val="20000"/>
                    </a:srgbClr>
                  </a:solidFill>
                </a:rPr>
                <a:t>sample</a:t>
              </a:r>
              <a:endParaRPr lang="ja-JP" altLang="en-US" sz="7198" spc="600" dirty="0">
                <a:solidFill>
                  <a:srgbClr val="FF0000">
                    <a:alpha val="20000"/>
                  </a:srgbClr>
                </a:solidFill>
              </a:endParaRPr>
            </a:p>
          </p:txBody>
        </p:sp>
      </p:grpSp>
      <p:sp>
        <p:nvSpPr>
          <p:cNvPr id="10" name="角丸四角形 9">
            <a:extLst>
              <a:ext uri="{FF2B5EF4-FFF2-40B4-BE49-F238E27FC236}">
                <a16:creationId xmlns:a16="http://schemas.microsoft.com/office/drawing/2014/main" id="{C906625A-F2E8-C748-B517-FEDD57515DEC}"/>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
        <p:nvSpPr>
          <p:cNvPr id="39" name="テキスト ボックス 38">
            <a:extLst>
              <a:ext uri="{FF2B5EF4-FFF2-40B4-BE49-F238E27FC236}">
                <a16:creationId xmlns:a16="http://schemas.microsoft.com/office/drawing/2014/main" id="{64D1C7A3-03D3-2241-A0D4-AEBA97AAFBCF}"/>
              </a:ext>
            </a:extLst>
          </p:cNvPr>
          <p:cNvSpPr txBox="1"/>
          <p:nvPr/>
        </p:nvSpPr>
        <p:spPr>
          <a:xfrm>
            <a:off x="432242" y="810153"/>
            <a:ext cx="4416502"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スコア記録用紙への記入方法</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前半・後半の欄にはそれぞれのチームの得点を「正」の字カウント。</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合計の欄は前半・後半の合計を算用数字で記入し、勝った方に○をつける。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②試合中、レフリーが「○番故障！」と宣言した場合にはその番号の故障欄に「正」の字でカウント。試合終了後にはキャプテン・レフリーにサイン・コメントを貰う。</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得点などに誤りがないかを選手に確認してもらってください．</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dirty="0"/>
          </a:p>
        </p:txBody>
      </p:sp>
    </p:spTree>
    <p:extLst>
      <p:ext uri="{BB962C8B-B14F-4D97-AF65-F5344CB8AC3E}">
        <p14:creationId xmlns:p14="http://schemas.microsoft.com/office/powerpoint/2010/main" val="406367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3</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はじめに</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その２</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81985"/>
            <a:ext cx="4416502" cy="5947248"/>
          </a:xfrm>
          <a:prstGeom prst="rect">
            <a:avLst/>
          </a:prstGeom>
          <a:noFill/>
        </p:spPr>
        <p:txBody>
          <a:bodyPr wrap="square" rtlCol="0">
            <a:noAutofit/>
          </a:bodyPr>
          <a:lstStyle/>
          <a:p>
            <a:pPr>
              <a:lnSpc>
                <a:spcPct val="150000"/>
              </a:lnSpc>
            </a:pP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手袋の着用をおすすめします</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最近のワールドリーグでは、高回転のドリブラーを搭載したロボットや、移動速度が速いロボットが増加しています。過去の大会でも、ドリブラーのギアによる指の怪我などが発生しています。</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指の怪我を防ぐために、手袋の着用をおすすめします。</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ただし、軍手や毛糸などの繊維系手袋は、ドリブラーなどに巻き込まれたときに危険ですので使用しないでください。</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このサッカー審判ハンドブックは以下のルールをもとに作成しています。</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ワールドリーグ：</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ロボカップジュニアサッカールール</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2022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日本語版</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なお、審判ミーティングを円滑に行うためにルールで必要な部分を抜粋して制作しています。</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なにか疑問点等あればルールブックをご確認ください。</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また、ローカルルール等は場合は審判ミーティングで確認してください。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このハンドブックについてなにかお気づきの点が有りましたら最寄りのサッカー技術委員にお知らせください。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必要に応じて改訂していきます。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C66113AC-8A63-4CA3-8904-F32C252CB8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31" b="90415" l="6419" r="91723">
                        <a14:foregroundMark x1="8277" y1="58549" x2="8277" y2="58549"/>
                        <a14:foregroundMark x1="42230" y1="90415" x2="42230" y2="90415"/>
                        <a14:foregroundMark x1="56419" y1="9326" x2="56419" y2="9326"/>
                        <a14:foregroundMark x1="6926" y1="55699" x2="6926" y2="55699"/>
                        <a14:foregroundMark x1="6419" y1="56477" x2="6419" y2="56477"/>
                        <a14:foregroundMark x1="91723" y1="49741" x2="91723" y2="49741"/>
                        <a14:foregroundMark x1="56419" y1="8031" x2="56419" y2="8031"/>
                      </a14:backgroundRemoval>
                    </a14:imgEffect>
                  </a14:imgLayer>
                </a14:imgProps>
              </a:ext>
            </a:extLst>
          </a:blip>
          <a:stretch>
            <a:fillRect/>
          </a:stretch>
        </p:blipFill>
        <p:spPr>
          <a:xfrm>
            <a:off x="711502" y="4869224"/>
            <a:ext cx="3904647" cy="2545934"/>
          </a:xfrm>
          <a:prstGeom prst="rect">
            <a:avLst/>
          </a:prstGeom>
        </p:spPr>
      </p:pic>
      <p:sp>
        <p:nvSpPr>
          <p:cNvPr id="7" name="角丸四角形 6">
            <a:extLst>
              <a:ext uri="{FF2B5EF4-FFF2-40B4-BE49-F238E27FC236}">
                <a16:creationId xmlns:a16="http://schemas.microsoft.com/office/drawing/2014/main" id="{11935024-FFB2-2841-8825-B624D8BF2E25}"/>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24552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D1C183CD-DDAE-4AF8-8BE8-3DF424DE6D25}"/>
              </a:ext>
            </a:extLst>
          </p:cNvPr>
          <p:cNvGrpSpPr/>
          <p:nvPr/>
        </p:nvGrpSpPr>
        <p:grpSpPr>
          <a:xfrm>
            <a:off x="500564" y="3879245"/>
            <a:ext cx="4416544" cy="2028758"/>
            <a:chOff x="-14880440" y="5752508"/>
            <a:chExt cx="37342391" cy="17153389"/>
          </a:xfrm>
        </p:grpSpPr>
        <p:pic>
          <p:nvPicPr>
            <p:cNvPr id="20" name="図 19">
              <a:extLst>
                <a:ext uri="{FF2B5EF4-FFF2-40B4-BE49-F238E27FC236}">
                  <a16:creationId xmlns:a16="http://schemas.microsoft.com/office/drawing/2014/main" id="{35334474-E20C-4CB3-8AF3-C94135282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5392" y="5956606"/>
              <a:ext cx="4830814" cy="7561260"/>
            </a:xfrm>
            <a:prstGeom prst="rect">
              <a:avLst/>
            </a:prstGeom>
          </p:spPr>
        </p:pic>
        <p:pic>
          <p:nvPicPr>
            <p:cNvPr id="22" name="図 21">
              <a:extLst>
                <a:ext uri="{FF2B5EF4-FFF2-40B4-BE49-F238E27FC236}">
                  <a16:creationId xmlns:a16="http://schemas.microsoft.com/office/drawing/2014/main" id="{866DC41B-5B7F-4C27-A765-75FA1D8BE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375" y="15225098"/>
              <a:ext cx="4830803" cy="7561263"/>
            </a:xfrm>
            <a:prstGeom prst="rect">
              <a:avLst/>
            </a:prstGeom>
          </p:spPr>
        </p:pic>
        <p:pic>
          <p:nvPicPr>
            <p:cNvPr id="24" name="図 23">
              <a:extLst>
                <a:ext uri="{FF2B5EF4-FFF2-40B4-BE49-F238E27FC236}">
                  <a16:creationId xmlns:a16="http://schemas.microsoft.com/office/drawing/2014/main" id="{1734DF13-FF30-4924-987F-9C636FE8F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0440" y="15023579"/>
              <a:ext cx="4830803" cy="7561263"/>
            </a:xfrm>
            <a:prstGeom prst="rect">
              <a:avLst/>
            </a:prstGeom>
          </p:spPr>
        </p:pic>
        <p:pic>
          <p:nvPicPr>
            <p:cNvPr id="26" name="図 25">
              <a:extLst>
                <a:ext uri="{FF2B5EF4-FFF2-40B4-BE49-F238E27FC236}">
                  <a16:creationId xmlns:a16="http://schemas.microsoft.com/office/drawing/2014/main" id="{15A4AAB1-27FE-4B55-9B48-D4F34E1794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5660" y="15292904"/>
              <a:ext cx="4830803" cy="7561263"/>
            </a:xfrm>
            <a:prstGeom prst="rect">
              <a:avLst/>
            </a:prstGeom>
          </p:spPr>
        </p:pic>
        <p:pic>
          <p:nvPicPr>
            <p:cNvPr id="28" name="図 27">
              <a:extLst>
                <a:ext uri="{FF2B5EF4-FFF2-40B4-BE49-F238E27FC236}">
                  <a16:creationId xmlns:a16="http://schemas.microsoft.com/office/drawing/2014/main" id="{207AF7D2-B680-49F1-A42A-6713C0CF5A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1148" y="15344634"/>
              <a:ext cx="4830803" cy="7561263"/>
            </a:xfrm>
            <a:prstGeom prst="rect">
              <a:avLst/>
            </a:prstGeom>
          </p:spPr>
        </p:pic>
        <p:pic>
          <p:nvPicPr>
            <p:cNvPr id="30" name="図 29">
              <a:extLst>
                <a:ext uri="{FF2B5EF4-FFF2-40B4-BE49-F238E27FC236}">
                  <a16:creationId xmlns:a16="http://schemas.microsoft.com/office/drawing/2014/main" id="{4B07F5DD-7B7E-471A-8351-A4DCD9AD0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51443" y="5752508"/>
              <a:ext cx="4830803" cy="7561263"/>
            </a:xfrm>
            <a:prstGeom prst="rect">
              <a:avLst/>
            </a:prstGeom>
          </p:spPr>
        </p:pic>
        <p:pic>
          <p:nvPicPr>
            <p:cNvPr id="32" name="図 31">
              <a:extLst>
                <a:ext uri="{FF2B5EF4-FFF2-40B4-BE49-F238E27FC236}">
                  <a16:creationId xmlns:a16="http://schemas.microsoft.com/office/drawing/2014/main" id="{43C76E95-CE16-4599-8449-99F56598FA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5631" y="5937214"/>
              <a:ext cx="4830803" cy="7561263"/>
            </a:xfrm>
            <a:prstGeom prst="rect">
              <a:avLst/>
            </a:prstGeom>
          </p:spPr>
        </p:pic>
      </p:grpSp>
      <p:pic>
        <p:nvPicPr>
          <p:cNvPr id="12" name="図 11">
            <a:extLst>
              <a:ext uri="{FF2B5EF4-FFF2-40B4-BE49-F238E27FC236}">
                <a16:creationId xmlns:a16="http://schemas.microsoft.com/office/drawing/2014/main" id="{A6DC9A2A-0FC1-4954-A50D-A2B413748A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4086" y="5419515"/>
            <a:ext cx="450517" cy="450517"/>
          </a:xfrm>
          <a:prstGeom prst="rect">
            <a:avLst/>
          </a:prstGeom>
        </p:spPr>
      </p:pic>
      <p:pic>
        <p:nvPicPr>
          <p:cNvPr id="14" name="図 13">
            <a:extLst>
              <a:ext uri="{FF2B5EF4-FFF2-40B4-BE49-F238E27FC236}">
                <a16:creationId xmlns:a16="http://schemas.microsoft.com/office/drawing/2014/main" id="{8129C6B1-C57D-468A-943C-030067508F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1856" y="5419515"/>
            <a:ext cx="450517" cy="450517"/>
          </a:xfrm>
          <a:prstGeom prst="rect">
            <a:avLst/>
          </a:prstGeom>
        </p:spPr>
      </p:pic>
      <p:pic>
        <p:nvPicPr>
          <p:cNvPr id="55" name="図 54">
            <a:extLst>
              <a:ext uri="{FF2B5EF4-FFF2-40B4-BE49-F238E27FC236}">
                <a16:creationId xmlns:a16="http://schemas.microsoft.com/office/drawing/2014/main" id="{519B5812-AC90-4DA9-B8FB-3E9C42A6A0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4086" y="5060054"/>
            <a:ext cx="450517" cy="450517"/>
          </a:xfrm>
          <a:prstGeom prst="rect">
            <a:avLst/>
          </a:prstGeom>
        </p:spPr>
      </p:pic>
      <p:pic>
        <p:nvPicPr>
          <p:cNvPr id="59" name="図 58">
            <a:extLst>
              <a:ext uri="{FF2B5EF4-FFF2-40B4-BE49-F238E27FC236}">
                <a16:creationId xmlns:a16="http://schemas.microsoft.com/office/drawing/2014/main" id="{1CBF8985-0970-43A6-A1E2-03BC42CB92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1856" y="5060054"/>
            <a:ext cx="450517" cy="450517"/>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4</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試合準備と確認</a:t>
            </a:r>
          </a:p>
        </p:txBody>
      </p:sp>
      <p:sp>
        <p:nvSpPr>
          <p:cNvPr id="10" name="テキスト ボックス 9"/>
          <p:cNvSpPr txBox="1"/>
          <p:nvPr/>
        </p:nvSpPr>
        <p:spPr>
          <a:xfrm>
            <a:off x="432243" y="920109"/>
            <a:ext cx="4416502" cy="2294965"/>
          </a:xfrm>
          <a:prstGeom prst="rect">
            <a:avLst/>
          </a:prstGeom>
          <a:noFill/>
        </p:spPr>
        <p:txBody>
          <a:bodyPr wrap="square" rtlCol="0">
            <a:noAutofit/>
          </a:bodyPr>
          <a:lstStyle/>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レフリー担当者は試合開始時刻までに各自が担当するコートで行う次の試合の</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チームを確認し、以下の項目について順にチェックしてください。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試合前のチェック</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レフリー、アシスタントレフリーと計時・得点管理係はいるか？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試合記録用紙は用意できているか？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赤外線ボールの場合、モードは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で電池は十分</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点滅していない</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パッシブボールの場合、傷みや損傷はないか？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コートサイドには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個ずつ計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個のタイマーが用意されているか？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試合チームが車検証を持ってコートに来ているか？</a:t>
            </a:r>
          </a:p>
        </p:txBody>
      </p:sp>
      <p:sp>
        <p:nvSpPr>
          <p:cNvPr id="121" name="テキスト ボックス 120"/>
          <p:cNvSpPr txBox="1"/>
          <p:nvPr/>
        </p:nvSpPr>
        <p:spPr>
          <a:xfrm>
            <a:off x="432243" y="6250984"/>
            <a:ext cx="4416502" cy="679571"/>
          </a:xfrm>
          <a:prstGeom prst="rect">
            <a:avLst/>
          </a:prstGeom>
          <a:noFill/>
        </p:spPr>
        <p:txBody>
          <a:bodyPr wrap="square" rtlCol="0">
            <a:noAutofit/>
          </a:bodyPr>
          <a:lstStyle/>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また、コート内にねじ・ナット・ワッシャーなどが落ちていないか、各チームのキャプテンが誰か、なども合わせて確認してください。</a:t>
            </a:r>
          </a:p>
        </p:txBody>
      </p:sp>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873785" y="5132053"/>
            <a:ext cx="1713184" cy="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正方形/長方形 59"/>
          <p:cNvSpPr/>
          <p:nvPr/>
        </p:nvSpPr>
        <p:spPr>
          <a:xfrm>
            <a:off x="604539" y="3734767"/>
            <a:ext cx="535564"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レフリー</a:t>
            </a:r>
          </a:p>
        </p:txBody>
      </p:sp>
      <p:sp>
        <p:nvSpPr>
          <p:cNvPr id="62" name="正方形/長方形 61"/>
          <p:cNvSpPr/>
          <p:nvPr/>
        </p:nvSpPr>
        <p:spPr>
          <a:xfrm>
            <a:off x="2202988" y="4849552"/>
            <a:ext cx="1054783"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ボール／電池残量</a:t>
            </a:r>
          </a:p>
        </p:txBody>
      </p:sp>
      <p:sp>
        <p:nvSpPr>
          <p:cNvPr id="64" name="正方形/長方形 63"/>
          <p:cNvSpPr/>
          <p:nvPr/>
        </p:nvSpPr>
        <p:spPr>
          <a:xfrm>
            <a:off x="1404549" y="4849552"/>
            <a:ext cx="566013"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タイマー</a:t>
            </a:r>
          </a:p>
        </p:txBody>
      </p:sp>
      <p:sp>
        <p:nvSpPr>
          <p:cNvPr id="65" name="正方形/長方形 64"/>
          <p:cNvSpPr/>
          <p:nvPr/>
        </p:nvSpPr>
        <p:spPr>
          <a:xfrm>
            <a:off x="3515492" y="4849552"/>
            <a:ext cx="566013"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タイマー</a:t>
            </a:r>
          </a:p>
        </p:txBody>
      </p:sp>
      <p:sp>
        <p:nvSpPr>
          <p:cNvPr id="92" name="正方形/長方形 91"/>
          <p:cNvSpPr/>
          <p:nvPr/>
        </p:nvSpPr>
        <p:spPr>
          <a:xfrm>
            <a:off x="1177883" y="3656291"/>
            <a:ext cx="737482" cy="36922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アシスタント</a:t>
            </a:r>
            <a:br>
              <a:rPr lang="en-US" altLang="ja-JP" sz="900" b="1" dirty="0">
                <a:latin typeface="Meiryo UI" panose="020B0604030504040204" pitchFamily="50" charset="-128"/>
                <a:ea typeface="Meiryo UI" panose="020B0604030504040204" pitchFamily="50" charset="-128"/>
                <a:cs typeface="Meiryo UI" panose="020B0604030504040204" pitchFamily="50" charset="-128"/>
              </a:rPr>
            </a:b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レフリー</a:t>
            </a:r>
          </a:p>
        </p:txBody>
      </p:sp>
      <p:sp>
        <p:nvSpPr>
          <p:cNvPr id="93" name="正方形/長方形 92"/>
          <p:cNvSpPr/>
          <p:nvPr/>
        </p:nvSpPr>
        <p:spPr>
          <a:xfrm>
            <a:off x="1856415" y="3656291"/>
            <a:ext cx="976549" cy="3693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タブレット入力係</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（計時・得点）</a:t>
            </a:r>
          </a:p>
        </p:txBody>
      </p:sp>
      <p:sp>
        <p:nvSpPr>
          <p:cNvPr id="109" name="正方形/長方形 108"/>
          <p:cNvSpPr/>
          <p:nvPr/>
        </p:nvSpPr>
        <p:spPr>
          <a:xfrm>
            <a:off x="757345" y="4849552"/>
            <a:ext cx="530757"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車検証</a:t>
            </a:r>
          </a:p>
        </p:txBody>
      </p:sp>
      <p:sp>
        <p:nvSpPr>
          <p:cNvPr id="110" name="正方形/長方形 109"/>
          <p:cNvSpPr/>
          <p:nvPr/>
        </p:nvSpPr>
        <p:spPr>
          <a:xfrm>
            <a:off x="4142044" y="4849552"/>
            <a:ext cx="530757"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車検証</a:t>
            </a: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700" y="5544523"/>
            <a:ext cx="365060" cy="44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39932" y="5544523"/>
            <a:ext cx="365060" cy="44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正方形/長方形 162"/>
          <p:cNvSpPr/>
          <p:nvPr/>
        </p:nvSpPr>
        <p:spPr>
          <a:xfrm>
            <a:off x="2751396" y="3734767"/>
            <a:ext cx="861133" cy="2308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入力タブレット</a:t>
            </a:r>
          </a:p>
        </p:txBody>
      </p:sp>
      <p:sp>
        <p:nvSpPr>
          <p:cNvPr id="47" name="正方形/長方形 46"/>
          <p:cNvSpPr/>
          <p:nvPr/>
        </p:nvSpPr>
        <p:spPr>
          <a:xfrm>
            <a:off x="3656799" y="3734767"/>
            <a:ext cx="1199367" cy="2308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得点表示ディスプレイ</a:t>
            </a:r>
          </a:p>
        </p:txBody>
      </p:sp>
      <p:pic>
        <p:nvPicPr>
          <p:cNvPr id="16" name="図 15">
            <a:extLst>
              <a:ext uri="{FF2B5EF4-FFF2-40B4-BE49-F238E27FC236}">
                <a16:creationId xmlns:a16="http://schemas.microsoft.com/office/drawing/2014/main" id="{C6E6A810-D0BC-4E4E-A1FB-5E55153EE3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5497" y="5322108"/>
            <a:ext cx="425751" cy="425751"/>
          </a:xfrm>
          <a:prstGeom prst="rect">
            <a:avLst/>
          </a:prstGeom>
        </p:spPr>
      </p:pic>
      <p:pic>
        <p:nvPicPr>
          <p:cNvPr id="18" name="図 17">
            <a:extLst>
              <a:ext uri="{FF2B5EF4-FFF2-40B4-BE49-F238E27FC236}">
                <a16:creationId xmlns:a16="http://schemas.microsoft.com/office/drawing/2014/main" id="{1118ABF3-2296-4E5E-96E3-113A8E793D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3440" y="5273281"/>
            <a:ext cx="474578" cy="474578"/>
          </a:xfrm>
          <a:prstGeom prst="rect">
            <a:avLst/>
          </a:prstGeom>
        </p:spPr>
      </p:pic>
      <p:sp>
        <p:nvSpPr>
          <p:cNvPr id="37" name="角丸四角形 36">
            <a:extLst>
              <a:ext uri="{FF2B5EF4-FFF2-40B4-BE49-F238E27FC236}">
                <a16:creationId xmlns:a16="http://schemas.microsoft.com/office/drawing/2014/main" id="{A1ABFC77-9291-884F-B5E1-A561E5877EA5}"/>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grpSp>
        <p:nvGrpSpPr>
          <p:cNvPr id="2" name="グループ化 1">
            <a:extLst>
              <a:ext uri="{FF2B5EF4-FFF2-40B4-BE49-F238E27FC236}">
                <a16:creationId xmlns:a16="http://schemas.microsoft.com/office/drawing/2014/main" id="{6DC600E9-8A38-4FD3-8560-02532846EC8E}"/>
              </a:ext>
            </a:extLst>
          </p:cNvPr>
          <p:cNvGrpSpPr>
            <a:grpSpLocks noChangeAspect="1"/>
          </p:cNvGrpSpPr>
          <p:nvPr/>
        </p:nvGrpSpPr>
        <p:grpSpPr>
          <a:xfrm rot="5400000">
            <a:off x="2945684" y="4080198"/>
            <a:ext cx="481984" cy="743727"/>
            <a:chOff x="4553920" y="671466"/>
            <a:chExt cx="2469899" cy="3811191"/>
          </a:xfrm>
        </p:grpSpPr>
        <p:sp>
          <p:nvSpPr>
            <p:cNvPr id="39" name="Google Shape;593;p35">
              <a:extLst>
                <a:ext uri="{FF2B5EF4-FFF2-40B4-BE49-F238E27FC236}">
                  <a16:creationId xmlns:a16="http://schemas.microsoft.com/office/drawing/2014/main" id="{6F8D8E42-0680-483B-951D-8815B06B3CFE}"/>
                </a:ext>
              </a:extLst>
            </p:cNvPr>
            <p:cNvSpPr/>
            <p:nvPr/>
          </p:nvSpPr>
          <p:spPr>
            <a:xfrm>
              <a:off x="4553920" y="671466"/>
              <a:ext cx="2469899" cy="3811191"/>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4;p35">
              <a:extLst>
                <a:ext uri="{FF2B5EF4-FFF2-40B4-BE49-F238E27FC236}">
                  <a16:creationId xmlns:a16="http://schemas.microsoft.com/office/drawing/2014/main" id="{B5F1B19A-E2B7-4CD6-8DE9-DECD2E5268AE}"/>
                </a:ext>
              </a:extLst>
            </p:cNvPr>
            <p:cNvSpPr/>
            <p:nvPr/>
          </p:nvSpPr>
          <p:spPr>
            <a:xfrm>
              <a:off x="5688001" y="4242746"/>
              <a:ext cx="203100" cy="130877"/>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5;p35">
              <a:extLst>
                <a:ext uri="{FF2B5EF4-FFF2-40B4-BE49-F238E27FC236}">
                  <a16:creationId xmlns:a16="http://schemas.microsoft.com/office/drawing/2014/main" id="{59B5EA10-A884-411D-9296-79FCB7D49E33}"/>
                </a:ext>
              </a:extLst>
            </p:cNvPr>
            <p:cNvSpPr/>
            <p:nvPr/>
          </p:nvSpPr>
          <p:spPr>
            <a:xfrm>
              <a:off x="5672997" y="822768"/>
              <a:ext cx="39558" cy="3954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6;p35">
              <a:extLst>
                <a:ext uri="{FF2B5EF4-FFF2-40B4-BE49-F238E27FC236}">
                  <a16:creationId xmlns:a16="http://schemas.microsoft.com/office/drawing/2014/main" id="{A72D800C-3168-439E-8164-8B998C95B33A}"/>
                </a:ext>
              </a:extLst>
            </p:cNvPr>
            <p:cNvSpPr/>
            <p:nvPr/>
          </p:nvSpPr>
          <p:spPr>
            <a:xfrm>
              <a:off x="5753422" y="806399"/>
              <a:ext cx="72259" cy="72259"/>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604;p36">
            <a:extLst>
              <a:ext uri="{FF2B5EF4-FFF2-40B4-BE49-F238E27FC236}">
                <a16:creationId xmlns:a16="http://schemas.microsoft.com/office/drawing/2014/main" id="{2AC51C06-1B2B-46E2-9E45-3CA0034ABFB0}"/>
              </a:ext>
            </a:extLst>
          </p:cNvPr>
          <p:cNvGrpSpPr>
            <a:grpSpLocks noChangeAspect="1"/>
          </p:cNvGrpSpPr>
          <p:nvPr/>
        </p:nvGrpSpPr>
        <p:grpSpPr>
          <a:xfrm>
            <a:off x="3613921" y="4038067"/>
            <a:ext cx="1331381" cy="780040"/>
            <a:chOff x="1177450" y="241631"/>
            <a:chExt cx="6173152" cy="3616776"/>
          </a:xfrm>
        </p:grpSpPr>
        <p:sp>
          <p:nvSpPr>
            <p:cNvPr id="45" name="Google Shape;605;p36">
              <a:extLst>
                <a:ext uri="{FF2B5EF4-FFF2-40B4-BE49-F238E27FC236}">
                  <a16:creationId xmlns:a16="http://schemas.microsoft.com/office/drawing/2014/main" id="{0EA865A2-F8DA-4595-8288-864638FF1E6B}"/>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606;p36">
              <a:extLst>
                <a:ext uri="{FF2B5EF4-FFF2-40B4-BE49-F238E27FC236}">
                  <a16:creationId xmlns:a16="http://schemas.microsoft.com/office/drawing/2014/main" id="{8EFA632A-15FE-415B-86B8-30235AE683A7}"/>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07;p36">
              <a:extLst>
                <a:ext uri="{FF2B5EF4-FFF2-40B4-BE49-F238E27FC236}">
                  <a16:creationId xmlns:a16="http://schemas.microsoft.com/office/drawing/2014/main" id="{8406043A-AFC3-4D89-AB34-C10F393587C8}"/>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608;p36">
              <a:extLst>
                <a:ext uri="{FF2B5EF4-FFF2-40B4-BE49-F238E27FC236}">
                  <a16:creationId xmlns:a16="http://schemas.microsoft.com/office/drawing/2014/main" id="{9D43EFA9-1CCD-4D5D-8F06-239319EE4BF9}"/>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1" name="図 20">
            <a:extLst>
              <a:ext uri="{FF2B5EF4-FFF2-40B4-BE49-F238E27FC236}">
                <a16:creationId xmlns:a16="http://schemas.microsoft.com/office/drawing/2014/main" id="{3D9BE7EA-A61F-4814-B870-1CD8FB6437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76696" y="4274382"/>
            <a:ext cx="621443" cy="349562"/>
          </a:xfrm>
          <a:prstGeom prst="rect">
            <a:avLst/>
          </a:prstGeom>
        </p:spPr>
      </p:pic>
      <p:pic>
        <p:nvPicPr>
          <p:cNvPr id="25" name="図 24">
            <a:extLst>
              <a:ext uri="{FF2B5EF4-FFF2-40B4-BE49-F238E27FC236}">
                <a16:creationId xmlns:a16="http://schemas.microsoft.com/office/drawing/2014/main" id="{FBE3EF5F-39C5-4141-AC43-CA3C7B937E0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52508" y="4115958"/>
            <a:ext cx="1056048" cy="594027"/>
          </a:xfrm>
          <a:prstGeom prst="rect">
            <a:avLst/>
          </a:prstGeom>
        </p:spPr>
      </p:pic>
    </p:spTree>
    <p:extLst>
      <p:ext uri="{BB962C8B-B14F-4D97-AF65-F5344CB8AC3E}">
        <p14:creationId xmlns:p14="http://schemas.microsoft.com/office/powerpoint/2010/main" val="27098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5</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の開始</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その１</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33874"/>
            <a:ext cx="4416502" cy="5620037"/>
          </a:xfrm>
          <a:prstGeom prst="rect">
            <a:avLst/>
          </a:prstGeom>
          <a:noFill/>
        </p:spPr>
        <p:txBody>
          <a:bodyPr wrap="square" rtlCol="0">
            <a:noAutofit/>
          </a:bodyPr>
          <a:lstStyle/>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準備が整い、試合開始時刻になったら試合を開始してください。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もし片方、または両方のチームがいなくても、</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レフリーは試合開始を宣言して次の通り手順を進めてキックオフおよび時間計測を開始してください。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　試合開始の宣言（挨拶）</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ただいまより○○対△△の試合をはじめます。よろしくお願いします。」というレフリーの挨拶で試合開始の宣言をします。選手・審判同士の挨拶と公式試合の区切りという意味がありますので必ず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　前半攻撃チームおよびコートサイドの決定</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前半攻撃チームおよびチームサイドの決定方法は、「コイントス（もしくは類似の手段）で選択権を決める」または「あらかじめ対戦表で決定しておく」など大会の運営によって異なります。事前の審判ミーティングで確認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片方のチームが試合開始時刻にいない場合は到着しているチームのみで決定を行い、試合を開始してください。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ロボットへのマーキング</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レフリーはロボット計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台に対し、トップマーカを使って数字</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を割り振るマーキングを行ってください。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535302" y="4864775"/>
            <a:ext cx="4142587" cy="765598"/>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6840">
              <a:lnSpc>
                <a:spcPct val="1500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この大会における</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前半攻撃チームの決定方法は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チームサイドの決定方法は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 name="グループ化 2">
            <a:extLst>
              <a:ext uri="{FF2B5EF4-FFF2-40B4-BE49-F238E27FC236}">
                <a16:creationId xmlns:a16="http://schemas.microsoft.com/office/drawing/2014/main" id="{D5FD0599-13DD-418E-851A-7563808520B0}"/>
              </a:ext>
            </a:extLst>
          </p:cNvPr>
          <p:cNvGrpSpPr/>
          <p:nvPr/>
        </p:nvGrpSpPr>
        <p:grpSpPr>
          <a:xfrm>
            <a:off x="578031" y="3045203"/>
            <a:ext cx="4084728" cy="425684"/>
            <a:chOff x="578203" y="3045778"/>
            <a:chExt cx="4085945" cy="425811"/>
          </a:xfrm>
        </p:grpSpPr>
        <p:grpSp>
          <p:nvGrpSpPr>
            <p:cNvPr id="11" name="グループ化 10"/>
            <p:cNvGrpSpPr/>
            <p:nvPr/>
          </p:nvGrpSpPr>
          <p:grpSpPr>
            <a:xfrm>
              <a:off x="940470" y="3170339"/>
              <a:ext cx="3723678" cy="248619"/>
              <a:chOff x="1965384" y="6564487"/>
              <a:chExt cx="3063656" cy="248619"/>
            </a:xfrm>
          </p:grpSpPr>
          <p:sp>
            <p:nvSpPr>
              <p:cNvPr id="12" name="フリーフォーム 11"/>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2121758" y="6564487"/>
                <a:ext cx="290728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ただいまより●●対▲▲の試合をはじめます。よろしくお願いします。</a:t>
                </a:r>
              </a:p>
            </p:txBody>
          </p:sp>
        </p:grpSp>
        <p:pic>
          <p:nvPicPr>
            <p:cNvPr id="21" name="図 20">
              <a:extLst>
                <a:ext uri="{FF2B5EF4-FFF2-40B4-BE49-F238E27FC236}">
                  <a16:creationId xmlns:a16="http://schemas.microsoft.com/office/drawing/2014/main" id="{DE3954AC-E82F-4DC9-9091-ED644DF44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8203" y="3045778"/>
              <a:ext cx="366288" cy="425811"/>
            </a:xfrm>
            <a:prstGeom prst="rect">
              <a:avLst/>
            </a:prstGeom>
          </p:spPr>
        </p:pic>
      </p:grpSp>
      <p:sp>
        <p:nvSpPr>
          <p:cNvPr id="14" name="角丸四角形 13">
            <a:extLst>
              <a:ext uri="{FF2B5EF4-FFF2-40B4-BE49-F238E27FC236}">
                <a16:creationId xmlns:a16="http://schemas.microsoft.com/office/drawing/2014/main" id="{72E17FA4-BB8F-9E4C-918E-20C2BF74DB85}"/>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307178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6</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の開始</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その２</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33874"/>
            <a:ext cx="4416502" cy="5620037"/>
          </a:xfrm>
          <a:prstGeom prst="rect">
            <a:avLst/>
          </a:prstGeom>
          <a:noFill/>
        </p:spPr>
        <p:txBody>
          <a:bodyPr wrap="square" rtlCol="0">
            <a:noAutofit/>
          </a:bodyPr>
          <a:lstStyle/>
          <a:p>
            <a:pPr defTabSz="360255">
              <a:lnSpc>
                <a:spcPct val="150000"/>
              </a:lnSpc>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ロボットの確認</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試合開始前にレフリーまたは計時・得点管理係は、ロボットが試合できる状況であるか（例えば少なくともボールに追従して反応できるかどうか）をチェックすることができます。</a:t>
            </a:r>
            <a:r>
              <a:rPr lang="ja-JP" altLang="en-US" sz="1050" b="1" u="sng" dirty="0">
                <a:latin typeface="メイリオ" panose="020B0604030504040204" pitchFamily="50" charset="-128"/>
                <a:ea typeface="メイリオ" panose="020B0604030504040204" pitchFamily="50" charset="-128"/>
                <a:cs typeface="メイリオ" panose="020B0604030504040204" pitchFamily="50" charset="-128"/>
              </a:rPr>
              <a:t>両チームのどのロボットもプレーができない場合、試合は行わず両チーム０点としてゲームを終了します。</a:t>
            </a:r>
            <a:endParaRPr lang="en-US" altLang="ja-JP" sz="1050" b="1"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b="1"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特に片方のチームが２台故障の場合</a:t>
            </a:r>
            <a:r>
              <a:rPr lang="ja-JP" altLang="en-US" sz="7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この確認はとても重要になります。</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片方のチームが２台故障の場合は、フィールドに集合しているチームのロボットが試合できる状況であるかを確認してください。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試合ができるようであれば、２台故障</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(p18)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にある通り復帰できるまで</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秒ごとに１点が故障していないチームに入ります。</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試合ができないのであれば、試合は行わず両チーム０点としてゲームを終了してください。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E102ED5D-BE79-4BB6-9256-A7B10C76F6FA}"/>
              </a:ext>
            </a:extLst>
          </p:cNvPr>
          <p:cNvGrpSpPr/>
          <p:nvPr/>
        </p:nvGrpSpPr>
        <p:grpSpPr>
          <a:xfrm>
            <a:off x="667368" y="5248951"/>
            <a:ext cx="4080566" cy="1025184"/>
            <a:chOff x="667567" y="5250182"/>
            <a:chExt cx="4081782" cy="1025489"/>
          </a:xfrm>
        </p:grpSpPr>
        <p:pic>
          <p:nvPicPr>
            <p:cNvPr id="21" name="図 20">
              <a:extLst>
                <a:ext uri="{FF2B5EF4-FFF2-40B4-BE49-F238E27FC236}">
                  <a16:creationId xmlns:a16="http://schemas.microsoft.com/office/drawing/2014/main" id="{4FBA321D-CB83-430D-92CA-56C978C67F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7567" y="5250182"/>
              <a:ext cx="777565" cy="903922"/>
            </a:xfrm>
            <a:prstGeom prst="rect">
              <a:avLst/>
            </a:prstGeom>
          </p:spPr>
        </p:pic>
        <p:grpSp>
          <p:nvGrpSpPr>
            <p:cNvPr id="27" name="グループ化 26">
              <a:extLst>
                <a:ext uri="{FF2B5EF4-FFF2-40B4-BE49-F238E27FC236}">
                  <a16:creationId xmlns:a16="http://schemas.microsoft.com/office/drawing/2014/main" id="{A5E76968-6108-554F-96D6-1AA40261C468}"/>
                </a:ext>
              </a:extLst>
            </p:cNvPr>
            <p:cNvGrpSpPr/>
            <p:nvPr/>
          </p:nvGrpSpPr>
          <p:grpSpPr>
            <a:xfrm>
              <a:off x="1368565" y="5293472"/>
              <a:ext cx="3380784" cy="982199"/>
              <a:chOff x="1964974" y="6304581"/>
              <a:chExt cx="3527727" cy="982199"/>
            </a:xfrm>
          </p:grpSpPr>
          <p:grpSp>
            <p:nvGrpSpPr>
              <p:cNvPr id="28" name="グループ化 27">
                <a:extLst>
                  <a:ext uri="{FF2B5EF4-FFF2-40B4-BE49-F238E27FC236}">
                    <a16:creationId xmlns:a16="http://schemas.microsoft.com/office/drawing/2014/main" id="{A9E129D7-AC82-C345-8473-F839EF1C7728}"/>
                  </a:ext>
                </a:extLst>
              </p:cNvPr>
              <p:cNvGrpSpPr/>
              <p:nvPr/>
            </p:nvGrpSpPr>
            <p:grpSpPr>
              <a:xfrm>
                <a:off x="1966913" y="6304581"/>
                <a:ext cx="3168967" cy="248619"/>
                <a:chOff x="1966913" y="6304581"/>
                <a:chExt cx="2498665" cy="248619"/>
              </a:xfrm>
            </p:grpSpPr>
            <p:sp>
              <p:nvSpPr>
                <p:cNvPr id="35" name="フリーフォーム 34">
                  <a:extLst>
                    <a:ext uri="{FF2B5EF4-FFF2-40B4-BE49-F238E27FC236}">
                      <a16:creationId xmlns:a16="http://schemas.microsoft.com/office/drawing/2014/main" id="{534ADC65-14DD-E14C-80CD-6B35AC2B489D}"/>
                    </a:ext>
                  </a:extLst>
                </p:cNvPr>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a:extLst>
                    <a:ext uri="{FF2B5EF4-FFF2-40B4-BE49-F238E27FC236}">
                      <a16:creationId xmlns:a16="http://schemas.microsoft.com/office/drawing/2014/main" id="{99CE000F-160C-A047-87AB-08ED6F7D9C48}"/>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ロボットの確認をします。一台ずつ少し動かしてみてください。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1949A1CD-C209-EC43-98F2-147D14BA9DB9}"/>
                  </a:ext>
                </a:extLst>
              </p:cNvPr>
              <p:cNvGrpSpPr/>
              <p:nvPr/>
            </p:nvGrpSpPr>
            <p:grpSpPr>
              <a:xfrm>
                <a:off x="1964974" y="6588943"/>
                <a:ext cx="3437934" cy="248619"/>
                <a:chOff x="1965384" y="6304581"/>
                <a:chExt cx="2710740" cy="248619"/>
              </a:xfrm>
            </p:grpSpPr>
            <p:sp>
              <p:nvSpPr>
                <p:cNvPr id="33" name="フリーフォーム 32">
                  <a:extLst>
                    <a:ext uri="{FF2B5EF4-FFF2-40B4-BE49-F238E27FC236}">
                      <a16:creationId xmlns:a16="http://schemas.microsoft.com/office/drawing/2014/main" id="{E68A39BC-6E3C-F146-848A-180B8AAD4B55}"/>
                    </a:ext>
                  </a:extLst>
                </p:cNvPr>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a:extLst>
                    <a:ext uri="{FF2B5EF4-FFF2-40B4-BE49-F238E27FC236}">
                      <a16:creationId xmlns:a16="http://schemas.microsoft.com/office/drawing/2014/main" id="{E6F8B658-DDF6-434F-8C38-0F638E29EAA5}"/>
                    </a:ext>
                  </a:extLst>
                </p:cNvPr>
                <p:cNvSpPr/>
                <p:nvPr/>
              </p:nvSpPr>
              <p:spPr>
                <a:xfrm>
                  <a:off x="2121758" y="6304581"/>
                  <a:ext cx="2554366"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試合続行不可の場合</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ロボットがボールに反応しません。</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F8756DC7-407F-C342-9CC8-FCE67CAF493D}"/>
                  </a:ext>
                </a:extLst>
              </p:cNvPr>
              <p:cNvGrpSpPr/>
              <p:nvPr/>
            </p:nvGrpSpPr>
            <p:grpSpPr>
              <a:xfrm>
                <a:off x="1966913" y="6876975"/>
                <a:ext cx="3525788" cy="409805"/>
                <a:chOff x="1966913" y="6304581"/>
                <a:chExt cx="2780011" cy="409805"/>
              </a:xfrm>
            </p:grpSpPr>
            <p:sp>
              <p:nvSpPr>
                <p:cNvPr id="31" name="フリーフォーム 30">
                  <a:extLst>
                    <a:ext uri="{FF2B5EF4-FFF2-40B4-BE49-F238E27FC236}">
                      <a16:creationId xmlns:a16="http://schemas.microsoft.com/office/drawing/2014/main" id="{95FAB833-1E7F-4347-92B2-99B7A76E01BB}"/>
                    </a:ext>
                  </a:extLst>
                </p:cNvPr>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a:extLst>
                    <a:ext uri="{FF2B5EF4-FFF2-40B4-BE49-F238E27FC236}">
                      <a16:creationId xmlns:a16="http://schemas.microsoft.com/office/drawing/2014/main" id="{C2FF7BD2-2F94-454C-87E1-C53713DC3D83}"/>
                    </a:ext>
                  </a:extLst>
                </p:cNvPr>
                <p:cNvSpPr/>
                <p:nvPr/>
              </p:nvSpPr>
              <p:spPr>
                <a:xfrm>
                  <a:off x="2121759" y="6304581"/>
                  <a:ext cx="2625165" cy="409805"/>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試合続行不可の場合</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すべてのロボットがボールに反応しないので、試合を終了します。</a:t>
                  </a:r>
                  <a:endPar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sp>
        <p:nvSpPr>
          <p:cNvPr id="18" name="角丸四角形 17">
            <a:extLst>
              <a:ext uri="{FF2B5EF4-FFF2-40B4-BE49-F238E27FC236}">
                <a16:creationId xmlns:a16="http://schemas.microsoft.com/office/drawing/2014/main" id="{03FB170A-7706-8E46-98AB-A72C6ACF36EB}"/>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157621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7</a:t>
            </a:fld>
            <a:endParaRPr lang="ja-JP" altLang="en-US"/>
          </a:p>
        </p:txBody>
      </p:sp>
      <p:sp>
        <p:nvSpPr>
          <p:cNvPr id="9" name="タイトル プレースホルダ 1"/>
          <p:cNvSpPr txBox="1">
            <a:spLocks/>
          </p:cNvSpPr>
          <p:nvPr/>
        </p:nvSpPr>
        <p:spPr bwMode="gray">
          <a:xfrm>
            <a:off x="432242" y="395115"/>
            <a:ext cx="441567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360255">
              <a:tabLst>
                <a:tab pos="444367" algn="l"/>
              </a:tabLst>
            </a:pP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キックオフ時の故障・遅刻</a:t>
            </a:r>
            <a:endParaRPr lang="en-US" altLang="ja-JP" sz="1999" b="1" dirty="0">
              <a:solidFill>
                <a:srgbClr val="008E2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p:cNvSpPr txBox="1"/>
          <p:nvPr/>
        </p:nvSpPr>
        <p:spPr>
          <a:xfrm>
            <a:off x="431417" y="797080"/>
            <a:ext cx="4416502" cy="3012676"/>
          </a:xfrm>
          <a:prstGeom prst="rect">
            <a:avLst/>
          </a:prstGeom>
          <a:noFill/>
        </p:spPr>
        <p:txBody>
          <a:bodyPr wrap="square" rtlCol="0">
            <a:noAutofit/>
          </a:bodyPr>
          <a:lstStyle/>
          <a:p>
            <a:pPr defTabSz="360255">
              <a:lnSpc>
                <a:spcPct val="150000"/>
              </a:lnSpc>
              <a:tabLst>
                <a:tab pos="444367" algn="l"/>
              </a:tabLs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キックオフ時の故障</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キックオフ時に、以下の状態にあるロボットは故障とみなします。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試合開始と同時にペナルティ時間の計測を行ってください。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endParaRPr lang="en-US" altLang="ja-JP" sz="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ロボットが動かせる状態ではない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ロボットが車検を通過できていない（車検証にサインがない）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その時点のロボットが車両規定を満たしていない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ロボットの電池交換・キャリブレーション等を済ませていない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スイッチのフライングや押しそこねがあった</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endParaRPr lang="en-US" altLang="ja-JP" sz="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endParaRPr lang="en-US" altLang="ja-JP" sz="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また、キックオフ時に同じチームのロボット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台ともが故障（上記の状態）の場合でも、試合時間の計測を開始してください。ただし相手側のロボットは動作させずにゲームは中断します。その後も、最低でも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台のロボットが試合に参加できる様になるまでは</a:t>
            </a:r>
            <a:r>
              <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秒経過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ごとに相手に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点加算します。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pic>
        <p:nvPicPr>
          <p:cNvPr id="20" name="図 19">
            <a:extLst>
              <a:ext uri="{FF2B5EF4-FFF2-40B4-BE49-F238E27FC236}">
                <a16:creationId xmlns:a16="http://schemas.microsoft.com/office/drawing/2014/main" id="{CBD5E3C2-D382-4A23-9CF2-48F9311535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4645" y="3770147"/>
            <a:ext cx="777333" cy="903653"/>
          </a:xfrm>
          <a:prstGeom prst="rect">
            <a:avLst/>
          </a:prstGeom>
        </p:spPr>
      </p:pic>
      <p:grpSp>
        <p:nvGrpSpPr>
          <p:cNvPr id="24" name="グループ化 23">
            <a:extLst>
              <a:ext uri="{FF2B5EF4-FFF2-40B4-BE49-F238E27FC236}">
                <a16:creationId xmlns:a16="http://schemas.microsoft.com/office/drawing/2014/main" id="{133CDEF1-D058-43D0-A6F5-2A86B3F68426}"/>
              </a:ext>
            </a:extLst>
          </p:cNvPr>
          <p:cNvGrpSpPr/>
          <p:nvPr/>
        </p:nvGrpSpPr>
        <p:grpSpPr>
          <a:xfrm>
            <a:off x="1459714" y="3729975"/>
            <a:ext cx="3455186" cy="820768"/>
            <a:chOff x="1964974" y="6304581"/>
            <a:chExt cx="3606437" cy="821013"/>
          </a:xfrm>
        </p:grpSpPr>
        <p:grpSp>
          <p:nvGrpSpPr>
            <p:cNvPr id="25" name="グループ化 24">
              <a:extLst>
                <a:ext uri="{FF2B5EF4-FFF2-40B4-BE49-F238E27FC236}">
                  <a16:creationId xmlns:a16="http://schemas.microsoft.com/office/drawing/2014/main" id="{7D3702FE-3638-41F4-8CB8-1ECAA5D376C5}"/>
                </a:ext>
              </a:extLst>
            </p:cNvPr>
            <p:cNvGrpSpPr/>
            <p:nvPr/>
          </p:nvGrpSpPr>
          <p:grpSpPr>
            <a:xfrm>
              <a:off x="1966913" y="6304581"/>
              <a:ext cx="3168967" cy="248619"/>
              <a:chOff x="1966913" y="6304581"/>
              <a:chExt cx="2498665" cy="248619"/>
            </a:xfrm>
          </p:grpSpPr>
          <p:sp>
            <p:nvSpPr>
              <p:cNvPr id="32" name="フリーフォーム 17">
                <a:extLst>
                  <a:ext uri="{FF2B5EF4-FFF2-40B4-BE49-F238E27FC236}">
                    <a16:creationId xmlns:a16="http://schemas.microsoft.com/office/drawing/2014/main" id="{9A396E84-B9FF-4C04-AD89-F850209E144C}"/>
                  </a:ext>
                </a:extLst>
              </p:cNvPr>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18">
                <a:extLst>
                  <a:ext uri="{FF2B5EF4-FFF2-40B4-BE49-F238E27FC236}">
                    <a16:creationId xmlns:a16="http://schemas.microsoft.com/office/drawing/2014/main" id="{62DE6BFF-E78F-493D-A864-AE8900E5288D}"/>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開始時刻となりましたので●●対▲▲の試合をはじめます。</a:t>
                </a:r>
              </a:p>
            </p:txBody>
          </p:sp>
        </p:grpSp>
        <p:grpSp>
          <p:nvGrpSpPr>
            <p:cNvPr id="26" name="グループ化 25">
              <a:extLst>
                <a:ext uri="{FF2B5EF4-FFF2-40B4-BE49-F238E27FC236}">
                  <a16:creationId xmlns:a16="http://schemas.microsoft.com/office/drawing/2014/main" id="{C92D9B38-B57E-492E-9A0F-511BA7268356}"/>
                </a:ext>
              </a:extLst>
            </p:cNvPr>
            <p:cNvGrpSpPr/>
            <p:nvPr/>
          </p:nvGrpSpPr>
          <p:grpSpPr>
            <a:xfrm>
              <a:off x="1964974" y="6588943"/>
              <a:ext cx="3247105" cy="248619"/>
              <a:chOff x="1965384" y="6304581"/>
              <a:chExt cx="2560275" cy="248619"/>
            </a:xfrm>
          </p:grpSpPr>
          <p:sp>
            <p:nvSpPr>
              <p:cNvPr id="30" name="フリーフォーム 15">
                <a:extLst>
                  <a:ext uri="{FF2B5EF4-FFF2-40B4-BE49-F238E27FC236}">
                    <a16:creationId xmlns:a16="http://schemas.microsoft.com/office/drawing/2014/main" id="{A7CFB8F9-6C94-40AE-AA51-FCC159DEAC11}"/>
                  </a:ext>
                </a:extLst>
              </p:cNvPr>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16">
                <a:extLst>
                  <a:ext uri="{FF2B5EF4-FFF2-40B4-BE49-F238E27FC236}">
                    <a16:creationId xmlns:a16="http://schemas.microsoft.com/office/drawing/2014/main" id="{B31FD678-1ED3-4C91-8202-72DB61CE47EC}"/>
                  </a:ext>
                </a:extLst>
              </p:cNvPr>
              <p:cNvSpPr/>
              <p:nvPr/>
            </p:nvSpPr>
            <p:spPr>
              <a:xfrm>
                <a:off x="2121758" y="6304581"/>
                <a:ext cx="2403901"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台とも故障</a:t>
                </a:r>
                <a:r>
                  <a:rPr lang="ja-JP" altLang="en-US" sz="1050" b="1">
                    <a:solidFill>
                      <a:prstClr val="white"/>
                    </a:solidFill>
                    <a:latin typeface="Meiryo UI" panose="020B0604030504040204" pitchFamily="50" charset="-128"/>
                    <a:ea typeface="Meiryo UI" panose="020B0604030504040204" pitchFamily="50" charset="-128"/>
                    <a:cs typeface="Meiryo UI" panose="020B0604030504040204" pitchFamily="50" charset="-128"/>
                  </a:rPr>
                  <a:t>です。今から計測を始めます。</a:t>
                </a: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5A8BC1F3-F284-4B4A-BA89-3D1137A9FB1E}"/>
                </a:ext>
              </a:extLst>
            </p:cNvPr>
            <p:cNvGrpSpPr/>
            <p:nvPr/>
          </p:nvGrpSpPr>
          <p:grpSpPr>
            <a:xfrm>
              <a:off x="1966913" y="6876975"/>
              <a:ext cx="3604498" cy="248619"/>
              <a:chOff x="1966913" y="6304581"/>
              <a:chExt cx="2842072" cy="248619"/>
            </a:xfrm>
          </p:grpSpPr>
          <p:sp>
            <p:nvSpPr>
              <p:cNvPr id="28" name="フリーフォーム 13">
                <a:extLst>
                  <a:ext uri="{FF2B5EF4-FFF2-40B4-BE49-F238E27FC236}">
                    <a16:creationId xmlns:a16="http://schemas.microsoft.com/office/drawing/2014/main" id="{69A87567-35A8-428F-8BCF-E46ADA564E18}"/>
                  </a:ext>
                </a:extLst>
              </p:cNvPr>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14">
                <a:extLst>
                  <a:ext uri="{FF2B5EF4-FFF2-40B4-BE49-F238E27FC236}">
                    <a16:creationId xmlns:a16="http://schemas.microsoft.com/office/drawing/2014/main" id="{CF990D42-1856-470C-A016-7E04C7B970BF}"/>
                  </a:ext>
                </a:extLst>
              </p:cNvPr>
              <p:cNvSpPr/>
              <p:nvPr/>
            </p:nvSpPr>
            <p:spPr>
              <a:xfrm>
                <a:off x="2121758" y="6304581"/>
                <a:ext cx="2687227"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試合時間の計測を開始し、</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秒ごとに</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点を相手に追加します。</a:t>
                </a:r>
              </a:p>
            </p:txBody>
          </p:sp>
        </p:grpSp>
      </p:grpSp>
      <p:sp>
        <p:nvSpPr>
          <p:cNvPr id="18" name="テキスト ボックス 17">
            <a:extLst>
              <a:ext uri="{FF2B5EF4-FFF2-40B4-BE49-F238E27FC236}">
                <a16:creationId xmlns:a16="http://schemas.microsoft.com/office/drawing/2014/main" id="{464D10DB-F98D-49B7-B2B8-6783778EB6CD}"/>
              </a:ext>
            </a:extLst>
          </p:cNvPr>
          <p:cNvSpPr txBox="1"/>
          <p:nvPr/>
        </p:nvSpPr>
        <p:spPr>
          <a:xfrm>
            <a:off x="432243" y="4597601"/>
            <a:ext cx="4416502" cy="2384255"/>
          </a:xfrm>
          <a:prstGeom prst="rect">
            <a:avLst/>
          </a:prstGeom>
          <a:noFill/>
        </p:spPr>
        <p:txBody>
          <a:bodyPr wrap="square" rtlCol="0">
            <a:noAutofit/>
          </a:bodyPr>
          <a:lstStyle/>
          <a:p>
            <a:pPr>
              <a:lnSpc>
                <a:spcPct val="150000"/>
              </a:lnSpc>
              <a:tabLst>
                <a:tab pos="444367" algn="l"/>
              </a:tabLs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遅刻</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試合開始時刻になっても、ロボットを</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台もフィールドに持参できなかったチームは遅刻となります。レフリーは宣言し、試合時間の計測を開始してください。その後も、最低でも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台のロボットが試合に参加できる様になるまでは</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以降</a:t>
            </a:r>
            <a:r>
              <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秒経過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ごとに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点を相手チームに与えます。</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台でもロボットがフィールドに到着した時点で遅刻状態は解除とし、すぐにキックオフを行ってください。詳しくは日本語版ルール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項を確認してください。</a:t>
            </a:r>
          </a:p>
          <a:p>
            <a:pPr>
              <a:lnSpc>
                <a:spcPct val="150000"/>
              </a:lnSpc>
              <a:tabLst>
                <a:tab pos="444367" algn="l"/>
              </a:tabLst>
            </a:pP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a:extLst>
              <a:ext uri="{FF2B5EF4-FFF2-40B4-BE49-F238E27FC236}">
                <a16:creationId xmlns:a16="http://schemas.microsoft.com/office/drawing/2014/main" id="{DD0F82E1-43A8-4AC7-A2BA-25596C6883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925" y="6372673"/>
            <a:ext cx="777333" cy="903653"/>
          </a:xfrm>
          <a:prstGeom prst="rect">
            <a:avLst/>
          </a:prstGeom>
        </p:spPr>
      </p:pic>
      <p:grpSp>
        <p:nvGrpSpPr>
          <p:cNvPr id="21" name="グループ化 20">
            <a:extLst>
              <a:ext uri="{FF2B5EF4-FFF2-40B4-BE49-F238E27FC236}">
                <a16:creationId xmlns:a16="http://schemas.microsoft.com/office/drawing/2014/main" id="{9696CD8C-9B34-4AE6-9A1F-D3875E8102E1}"/>
              </a:ext>
            </a:extLst>
          </p:cNvPr>
          <p:cNvGrpSpPr/>
          <p:nvPr/>
        </p:nvGrpSpPr>
        <p:grpSpPr>
          <a:xfrm>
            <a:off x="1459714" y="6314298"/>
            <a:ext cx="3037921" cy="1069313"/>
            <a:chOff x="1460149" y="2906475"/>
            <a:chExt cx="3038826" cy="1069632"/>
          </a:xfrm>
        </p:grpSpPr>
        <p:grpSp>
          <p:nvGrpSpPr>
            <p:cNvPr id="23" name="グループ化 22">
              <a:extLst>
                <a:ext uri="{FF2B5EF4-FFF2-40B4-BE49-F238E27FC236}">
                  <a16:creationId xmlns:a16="http://schemas.microsoft.com/office/drawing/2014/main" id="{147CBF05-0FC9-4063-845E-2A6D64F25A55}"/>
                </a:ext>
              </a:extLst>
            </p:cNvPr>
            <p:cNvGrpSpPr/>
            <p:nvPr/>
          </p:nvGrpSpPr>
          <p:grpSpPr>
            <a:xfrm>
              <a:off x="1462007" y="2906475"/>
              <a:ext cx="3036968" cy="248619"/>
              <a:chOff x="1966913" y="6304581"/>
              <a:chExt cx="2498665" cy="248619"/>
            </a:xfrm>
          </p:grpSpPr>
          <p:sp>
            <p:nvSpPr>
              <p:cNvPr id="40" name="フリーフォーム 30">
                <a:extLst>
                  <a:ext uri="{FF2B5EF4-FFF2-40B4-BE49-F238E27FC236}">
                    <a16:creationId xmlns:a16="http://schemas.microsoft.com/office/drawing/2014/main" id="{2403B7FB-8910-4778-8044-51D245A544AB}"/>
                  </a:ext>
                </a:extLst>
              </p:cNvPr>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31">
                <a:extLst>
                  <a:ext uri="{FF2B5EF4-FFF2-40B4-BE49-F238E27FC236}">
                    <a16:creationId xmlns:a16="http://schemas.microsoft.com/office/drawing/2014/main" id="{68AA524E-80C4-481F-AAF8-813AF067E8D8}"/>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開始時刻となりましたので●●対▲▲の試合をはじめます。</a:t>
                </a:r>
              </a:p>
            </p:txBody>
          </p:sp>
        </p:grpSp>
        <p:grpSp>
          <p:nvGrpSpPr>
            <p:cNvPr id="34" name="グループ化 33">
              <a:extLst>
                <a:ext uri="{FF2B5EF4-FFF2-40B4-BE49-F238E27FC236}">
                  <a16:creationId xmlns:a16="http://schemas.microsoft.com/office/drawing/2014/main" id="{DFE0BB84-AD39-4046-A56D-4DFAF90AA60E}"/>
                </a:ext>
              </a:extLst>
            </p:cNvPr>
            <p:cNvGrpSpPr/>
            <p:nvPr/>
          </p:nvGrpSpPr>
          <p:grpSpPr>
            <a:xfrm>
              <a:off x="1460149" y="3213697"/>
              <a:ext cx="3038826" cy="466763"/>
              <a:chOff x="1965384" y="6304581"/>
              <a:chExt cx="2500194" cy="466763"/>
            </a:xfrm>
          </p:grpSpPr>
          <p:sp>
            <p:nvSpPr>
              <p:cNvPr id="38" name="フリーフォーム 28">
                <a:extLst>
                  <a:ext uri="{FF2B5EF4-FFF2-40B4-BE49-F238E27FC236}">
                    <a16:creationId xmlns:a16="http://schemas.microsoft.com/office/drawing/2014/main" id="{F54D62CF-CABA-4ADE-8F5C-4B02F6154EF3}"/>
                  </a:ext>
                </a:extLst>
              </p:cNvPr>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9">
                <a:extLst>
                  <a:ext uri="{FF2B5EF4-FFF2-40B4-BE49-F238E27FC236}">
                    <a16:creationId xmlns:a16="http://schemas.microsoft.com/office/drawing/2014/main" id="{F8C8578D-1380-4C68-83EA-7E82F83E4283}"/>
                  </a:ext>
                </a:extLst>
              </p:cNvPr>
              <p:cNvSpPr/>
              <p:nvPr/>
            </p:nvSpPr>
            <p:spPr>
              <a:xfrm>
                <a:off x="2121758" y="6304581"/>
                <a:ext cx="2343820" cy="466763"/>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●●チームはロボットが</a:t>
                </a:r>
                <a:r>
                  <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台ともいません。</a:t>
                </a:r>
                <a:endPar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したがって遅刻とみなし、今から計測を始めます。</a:t>
                </a:r>
              </a:p>
            </p:txBody>
          </p:sp>
        </p:grpSp>
        <p:grpSp>
          <p:nvGrpSpPr>
            <p:cNvPr id="35" name="グループ化 34">
              <a:extLst>
                <a:ext uri="{FF2B5EF4-FFF2-40B4-BE49-F238E27FC236}">
                  <a16:creationId xmlns:a16="http://schemas.microsoft.com/office/drawing/2014/main" id="{D86F1706-72D1-4E73-AEC3-4856A59C13DC}"/>
                </a:ext>
              </a:extLst>
            </p:cNvPr>
            <p:cNvGrpSpPr/>
            <p:nvPr/>
          </p:nvGrpSpPr>
          <p:grpSpPr>
            <a:xfrm>
              <a:off x="1462007" y="3727488"/>
              <a:ext cx="3036968" cy="248619"/>
              <a:chOff x="1966913" y="6304581"/>
              <a:chExt cx="2498665" cy="248619"/>
            </a:xfrm>
          </p:grpSpPr>
          <p:sp>
            <p:nvSpPr>
              <p:cNvPr id="36" name="フリーフォーム 26">
                <a:extLst>
                  <a:ext uri="{FF2B5EF4-FFF2-40B4-BE49-F238E27FC236}">
                    <a16:creationId xmlns:a16="http://schemas.microsoft.com/office/drawing/2014/main" id="{04473292-F324-44B1-B62C-D7EEDC374387}"/>
                  </a:ext>
                </a:extLst>
              </p:cNvPr>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27">
                <a:extLst>
                  <a:ext uri="{FF2B5EF4-FFF2-40B4-BE49-F238E27FC236}">
                    <a16:creationId xmlns:a16="http://schemas.microsoft.com/office/drawing/2014/main" id="{4BBDFA82-153A-4686-8F34-265A711FF088}"/>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試合時間の計測を開始し、</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秒ごとに</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点を追加します。</a:t>
                </a:r>
              </a:p>
            </p:txBody>
          </p:sp>
        </p:grpSp>
      </p:grpSp>
    </p:spTree>
    <p:extLst>
      <p:ext uri="{BB962C8B-B14F-4D97-AF65-F5344CB8AC3E}">
        <p14:creationId xmlns:p14="http://schemas.microsoft.com/office/powerpoint/2010/main" val="24913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B4F4C20-7B34-4921-B7F3-AEC00B99C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908" y="951364"/>
            <a:ext cx="591429" cy="92571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3346" y="1761931"/>
            <a:ext cx="3097483" cy="153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フリーフォーム: 図形 42">
            <a:extLst>
              <a:ext uri="{FF2B5EF4-FFF2-40B4-BE49-F238E27FC236}">
                <a16:creationId xmlns:a16="http://schemas.microsoft.com/office/drawing/2014/main" id="{2A18010A-9250-42A2-BF1D-03D9B254729B}"/>
              </a:ext>
            </a:extLst>
          </p:cNvPr>
          <p:cNvSpPr/>
          <p:nvPr/>
        </p:nvSpPr>
        <p:spPr>
          <a:xfrm>
            <a:off x="2722540" y="1982316"/>
            <a:ext cx="1296602" cy="1092668"/>
          </a:xfrm>
          <a:custGeom>
            <a:avLst/>
            <a:gdLst>
              <a:gd name="connsiteX0" fmla="*/ 1296988 w 1296988"/>
              <a:gd name="connsiteY0" fmla="*/ 0 h 1092994"/>
              <a:gd name="connsiteX1" fmla="*/ 1296443 w 1296988"/>
              <a:gd name="connsiteY1" fmla="*/ 250264 h 1092994"/>
              <a:gd name="connsiteX2" fmla="*/ 1149942 w 1296988"/>
              <a:gd name="connsiteY2" fmla="*/ 250264 h 1092994"/>
              <a:gd name="connsiteX3" fmla="*/ 1072132 w 1296988"/>
              <a:gd name="connsiteY3" fmla="*/ 328074 h 1092994"/>
              <a:gd name="connsiteX4" fmla="*/ 1072132 w 1296988"/>
              <a:gd name="connsiteY4" fmla="*/ 794385 h 1092994"/>
              <a:gd name="connsiteX5" fmla="*/ 1149942 w 1296988"/>
              <a:gd name="connsiteY5" fmla="*/ 872195 h 1092994"/>
              <a:gd name="connsiteX6" fmla="*/ 1295089 w 1296988"/>
              <a:gd name="connsiteY6" fmla="*/ 872195 h 1092994"/>
              <a:gd name="connsiteX7" fmla="*/ 1294608 w 1296988"/>
              <a:gd name="connsiteY7" fmla="*/ 1092994 h 1092994"/>
              <a:gd name="connsiteX8" fmla="*/ 0 w 1296988"/>
              <a:gd name="connsiteY8" fmla="*/ 1092994 h 1092994"/>
              <a:gd name="connsiteX9" fmla="*/ 0 w 1296988"/>
              <a:gd name="connsiteY9" fmla="*/ 916781 h 1092994"/>
              <a:gd name="connsiteX10" fmla="*/ 62018 w 1296988"/>
              <a:gd name="connsiteY10" fmla="*/ 902494 h 1092994"/>
              <a:gd name="connsiteX11" fmla="*/ 137816 w 1296988"/>
              <a:gd name="connsiteY11" fmla="*/ 881063 h 1092994"/>
              <a:gd name="connsiteX12" fmla="*/ 202130 w 1296988"/>
              <a:gd name="connsiteY12" fmla="*/ 842963 h 1092994"/>
              <a:gd name="connsiteX13" fmla="*/ 266444 w 1296988"/>
              <a:gd name="connsiteY13" fmla="*/ 792956 h 1092994"/>
              <a:gd name="connsiteX14" fmla="*/ 307789 w 1296988"/>
              <a:gd name="connsiteY14" fmla="*/ 735806 h 1092994"/>
              <a:gd name="connsiteX15" fmla="*/ 339946 w 1296988"/>
              <a:gd name="connsiteY15" fmla="*/ 657225 h 1092994"/>
              <a:gd name="connsiteX16" fmla="*/ 356025 w 1296988"/>
              <a:gd name="connsiteY16" fmla="*/ 600075 h 1092994"/>
              <a:gd name="connsiteX17" fmla="*/ 356025 w 1296988"/>
              <a:gd name="connsiteY17" fmla="*/ 492919 h 1092994"/>
              <a:gd name="connsiteX18" fmla="*/ 332887 w 1296988"/>
              <a:gd name="connsiteY18" fmla="*/ 404813 h 1092994"/>
              <a:gd name="connsiteX19" fmla="*/ 280142 w 1296988"/>
              <a:gd name="connsiteY19" fmla="*/ 326231 h 1092994"/>
              <a:gd name="connsiteX20" fmla="*/ 215911 w 1296988"/>
              <a:gd name="connsiteY20" fmla="*/ 257175 h 1092994"/>
              <a:gd name="connsiteX21" fmla="*/ 135436 w 1296988"/>
              <a:gd name="connsiteY21" fmla="*/ 219075 h 1092994"/>
              <a:gd name="connsiteX22" fmla="*/ 66611 w 1296988"/>
              <a:gd name="connsiteY22" fmla="*/ 197644 h 1092994"/>
              <a:gd name="connsiteX23" fmla="*/ 6891 w 1296988"/>
              <a:gd name="connsiteY23" fmla="*/ 188119 h 1092994"/>
              <a:gd name="connsiteX24" fmla="*/ 2297 w 1296988"/>
              <a:gd name="connsiteY24" fmla="*/ 2381 h 1092994"/>
              <a:gd name="connsiteX25" fmla="*/ 1296988 w 1296988"/>
              <a:gd name="connsiteY25" fmla="*/ 0 h 109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6988" h="1092994">
                <a:moveTo>
                  <a:pt x="1296988" y="0"/>
                </a:moveTo>
                <a:lnTo>
                  <a:pt x="1296443" y="250264"/>
                </a:lnTo>
                <a:lnTo>
                  <a:pt x="1149942" y="250264"/>
                </a:lnTo>
                <a:cubicBezTo>
                  <a:pt x="1106969" y="250264"/>
                  <a:pt x="1072132" y="285101"/>
                  <a:pt x="1072132" y="328074"/>
                </a:cubicBezTo>
                <a:lnTo>
                  <a:pt x="1072132" y="794385"/>
                </a:lnTo>
                <a:cubicBezTo>
                  <a:pt x="1072132" y="837358"/>
                  <a:pt x="1106969" y="872195"/>
                  <a:pt x="1149942" y="872195"/>
                </a:cubicBezTo>
                <a:lnTo>
                  <a:pt x="1295089" y="872195"/>
                </a:lnTo>
                <a:lnTo>
                  <a:pt x="1294608" y="1092994"/>
                </a:lnTo>
                <a:lnTo>
                  <a:pt x="0" y="1092994"/>
                </a:lnTo>
                <a:lnTo>
                  <a:pt x="0" y="916781"/>
                </a:lnTo>
                <a:lnTo>
                  <a:pt x="62018" y="902494"/>
                </a:lnTo>
                <a:lnTo>
                  <a:pt x="137816" y="881063"/>
                </a:lnTo>
                <a:lnTo>
                  <a:pt x="202130" y="842963"/>
                </a:lnTo>
                <a:lnTo>
                  <a:pt x="266444" y="792956"/>
                </a:lnTo>
                <a:lnTo>
                  <a:pt x="307789" y="735806"/>
                </a:lnTo>
                <a:lnTo>
                  <a:pt x="339946" y="657225"/>
                </a:lnTo>
                <a:lnTo>
                  <a:pt x="356025" y="600075"/>
                </a:lnTo>
                <a:lnTo>
                  <a:pt x="356025" y="492919"/>
                </a:lnTo>
                <a:lnTo>
                  <a:pt x="332887" y="404813"/>
                </a:lnTo>
                <a:lnTo>
                  <a:pt x="280142" y="326231"/>
                </a:lnTo>
                <a:lnTo>
                  <a:pt x="215911" y="257175"/>
                </a:lnTo>
                <a:lnTo>
                  <a:pt x="135436" y="219075"/>
                </a:lnTo>
                <a:lnTo>
                  <a:pt x="66611" y="197644"/>
                </a:lnTo>
                <a:lnTo>
                  <a:pt x="6891" y="188119"/>
                </a:lnTo>
                <a:lnTo>
                  <a:pt x="2297" y="2381"/>
                </a:lnTo>
                <a:lnTo>
                  <a:pt x="1296988" y="0"/>
                </a:lnTo>
                <a:close/>
              </a:path>
            </a:pathLst>
          </a:custGeom>
          <a:solidFill>
            <a:srgbClr val="FFFF00">
              <a:alpha val="50000"/>
            </a:srgbClr>
          </a:solidFill>
          <a:ln>
            <a:solidFill>
              <a:srgbClr val="FF8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0" name="フリーフォーム: 図形 39">
            <a:extLst>
              <a:ext uri="{FF2B5EF4-FFF2-40B4-BE49-F238E27FC236}">
                <a16:creationId xmlns:a16="http://schemas.microsoft.com/office/drawing/2014/main" id="{C5969D9A-E441-47BC-A160-C0A9DF6C2712}"/>
              </a:ext>
            </a:extLst>
          </p:cNvPr>
          <p:cNvSpPr/>
          <p:nvPr/>
        </p:nvSpPr>
        <p:spPr>
          <a:xfrm>
            <a:off x="1411819" y="1987788"/>
            <a:ext cx="1316095" cy="1084486"/>
          </a:xfrm>
          <a:custGeom>
            <a:avLst/>
            <a:gdLst>
              <a:gd name="connsiteX0" fmla="*/ 0 w 1316487"/>
              <a:gd name="connsiteY0" fmla="*/ 0 h 1084809"/>
              <a:gd name="connsiteX1" fmla="*/ 1316487 w 1316487"/>
              <a:gd name="connsiteY1" fmla="*/ 0 h 1084809"/>
              <a:gd name="connsiteX2" fmla="*/ 1316487 w 1316487"/>
              <a:gd name="connsiteY2" fmla="*/ 1084809 h 1084809"/>
              <a:gd name="connsiteX3" fmla="*/ 0 w 1316487"/>
              <a:gd name="connsiteY3" fmla="*/ 1084809 h 1084809"/>
              <a:gd name="connsiteX4" fmla="*/ 0 w 1316487"/>
              <a:gd name="connsiteY4" fmla="*/ 847076 h 1084809"/>
              <a:gd name="connsiteX5" fmla="*/ 175408 w 1316487"/>
              <a:gd name="connsiteY5" fmla="*/ 847076 h 1084809"/>
              <a:gd name="connsiteX6" fmla="*/ 237971 w 1316487"/>
              <a:gd name="connsiteY6" fmla="*/ 784513 h 1084809"/>
              <a:gd name="connsiteX7" fmla="*/ 237971 w 1316487"/>
              <a:gd name="connsiteY7" fmla="*/ 290363 h 1084809"/>
              <a:gd name="connsiteX8" fmla="*/ 175408 w 1316487"/>
              <a:gd name="connsiteY8" fmla="*/ 227800 h 1084809"/>
              <a:gd name="connsiteX9" fmla="*/ 0 w 1316487"/>
              <a:gd name="connsiteY9" fmla="*/ 227800 h 1084809"/>
              <a:gd name="connsiteX10" fmla="*/ 0 w 1316487"/>
              <a:gd name="connsiteY10" fmla="*/ 0 h 10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487" h="1084809">
                <a:moveTo>
                  <a:pt x="0" y="0"/>
                </a:moveTo>
                <a:lnTo>
                  <a:pt x="1316487" y="0"/>
                </a:lnTo>
                <a:lnTo>
                  <a:pt x="1316487" y="1084809"/>
                </a:lnTo>
                <a:lnTo>
                  <a:pt x="0" y="1084809"/>
                </a:lnTo>
                <a:lnTo>
                  <a:pt x="0" y="847076"/>
                </a:lnTo>
                <a:lnTo>
                  <a:pt x="175408" y="847076"/>
                </a:lnTo>
                <a:cubicBezTo>
                  <a:pt x="209961" y="847076"/>
                  <a:pt x="237971" y="819066"/>
                  <a:pt x="237971" y="784513"/>
                </a:cubicBezTo>
                <a:lnTo>
                  <a:pt x="237971" y="290363"/>
                </a:lnTo>
                <a:cubicBezTo>
                  <a:pt x="237971" y="255810"/>
                  <a:pt x="209961" y="227800"/>
                  <a:pt x="175408" y="227800"/>
                </a:cubicBezTo>
                <a:lnTo>
                  <a:pt x="0" y="227800"/>
                </a:lnTo>
                <a:lnTo>
                  <a:pt x="0" y="0"/>
                </a:lnTo>
                <a:close/>
              </a:path>
            </a:pathLst>
          </a:custGeom>
          <a:solidFill>
            <a:srgbClr val="00B0F0">
              <a:alpha val="50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49" name="図 48">
            <a:extLst>
              <a:ext uri="{FF2B5EF4-FFF2-40B4-BE49-F238E27FC236}">
                <a16:creationId xmlns:a16="http://schemas.microsoft.com/office/drawing/2014/main" id="{03D7287E-AE9B-4677-8CE6-0F4E30CE34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8925" y="6172356"/>
            <a:ext cx="777333" cy="903653"/>
          </a:xfrm>
          <a:prstGeom prst="rect">
            <a:avLst/>
          </a:prstGeom>
        </p:spPr>
      </p:pic>
      <p:pic>
        <p:nvPicPr>
          <p:cNvPr id="3" name="図 2">
            <a:extLst>
              <a:ext uri="{FF2B5EF4-FFF2-40B4-BE49-F238E27FC236}">
                <a16:creationId xmlns:a16="http://schemas.microsoft.com/office/drawing/2014/main" id="{59C67F8C-6A79-40D7-B5FB-2C0D45DB53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30" y="1994109"/>
            <a:ext cx="591429" cy="925714"/>
          </a:xfrm>
          <a:prstGeom prst="rect">
            <a:avLst/>
          </a:prstGeom>
        </p:spPr>
      </p:pic>
      <p:pic>
        <p:nvPicPr>
          <p:cNvPr id="7" name="図 6">
            <a:extLst>
              <a:ext uri="{FF2B5EF4-FFF2-40B4-BE49-F238E27FC236}">
                <a16:creationId xmlns:a16="http://schemas.microsoft.com/office/drawing/2014/main" id="{16E67C88-99D1-41D6-B229-66A35F350A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6492" y="2022915"/>
            <a:ext cx="591429" cy="925714"/>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8</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キックオフ</a:t>
            </a:r>
          </a:p>
        </p:txBody>
      </p:sp>
      <p:sp>
        <p:nvSpPr>
          <p:cNvPr id="10" name="テキスト ボックス 9"/>
          <p:cNvSpPr txBox="1"/>
          <p:nvPr/>
        </p:nvSpPr>
        <p:spPr>
          <a:xfrm>
            <a:off x="432243" y="3837063"/>
            <a:ext cx="4416502" cy="2168579"/>
          </a:xfrm>
          <a:prstGeom prst="rect">
            <a:avLst/>
          </a:prstGeom>
          <a:noFill/>
        </p:spPr>
        <p:txBody>
          <a:bodyPr wrap="square" rtlCol="0">
            <a:noAutofit/>
          </a:bodyPr>
          <a:lstStyle/>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キックオフは前・後半の試合開始時およびゴールによる得点後に行います。アウトオブバウンズや故障により退場となったロボットも、正常に機能する状態で準備できていれば試合に復帰できます。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まず①中央中立点にボールを配置し、次に②攻撃側ロボットを配置するよう促します。最後に③守備側ロボットをセンターサークル外に配置するよう促します。一度決めたロボットの位置は変更できません。</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攻撃側チームのスタンバイ、守備側チームのスタンバイおよび、タイムキーパー（スコアラー）のスタンバイを確認したのち、レフリーはホイッスルもしくはコールによってキックオフをはっきりと指示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1315551" y="3363030"/>
            <a:ext cx="1091641" cy="369222"/>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②攻撃側ロボットを</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自陣に配置</a:t>
            </a:r>
          </a:p>
        </p:txBody>
      </p:sp>
      <p:sp>
        <p:nvSpPr>
          <p:cNvPr id="78" name="正方形/長方形 77"/>
          <p:cNvSpPr/>
          <p:nvPr/>
        </p:nvSpPr>
        <p:spPr>
          <a:xfrm>
            <a:off x="2706649" y="3363030"/>
            <a:ext cx="1836815" cy="369222"/>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③守備側ロボットを</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センターサークル外の自陣に配置</a:t>
            </a:r>
          </a:p>
        </p:txBody>
      </p:sp>
      <p:sp>
        <p:nvSpPr>
          <p:cNvPr id="80" name="正方形/長方形 79"/>
          <p:cNvSpPr/>
          <p:nvPr/>
        </p:nvSpPr>
        <p:spPr>
          <a:xfrm>
            <a:off x="3136606" y="1407540"/>
            <a:ext cx="918567"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①ボールを配置</a:t>
            </a:r>
          </a:p>
        </p:txBody>
      </p:sp>
      <p:grpSp>
        <p:nvGrpSpPr>
          <p:cNvPr id="92" name="グループ化 91"/>
          <p:cNvGrpSpPr/>
          <p:nvPr/>
        </p:nvGrpSpPr>
        <p:grpSpPr>
          <a:xfrm>
            <a:off x="1952641" y="2348796"/>
            <a:ext cx="651472" cy="505456"/>
            <a:chOff x="3274453" y="3006799"/>
            <a:chExt cx="1227371" cy="952279"/>
          </a:xfrm>
          <a:solidFill>
            <a:schemeClr val="bg1">
              <a:lumMod val="65000"/>
            </a:schemeClr>
          </a:solidFill>
        </p:grpSpPr>
        <p:sp>
          <p:nvSpPr>
            <p:cNvPr id="93" name="弦 92"/>
            <p:cNvSpPr/>
            <p:nvPr/>
          </p:nvSpPr>
          <p:spPr>
            <a:xfrm>
              <a:off x="3274453" y="3324226"/>
              <a:ext cx="634851" cy="634852"/>
            </a:xfrm>
            <a:prstGeom prst="chord">
              <a:avLst>
                <a:gd name="adj1" fmla="val 2700000"/>
                <a:gd name="adj2" fmla="val 18891029"/>
              </a:avLst>
            </a:prstGeom>
            <a:gr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4" name="弦 93"/>
            <p:cNvSpPr/>
            <p:nvPr/>
          </p:nvSpPr>
          <p:spPr>
            <a:xfrm>
              <a:off x="3866972" y="3006799"/>
              <a:ext cx="634852" cy="634852"/>
            </a:xfrm>
            <a:prstGeom prst="chord">
              <a:avLst>
                <a:gd name="adj1" fmla="val 2700000"/>
                <a:gd name="adj2" fmla="val 18891029"/>
              </a:avLst>
            </a:prstGeom>
            <a:gr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sp>
        <p:nvSpPr>
          <p:cNvPr id="96" name="弦 95"/>
          <p:cNvSpPr/>
          <p:nvPr/>
        </p:nvSpPr>
        <p:spPr>
          <a:xfrm>
            <a:off x="3054625" y="2364638"/>
            <a:ext cx="324632" cy="324632"/>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7" name="弦 96"/>
          <p:cNvSpPr/>
          <p:nvPr/>
        </p:nvSpPr>
        <p:spPr>
          <a:xfrm>
            <a:off x="3351057" y="2232507"/>
            <a:ext cx="324632" cy="324632"/>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cxnSp>
        <p:nvCxnSpPr>
          <p:cNvPr id="99" name="直線コネクタ 98"/>
          <p:cNvCxnSpPr/>
          <p:nvPr/>
        </p:nvCxnSpPr>
        <p:spPr>
          <a:xfrm flipH="1">
            <a:off x="1837559" y="2529803"/>
            <a:ext cx="614021" cy="84846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3216941" y="2526953"/>
            <a:ext cx="466714" cy="85131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48" name="図 47">
            <a:extLst>
              <a:ext uri="{FF2B5EF4-FFF2-40B4-BE49-F238E27FC236}">
                <a16:creationId xmlns:a16="http://schemas.microsoft.com/office/drawing/2014/main" id="{E21FCF42-7E05-4081-916A-15561E161C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7433" y="2350446"/>
            <a:ext cx="369310" cy="369310"/>
          </a:xfrm>
          <a:prstGeom prst="rect">
            <a:avLst/>
          </a:prstGeom>
          <a:effectLst>
            <a:outerShdw blurRad="50800" dist="38100" dir="2700000" algn="tl" rotWithShape="0">
              <a:prstClr val="black">
                <a:alpha val="40000"/>
              </a:prstClr>
            </a:outerShdw>
          </a:effectLst>
        </p:spPr>
      </p:pic>
      <p:cxnSp>
        <p:nvCxnSpPr>
          <p:cNvPr id="103" name="直線コネクタ 102"/>
          <p:cNvCxnSpPr/>
          <p:nvPr/>
        </p:nvCxnSpPr>
        <p:spPr>
          <a:xfrm flipH="1">
            <a:off x="2723115" y="1623500"/>
            <a:ext cx="614021" cy="916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071" name="グループ化 2070"/>
          <p:cNvGrpSpPr/>
          <p:nvPr/>
        </p:nvGrpSpPr>
        <p:grpSpPr>
          <a:xfrm>
            <a:off x="1459714" y="6215978"/>
            <a:ext cx="3037921" cy="820768"/>
            <a:chOff x="1964974" y="6304581"/>
            <a:chExt cx="3170906" cy="821013"/>
          </a:xfrm>
        </p:grpSpPr>
        <p:grpSp>
          <p:nvGrpSpPr>
            <p:cNvPr id="2068" name="グループ化 2067"/>
            <p:cNvGrpSpPr/>
            <p:nvPr/>
          </p:nvGrpSpPr>
          <p:grpSpPr>
            <a:xfrm>
              <a:off x="1966913" y="6304581"/>
              <a:ext cx="3168967" cy="248619"/>
              <a:chOff x="1966913" y="6304581"/>
              <a:chExt cx="2498665" cy="248619"/>
            </a:xfrm>
          </p:grpSpPr>
          <p:sp>
            <p:nvSpPr>
              <p:cNvPr id="112" name="フリーフォーム 111"/>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攻撃側の準備はいいですか</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守備側の準備はいいですか</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5" name="グループ化 114"/>
            <p:cNvGrpSpPr/>
            <p:nvPr/>
          </p:nvGrpSpPr>
          <p:grpSpPr>
            <a:xfrm>
              <a:off x="1964974" y="6588943"/>
              <a:ext cx="3170906" cy="248619"/>
              <a:chOff x="1965384" y="6304581"/>
              <a:chExt cx="2500194" cy="248619"/>
            </a:xfrm>
          </p:grpSpPr>
          <p:sp>
            <p:nvSpPr>
              <p:cNvPr id="116" name="フリーフォーム 115"/>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角丸四角形 116"/>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タイムキーパーの準備はいいですか</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8" name="グループ化 117"/>
            <p:cNvGrpSpPr/>
            <p:nvPr/>
          </p:nvGrpSpPr>
          <p:grpSpPr>
            <a:xfrm>
              <a:off x="1966913" y="6876975"/>
              <a:ext cx="3168967" cy="248619"/>
              <a:chOff x="1966913" y="6304581"/>
              <a:chExt cx="2498665" cy="248619"/>
            </a:xfrm>
          </p:grpSpPr>
          <p:sp>
            <p:nvSpPr>
              <p:cNvPr id="119" name="フリーフォーム 118"/>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それでは始めます　</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・・・・・・♪ピッ！</a:t>
                </a:r>
              </a:p>
            </p:txBody>
          </p:sp>
        </p:grpSp>
      </p:grpSp>
      <p:sp>
        <p:nvSpPr>
          <p:cNvPr id="39" name="角丸四角形 38">
            <a:extLst>
              <a:ext uri="{FF2B5EF4-FFF2-40B4-BE49-F238E27FC236}">
                <a16:creationId xmlns:a16="http://schemas.microsoft.com/office/drawing/2014/main" id="{88B36178-A936-784B-8ACE-62B161DE8B14}"/>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350885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D982C5E1-4939-44E1-A8EB-C93CF0F2E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925" y="6376628"/>
            <a:ext cx="777333" cy="903653"/>
          </a:xfrm>
          <a:prstGeom prst="rect">
            <a:avLst/>
          </a:prstGeom>
        </p:spPr>
      </p:pic>
      <p:sp>
        <p:nvSpPr>
          <p:cNvPr id="23" name="正方形/長方形 22"/>
          <p:cNvSpPr/>
          <p:nvPr/>
        </p:nvSpPr>
        <p:spPr>
          <a:xfrm>
            <a:off x="746700" y="1031779"/>
            <a:ext cx="3790998" cy="325826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58" name="星 24 57"/>
          <p:cNvSpPr/>
          <p:nvPr/>
        </p:nvSpPr>
        <p:spPr>
          <a:xfrm>
            <a:off x="1440604" y="3331183"/>
            <a:ext cx="874201" cy="874201"/>
          </a:xfrm>
          <a:prstGeom prst="star24">
            <a:avLst>
              <a:gd name="adj" fmla="val 3286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9</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得点（ゴール）</a:t>
            </a:r>
          </a:p>
        </p:txBody>
      </p:sp>
      <p:sp>
        <p:nvSpPr>
          <p:cNvPr id="10" name="テキスト ボックス 9"/>
          <p:cNvSpPr txBox="1"/>
          <p:nvPr/>
        </p:nvSpPr>
        <p:spPr>
          <a:xfrm>
            <a:off x="432243" y="4253852"/>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ボールがゴールの後ろの壁に当たったとき、ゴールとなります。パッシブボールの直径はゴール奥行よりも小さいので注意してください。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レフリーはホイッスルまたは大きな声で「ゴール！」と宣言し、試合を止めてください。どちらのチームの得点かをあらためて宣言して、そのチームに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点加点します。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その後、ゴールされたチームのキックオフで再開してください。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7" name="グループ化 66"/>
          <p:cNvGrpSpPr/>
          <p:nvPr/>
        </p:nvGrpSpPr>
        <p:grpSpPr>
          <a:xfrm>
            <a:off x="1459714" y="6419906"/>
            <a:ext cx="3037921" cy="820768"/>
            <a:chOff x="1964974" y="6304581"/>
            <a:chExt cx="3170906" cy="821013"/>
          </a:xfrm>
        </p:grpSpPr>
        <p:grpSp>
          <p:nvGrpSpPr>
            <p:cNvPr id="68" name="グループ化 67"/>
            <p:cNvGrpSpPr/>
            <p:nvPr/>
          </p:nvGrpSpPr>
          <p:grpSpPr>
            <a:xfrm>
              <a:off x="1966913" y="6304581"/>
              <a:ext cx="3168967" cy="248619"/>
              <a:chOff x="1966913" y="6304581"/>
              <a:chExt cx="2498665" cy="248619"/>
            </a:xfrm>
          </p:grpSpPr>
          <p:sp>
            <p:nvSpPr>
              <p:cNvPr id="75" name="フリーフォーム 74"/>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♪ピッ！</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●●チームの得点です！</a:t>
                </a:r>
                <a:endPar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68"/>
            <p:cNvGrpSpPr/>
            <p:nvPr/>
          </p:nvGrpSpPr>
          <p:grpSpPr>
            <a:xfrm>
              <a:off x="1964974" y="6588943"/>
              <a:ext cx="3170906" cy="248619"/>
              <a:chOff x="1965384" y="6304581"/>
              <a:chExt cx="2500194" cy="248619"/>
            </a:xfrm>
          </p:grpSpPr>
          <p:sp>
            <p:nvSpPr>
              <p:cNvPr id="73" name="フリーフォーム 7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全てのロボットを止めてください。</a:t>
                </a:r>
              </a:p>
            </p:txBody>
          </p:sp>
        </p:grpSp>
        <p:grpSp>
          <p:nvGrpSpPr>
            <p:cNvPr id="70" name="グループ化 69"/>
            <p:cNvGrpSpPr/>
            <p:nvPr/>
          </p:nvGrpSpPr>
          <p:grpSpPr>
            <a:xfrm>
              <a:off x="1966913" y="6876975"/>
              <a:ext cx="3168967" cy="248619"/>
              <a:chOff x="1966913" y="6304581"/>
              <a:chExt cx="2498665" cy="248619"/>
            </a:xfrm>
          </p:grpSpPr>
          <p:sp>
            <p:nvSpPr>
              <p:cNvPr id="71" name="フリーフォーム 7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▲▲チームのキックオフで再開します。</a:t>
                </a:r>
              </a:p>
            </p:txBody>
          </p:sp>
        </p:grpSp>
      </p:grpSp>
      <p:cxnSp>
        <p:nvCxnSpPr>
          <p:cNvPr id="43" name="直線コネクタ 42"/>
          <p:cNvCxnSpPr/>
          <p:nvPr/>
        </p:nvCxnSpPr>
        <p:spPr>
          <a:xfrm>
            <a:off x="746701" y="1599287"/>
            <a:ext cx="37909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flipV="1">
            <a:off x="741658" y="1027480"/>
            <a:ext cx="3790998" cy="1076125"/>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2" name="星 24 91"/>
          <p:cNvSpPr/>
          <p:nvPr/>
        </p:nvSpPr>
        <p:spPr>
          <a:xfrm>
            <a:off x="3159870" y="3331183"/>
            <a:ext cx="874201" cy="874201"/>
          </a:xfrm>
          <a:prstGeom prst="star24">
            <a:avLst>
              <a:gd name="adj" fmla="val 3286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82" name="正方形/長方形 81"/>
          <p:cNvSpPr/>
          <p:nvPr/>
        </p:nvSpPr>
        <p:spPr>
          <a:xfrm>
            <a:off x="1207803" y="3348960"/>
            <a:ext cx="2967739" cy="538477"/>
          </a:xfrm>
          <a:prstGeom prst="rect">
            <a:avLst/>
          </a:prstGeom>
          <a:solidFill>
            <a:srgbClr val="0336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cxnSp>
        <p:nvCxnSpPr>
          <p:cNvPr id="83" name="直線コネクタ 82"/>
          <p:cNvCxnSpPr/>
          <p:nvPr/>
        </p:nvCxnSpPr>
        <p:spPr>
          <a:xfrm>
            <a:off x="746701" y="3348959"/>
            <a:ext cx="37909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6625C2D9-FE96-4DC6-91F6-3A0FDB59743F}"/>
              </a:ext>
            </a:extLst>
          </p:cNvPr>
          <p:cNvGrpSpPr/>
          <p:nvPr/>
        </p:nvGrpSpPr>
        <p:grpSpPr>
          <a:xfrm>
            <a:off x="1612971" y="3377673"/>
            <a:ext cx="2227612" cy="529463"/>
            <a:chOff x="1597818" y="1690425"/>
            <a:chExt cx="2228276" cy="529621"/>
          </a:xfrm>
        </p:grpSpPr>
        <p:pic>
          <p:nvPicPr>
            <p:cNvPr id="40" name="図 39">
              <a:extLst>
                <a:ext uri="{FF2B5EF4-FFF2-40B4-BE49-F238E27FC236}">
                  <a16:creationId xmlns:a16="http://schemas.microsoft.com/office/drawing/2014/main" id="{D5571ADC-281B-47EA-9480-1C2372BDB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963" y="1744915"/>
              <a:ext cx="475131" cy="475131"/>
            </a:xfrm>
            <a:prstGeom prst="rect">
              <a:avLst/>
            </a:prstGeom>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24C9B644-194A-4DBB-B62F-77EA03783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818" y="1690425"/>
              <a:ext cx="529621" cy="529621"/>
            </a:xfrm>
            <a:prstGeom prst="rect">
              <a:avLst/>
            </a:prstGeom>
            <a:effectLst>
              <a:outerShdw blurRad="50800" dist="38100" dir="2700000" algn="tl" rotWithShape="0">
                <a:prstClr val="black">
                  <a:alpha val="40000"/>
                </a:prstClr>
              </a:outerShdw>
            </a:effectLst>
          </p:spPr>
        </p:pic>
      </p:grpSp>
      <p:grpSp>
        <p:nvGrpSpPr>
          <p:cNvPr id="88" name="グループ化 87"/>
          <p:cNvGrpSpPr/>
          <p:nvPr/>
        </p:nvGrpSpPr>
        <p:grpSpPr>
          <a:xfrm>
            <a:off x="1649722" y="2731839"/>
            <a:ext cx="2175233" cy="586452"/>
            <a:chOff x="1650213" y="2286000"/>
            <a:chExt cx="2175881" cy="986728"/>
          </a:xfrm>
        </p:grpSpPr>
        <p:sp>
          <p:nvSpPr>
            <p:cNvPr id="89" name="下矢印 88"/>
            <p:cNvSpPr/>
            <p:nvPr/>
          </p:nvSpPr>
          <p:spPr>
            <a:xfrm>
              <a:off x="1650213" y="2286000"/>
              <a:ext cx="456102" cy="925515"/>
            </a:xfrm>
            <a:prstGeom prst="downArrow">
              <a:avLst>
                <a:gd name="adj1" fmla="val 54399"/>
                <a:gd name="adj2" fmla="val 37750"/>
              </a:avLst>
            </a:prstGeom>
            <a:gradFill flip="none" rotWithShape="1">
              <a:gsLst>
                <a:gs pos="0">
                  <a:schemeClr val="bg1">
                    <a:alpha val="0"/>
                  </a:schemeClr>
                </a:gs>
                <a:gs pos="6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0" name="下矢印 89"/>
            <p:cNvSpPr/>
            <p:nvPr/>
          </p:nvSpPr>
          <p:spPr>
            <a:xfrm>
              <a:off x="3369992" y="2347213"/>
              <a:ext cx="456102" cy="925515"/>
            </a:xfrm>
            <a:prstGeom prst="downArrow">
              <a:avLst>
                <a:gd name="adj1" fmla="val 54399"/>
                <a:gd name="adj2" fmla="val 37750"/>
              </a:avLst>
            </a:prstGeom>
            <a:gradFill flip="none" rotWithShape="1">
              <a:gsLst>
                <a:gs pos="0">
                  <a:schemeClr val="bg1">
                    <a:alpha val="0"/>
                  </a:schemeClr>
                </a:gs>
                <a:gs pos="6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grpSp>
        <p:nvGrpSpPr>
          <p:cNvPr id="2" name="グループ化 1">
            <a:extLst>
              <a:ext uri="{FF2B5EF4-FFF2-40B4-BE49-F238E27FC236}">
                <a16:creationId xmlns:a16="http://schemas.microsoft.com/office/drawing/2014/main" id="{E83E7C17-BEA9-4070-9AC5-FB46A4A48960}"/>
              </a:ext>
            </a:extLst>
          </p:cNvPr>
          <p:cNvGrpSpPr/>
          <p:nvPr/>
        </p:nvGrpSpPr>
        <p:grpSpPr>
          <a:xfrm>
            <a:off x="1606695" y="2223155"/>
            <a:ext cx="2218259" cy="529463"/>
            <a:chOff x="1607174" y="1690425"/>
            <a:chExt cx="2218920" cy="529621"/>
          </a:xfrm>
        </p:grpSpPr>
        <p:pic>
          <p:nvPicPr>
            <p:cNvPr id="36" name="図 35">
              <a:extLst>
                <a:ext uri="{FF2B5EF4-FFF2-40B4-BE49-F238E27FC236}">
                  <a16:creationId xmlns:a16="http://schemas.microsoft.com/office/drawing/2014/main" id="{F519EF24-DC50-4ABB-8AE6-C93B1EE90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963" y="1744915"/>
              <a:ext cx="475131" cy="475131"/>
            </a:xfrm>
            <a:prstGeom prst="rect">
              <a:avLst/>
            </a:prstGeom>
            <a:effectLst>
              <a:outerShdw blurRad="50800" dist="38100" dir="2700000" algn="tl" rotWithShape="0">
                <a:prstClr val="black">
                  <a:alpha val="40000"/>
                </a:prstClr>
              </a:outerShdw>
            </a:effectLst>
          </p:spPr>
        </p:pic>
        <p:pic>
          <p:nvPicPr>
            <p:cNvPr id="37" name="図 36">
              <a:extLst>
                <a:ext uri="{FF2B5EF4-FFF2-40B4-BE49-F238E27FC236}">
                  <a16:creationId xmlns:a16="http://schemas.microsoft.com/office/drawing/2014/main" id="{540263A1-0C30-4CEF-92D3-527603663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174" y="1690425"/>
              <a:ext cx="529621" cy="529621"/>
            </a:xfrm>
            <a:prstGeom prst="rect">
              <a:avLst/>
            </a:prstGeom>
            <a:effectLst>
              <a:outerShdw blurRad="50800" dist="38100" dir="2700000" algn="tl" rotWithShape="0">
                <a:prstClr val="black">
                  <a:alpha val="40000"/>
                </a:prstClr>
              </a:outerShdw>
            </a:effectLst>
          </p:spPr>
        </p:pic>
      </p:grpSp>
      <p:sp>
        <p:nvSpPr>
          <p:cNvPr id="38" name="角丸四角形 37">
            <a:extLst>
              <a:ext uri="{FF2B5EF4-FFF2-40B4-BE49-F238E27FC236}">
                <a16:creationId xmlns:a16="http://schemas.microsoft.com/office/drawing/2014/main" id="{8D78EE00-213F-324C-86C0-2D6A3BCB1F30}"/>
              </a:ext>
            </a:extLst>
          </p:cNvPr>
          <p:cNvSpPr/>
          <p:nvPr/>
        </p:nvSpPr>
        <p:spPr>
          <a:xfrm>
            <a:off x="4570957" y="187902"/>
            <a:ext cx="553926" cy="126231"/>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ワールドリーグ</a:t>
            </a:r>
          </a:p>
        </p:txBody>
      </p:sp>
    </p:spTree>
    <p:extLst>
      <p:ext uri="{BB962C8B-B14F-4D97-AF65-F5344CB8AC3E}">
        <p14:creationId xmlns:p14="http://schemas.microsoft.com/office/powerpoint/2010/main" val="9814815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5134</Words>
  <Application>Microsoft Office PowerPoint</Application>
  <PresentationFormat>ユーザー設定</PresentationFormat>
  <Paragraphs>460</Paragraphs>
  <Slides>28</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Arial Unicode MS</vt: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2019-11-05T14:26:02Z</dcterms:created>
  <dcterms:modified xsi:type="dcterms:W3CDTF">2022-08-16T14:57:34Z</dcterms:modified>
</cp:coreProperties>
</file>